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slides/slide632.xml" ContentType="application/vnd.openxmlformats-officedocument.presentationml.slide+xml"/>
  <Override PartName="/ppt/slides/slide633.xml" ContentType="application/vnd.openxmlformats-officedocument.presentationml.slide+xml"/>
  <Override PartName="/ppt/slides/slide634.xml" ContentType="application/vnd.openxmlformats-officedocument.presentationml.slide+xml"/>
  <Override PartName="/ppt/slides/slide635.xml" ContentType="application/vnd.openxmlformats-officedocument.presentationml.slide+xml"/>
  <Override PartName="/ppt/slides/slide636.xml" ContentType="application/vnd.openxmlformats-officedocument.presentationml.slide+xml"/>
  <Override PartName="/ppt/slides/slide637.xml" ContentType="application/vnd.openxmlformats-officedocument.presentationml.slide+xml"/>
  <Override PartName="/ppt/slides/slide638.xml" ContentType="application/vnd.openxmlformats-officedocument.presentationml.slide+xml"/>
  <Override PartName="/ppt/slides/slide639.xml" ContentType="application/vnd.openxmlformats-officedocument.presentationml.slide+xml"/>
  <Override PartName="/ppt/slides/slide640.xml" ContentType="application/vnd.openxmlformats-officedocument.presentationml.slide+xml"/>
  <Override PartName="/ppt/slides/slide641.xml" ContentType="application/vnd.openxmlformats-officedocument.presentationml.slide+xml"/>
  <Override PartName="/ppt/slides/slide642.xml" ContentType="application/vnd.openxmlformats-officedocument.presentationml.slide+xml"/>
  <Override PartName="/ppt/slides/slide643.xml" ContentType="application/vnd.openxmlformats-officedocument.presentationml.slide+xml"/>
  <Override PartName="/ppt/slides/slide644.xml" ContentType="application/vnd.openxmlformats-officedocument.presentationml.slide+xml"/>
  <Override PartName="/ppt/slides/slide645.xml" ContentType="application/vnd.openxmlformats-officedocument.presentationml.slide+xml"/>
  <Override PartName="/ppt/slides/slide646.xml" ContentType="application/vnd.openxmlformats-officedocument.presentationml.slide+xml"/>
  <Override PartName="/ppt/slides/slide647.xml" ContentType="application/vnd.openxmlformats-officedocument.presentationml.slide+xml"/>
  <Override PartName="/ppt/slides/slide648.xml" ContentType="application/vnd.openxmlformats-officedocument.presentationml.slide+xml"/>
  <Override PartName="/ppt/slides/slide649.xml" ContentType="application/vnd.openxmlformats-officedocument.presentationml.slide+xml"/>
  <Override PartName="/ppt/slides/slide650.xml" ContentType="application/vnd.openxmlformats-officedocument.presentationml.slide+xml"/>
  <Override PartName="/ppt/slides/slide651.xml" ContentType="application/vnd.openxmlformats-officedocument.presentationml.slide+xml"/>
  <Override PartName="/ppt/slides/slide652.xml" ContentType="application/vnd.openxmlformats-officedocument.presentationml.slide+xml"/>
  <Override PartName="/ppt/slides/slide653.xml" ContentType="application/vnd.openxmlformats-officedocument.presentationml.slide+xml"/>
  <Override PartName="/ppt/slides/slide654.xml" ContentType="application/vnd.openxmlformats-officedocument.presentationml.slide+xml"/>
  <Override PartName="/ppt/slides/slide655.xml" ContentType="application/vnd.openxmlformats-officedocument.presentationml.slide+xml"/>
  <Override PartName="/ppt/slides/slide656.xml" ContentType="application/vnd.openxmlformats-officedocument.presentationml.slide+xml"/>
  <Override PartName="/ppt/slides/slide657.xml" ContentType="application/vnd.openxmlformats-officedocument.presentationml.slide+xml"/>
  <Override PartName="/ppt/slides/slide658.xml" ContentType="application/vnd.openxmlformats-officedocument.presentationml.slide+xml"/>
  <Override PartName="/ppt/slides/slide659.xml" ContentType="application/vnd.openxmlformats-officedocument.presentationml.slide+xml"/>
  <Override PartName="/ppt/slides/slide660.xml" ContentType="application/vnd.openxmlformats-officedocument.presentationml.slide+xml"/>
  <Override PartName="/ppt/slides/slide661.xml" ContentType="application/vnd.openxmlformats-officedocument.presentationml.slide+xml"/>
  <Override PartName="/ppt/slides/slide662.xml" ContentType="application/vnd.openxmlformats-officedocument.presentationml.slide+xml"/>
  <Override PartName="/ppt/slides/slide663.xml" ContentType="application/vnd.openxmlformats-officedocument.presentationml.slide+xml"/>
  <Override PartName="/ppt/slides/slide664.xml" ContentType="application/vnd.openxmlformats-officedocument.presentationml.slide+xml"/>
  <Override PartName="/ppt/slides/slide665.xml" ContentType="application/vnd.openxmlformats-officedocument.presentationml.slide+xml"/>
  <Override PartName="/ppt/slides/slide666.xml" ContentType="application/vnd.openxmlformats-officedocument.presentationml.slide+xml"/>
  <Override PartName="/ppt/slides/slide667.xml" ContentType="application/vnd.openxmlformats-officedocument.presentationml.slide+xml"/>
  <Override PartName="/ppt/slides/slide668.xml" ContentType="application/vnd.openxmlformats-officedocument.presentationml.slide+xml"/>
  <Override PartName="/ppt/slides/slide669.xml" ContentType="application/vnd.openxmlformats-officedocument.presentationml.slide+xml"/>
  <Override PartName="/ppt/slides/slide670.xml" ContentType="application/vnd.openxmlformats-officedocument.presentationml.slide+xml"/>
  <Override PartName="/ppt/slides/slide671.xml" ContentType="application/vnd.openxmlformats-officedocument.presentationml.slide+xml"/>
  <Override PartName="/ppt/slides/slide672.xml" ContentType="application/vnd.openxmlformats-officedocument.presentationml.slide+xml"/>
  <Override PartName="/ppt/slides/slide673.xml" ContentType="application/vnd.openxmlformats-officedocument.presentationml.slide+xml"/>
  <Override PartName="/ppt/slides/slide674.xml" ContentType="application/vnd.openxmlformats-officedocument.presentationml.slide+xml"/>
  <Override PartName="/ppt/slides/slide675.xml" ContentType="application/vnd.openxmlformats-officedocument.presentationml.slide+xml"/>
  <Override PartName="/ppt/slides/slide676.xml" ContentType="application/vnd.openxmlformats-officedocument.presentationml.slide+xml"/>
  <Override PartName="/ppt/slides/slide677.xml" ContentType="application/vnd.openxmlformats-officedocument.presentationml.slide+xml"/>
  <Override PartName="/ppt/slides/slide678.xml" ContentType="application/vnd.openxmlformats-officedocument.presentationml.slide+xml"/>
  <Override PartName="/ppt/slides/slide679.xml" ContentType="application/vnd.openxmlformats-officedocument.presentationml.slide+xml"/>
  <Override PartName="/ppt/slides/slide680.xml" ContentType="application/vnd.openxmlformats-officedocument.presentationml.slide+xml"/>
  <Override PartName="/ppt/slides/slide681.xml" ContentType="application/vnd.openxmlformats-officedocument.presentationml.slide+xml"/>
  <Override PartName="/ppt/slides/slide682.xml" ContentType="application/vnd.openxmlformats-officedocument.presentationml.slide+xml"/>
  <Override PartName="/ppt/slides/slide683.xml" ContentType="application/vnd.openxmlformats-officedocument.presentationml.slide+xml"/>
  <Override PartName="/ppt/slides/slide684.xml" ContentType="application/vnd.openxmlformats-officedocument.presentationml.slide+xml"/>
  <Override PartName="/ppt/slides/slide685.xml" ContentType="application/vnd.openxmlformats-officedocument.presentationml.slide+xml"/>
  <Override PartName="/ppt/slides/slide686.xml" ContentType="application/vnd.openxmlformats-officedocument.presentationml.slide+xml"/>
  <Override PartName="/ppt/slides/slide687.xml" ContentType="application/vnd.openxmlformats-officedocument.presentationml.slide+xml"/>
  <Override PartName="/ppt/slides/slide688.xml" ContentType="application/vnd.openxmlformats-officedocument.presentationml.slide+xml"/>
  <Override PartName="/ppt/slides/slide689.xml" ContentType="application/vnd.openxmlformats-officedocument.presentationml.slide+xml"/>
  <Override PartName="/ppt/slides/slide690.xml" ContentType="application/vnd.openxmlformats-officedocument.presentationml.slide+xml"/>
  <Override PartName="/ppt/slides/slide691.xml" ContentType="application/vnd.openxmlformats-officedocument.presentationml.slide+xml"/>
  <Override PartName="/ppt/slides/slide692.xml" ContentType="application/vnd.openxmlformats-officedocument.presentationml.slide+xml"/>
  <Override PartName="/ppt/slides/slide693.xml" ContentType="application/vnd.openxmlformats-officedocument.presentationml.slide+xml"/>
  <Override PartName="/ppt/slides/slide694.xml" ContentType="application/vnd.openxmlformats-officedocument.presentationml.slide+xml"/>
  <Override PartName="/ppt/slides/slide695.xml" ContentType="application/vnd.openxmlformats-officedocument.presentationml.slide+xml"/>
  <Override PartName="/ppt/slides/slide696.xml" ContentType="application/vnd.openxmlformats-officedocument.presentationml.slide+xml"/>
  <Override PartName="/ppt/slides/slide697.xml" ContentType="application/vnd.openxmlformats-officedocument.presentationml.slide+xml"/>
  <Override PartName="/ppt/slides/slide698.xml" ContentType="application/vnd.openxmlformats-officedocument.presentationml.slide+xml"/>
  <Override PartName="/ppt/slides/slide699.xml" ContentType="application/vnd.openxmlformats-officedocument.presentationml.slide+xml"/>
  <Override PartName="/ppt/slides/slide700.xml" ContentType="application/vnd.openxmlformats-officedocument.presentationml.slide+xml"/>
  <Override PartName="/ppt/slides/slide701.xml" ContentType="application/vnd.openxmlformats-officedocument.presentationml.slide+xml"/>
  <Override PartName="/ppt/slides/slide702.xml" ContentType="application/vnd.openxmlformats-officedocument.presentationml.slide+xml"/>
  <Override PartName="/ppt/slides/slide703.xml" ContentType="application/vnd.openxmlformats-officedocument.presentationml.slide+xml"/>
  <Override PartName="/ppt/slides/slide704.xml" ContentType="application/vnd.openxmlformats-officedocument.presentationml.slide+xml"/>
  <Override PartName="/ppt/slides/slide705.xml" ContentType="application/vnd.openxmlformats-officedocument.presentationml.slide+xml"/>
  <Override PartName="/ppt/slides/slide706.xml" ContentType="application/vnd.openxmlformats-officedocument.presentationml.slide+xml"/>
  <Override PartName="/ppt/slides/slide707.xml" ContentType="application/vnd.openxmlformats-officedocument.presentationml.slide+xml"/>
  <Override PartName="/ppt/slides/slide708.xml" ContentType="application/vnd.openxmlformats-officedocument.presentationml.slide+xml"/>
  <Override PartName="/ppt/slides/slide709.xml" ContentType="application/vnd.openxmlformats-officedocument.presentationml.slide+xml"/>
  <Override PartName="/ppt/slides/slide710.xml" ContentType="application/vnd.openxmlformats-officedocument.presentationml.slide+xml"/>
  <Override PartName="/ppt/slides/slide711.xml" ContentType="application/vnd.openxmlformats-officedocument.presentationml.slide+xml"/>
  <Override PartName="/ppt/slides/slide712.xml" ContentType="application/vnd.openxmlformats-officedocument.presentationml.slide+xml"/>
  <Override PartName="/ppt/slides/slide713.xml" ContentType="application/vnd.openxmlformats-officedocument.presentationml.slide+xml"/>
  <Override PartName="/ppt/slides/slide714.xml" ContentType="application/vnd.openxmlformats-officedocument.presentationml.slide+xml"/>
  <Override PartName="/ppt/slides/slide715.xml" ContentType="application/vnd.openxmlformats-officedocument.presentationml.slide+xml"/>
  <Override PartName="/ppt/slides/slide716.xml" ContentType="application/vnd.openxmlformats-officedocument.presentationml.slide+xml"/>
  <Override PartName="/ppt/slides/slide717.xml" ContentType="application/vnd.openxmlformats-officedocument.presentationml.slide+xml"/>
  <Override PartName="/ppt/slides/slide718.xml" ContentType="application/vnd.openxmlformats-officedocument.presentationml.slide+xml"/>
  <Override PartName="/ppt/slides/slide719.xml" ContentType="application/vnd.openxmlformats-officedocument.presentationml.slide+xml"/>
  <Override PartName="/ppt/slides/slide720.xml" ContentType="application/vnd.openxmlformats-officedocument.presentationml.slide+xml"/>
  <Override PartName="/ppt/slides/slide721.xml" ContentType="application/vnd.openxmlformats-officedocument.presentationml.slide+xml"/>
  <Override PartName="/ppt/slides/slide722.xml" ContentType="application/vnd.openxmlformats-officedocument.presentationml.slide+xml"/>
  <Override PartName="/ppt/slides/slide723.xml" ContentType="application/vnd.openxmlformats-officedocument.presentationml.slide+xml"/>
  <Override PartName="/ppt/slides/slide724.xml" ContentType="application/vnd.openxmlformats-officedocument.presentationml.slide+xml"/>
  <Override PartName="/ppt/slides/slide725.xml" ContentType="application/vnd.openxmlformats-officedocument.presentationml.slide+xml"/>
  <Override PartName="/ppt/slides/slide726.xml" ContentType="application/vnd.openxmlformats-officedocument.presentationml.slide+xml"/>
  <Override PartName="/ppt/slides/slide727.xml" ContentType="application/vnd.openxmlformats-officedocument.presentationml.slide+xml"/>
  <Override PartName="/ppt/slides/slide728.xml" ContentType="application/vnd.openxmlformats-officedocument.presentationml.slide+xml"/>
  <Override PartName="/ppt/slides/slide729.xml" ContentType="application/vnd.openxmlformats-officedocument.presentationml.slide+xml"/>
  <Override PartName="/ppt/slides/slide730.xml" ContentType="application/vnd.openxmlformats-officedocument.presentationml.slide+xml"/>
  <Override PartName="/ppt/slides/slide731.xml" ContentType="application/vnd.openxmlformats-officedocument.presentationml.slide+xml"/>
  <Override PartName="/ppt/slides/slide732.xml" ContentType="application/vnd.openxmlformats-officedocument.presentationml.slide+xml"/>
  <Override PartName="/ppt/slides/slide733.xml" ContentType="application/vnd.openxmlformats-officedocument.presentationml.slide+xml"/>
  <Override PartName="/ppt/slides/slide734.xml" ContentType="application/vnd.openxmlformats-officedocument.presentationml.slide+xml"/>
  <Override PartName="/ppt/slides/slide735.xml" ContentType="application/vnd.openxmlformats-officedocument.presentationml.slide+xml"/>
  <Override PartName="/ppt/slides/slide736.xml" ContentType="application/vnd.openxmlformats-officedocument.presentationml.slide+xml"/>
  <Override PartName="/ppt/slides/slide737.xml" ContentType="application/vnd.openxmlformats-officedocument.presentationml.slide+xml"/>
  <Override PartName="/ppt/slides/slide738.xml" ContentType="application/vnd.openxmlformats-officedocument.presentationml.slide+xml"/>
  <Override PartName="/ppt/slides/slide739.xml" ContentType="application/vnd.openxmlformats-officedocument.presentationml.slide+xml"/>
  <Override PartName="/ppt/slides/slide740.xml" ContentType="application/vnd.openxmlformats-officedocument.presentationml.slide+xml"/>
  <Override PartName="/ppt/slides/slide741.xml" ContentType="application/vnd.openxmlformats-officedocument.presentationml.slide+xml"/>
  <Override PartName="/ppt/slides/slide742.xml" ContentType="application/vnd.openxmlformats-officedocument.presentationml.slide+xml"/>
  <Override PartName="/ppt/slides/slide743.xml" ContentType="application/vnd.openxmlformats-officedocument.presentationml.slide+xml"/>
  <Override PartName="/ppt/slides/slide744.xml" ContentType="application/vnd.openxmlformats-officedocument.presentationml.slide+xml"/>
  <Override PartName="/ppt/slides/slide745.xml" ContentType="application/vnd.openxmlformats-officedocument.presentationml.slide+xml"/>
  <Override PartName="/ppt/slides/slide746.xml" ContentType="application/vnd.openxmlformats-officedocument.presentationml.slide+xml"/>
  <Override PartName="/ppt/slides/slide747.xml" ContentType="application/vnd.openxmlformats-officedocument.presentationml.slide+xml"/>
  <Override PartName="/ppt/slides/slide748.xml" ContentType="application/vnd.openxmlformats-officedocument.presentationml.slide+xml"/>
  <Override PartName="/ppt/slides/slide749.xml" ContentType="application/vnd.openxmlformats-officedocument.presentationml.slide+xml"/>
  <Override PartName="/ppt/slides/slide750.xml" ContentType="application/vnd.openxmlformats-officedocument.presentationml.slide+xml"/>
  <Override PartName="/ppt/slides/slide751.xml" ContentType="application/vnd.openxmlformats-officedocument.presentationml.slide+xml"/>
  <Override PartName="/ppt/slides/slide752.xml" ContentType="application/vnd.openxmlformats-officedocument.presentationml.slide+xml"/>
  <Override PartName="/ppt/slides/slide753.xml" ContentType="application/vnd.openxmlformats-officedocument.presentationml.slide+xml"/>
  <Override PartName="/ppt/slides/slide754.xml" ContentType="application/vnd.openxmlformats-officedocument.presentationml.slide+xml"/>
  <Override PartName="/ppt/slides/slide755.xml" ContentType="application/vnd.openxmlformats-officedocument.presentationml.slide+xml"/>
  <Override PartName="/ppt/slides/slide756.xml" ContentType="application/vnd.openxmlformats-officedocument.presentationml.slide+xml"/>
  <Override PartName="/ppt/slides/slide757.xml" ContentType="application/vnd.openxmlformats-officedocument.presentationml.slide+xml"/>
  <Override PartName="/ppt/slides/slide758.xml" ContentType="application/vnd.openxmlformats-officedocument.presentationml.slide+xml"/>
  <Override PartName="/ppt/slides/slide759.xml" ContentType="application/vnd.openxmlformats-officedocument.presentationml.slide+xml"/>
  <Override PartName="/ppt/slides/slide760.xml" ContentType="application/vnd.openxmlformats-officedocument.presentationml.slide+xml"/>
  <Override PartName="/ppt/slides/slide761.xml" ContentType="application/vnd.openxmlformats-officedocument.presentationml.slide+xml"/>
  <Override PartName="/ppt/slides/slide762.xml" ContentType="application/vnd.openxmlformats-officedocument.presentationml.slide+xml"/>
  <Override PartName="/ppt/slides/slide763.xml" ContentType="application/vnd.openxmlformats-officedocument.presentationml.slide+xml"/>
  <Override PartName="/ppt/slides/slide764.xml" ContentType="application/vnd.openxmlformats-officedocument.presentationml.slide+xml"/>
  <Override PartName="/ppt/slides/slide765.xml" ContentType="application/vnd.openxmlformats-officedocument.presentationml.slide+xml"/>
  <Override PartName="/ppt/slides/slide766.xml" ContentType="application/vnd.openxmlformats-officedocument.presentationml.slide+xml"/>
  <Override PartName="/ppt/slides/slide767.xml" ContentType="application/vnd.openxmlformats-officedocument.presentationml.slide+xml"/>
  <Override PartName="/ppt/slides/slide768.xml" ContentType="application/vnd.openxmlformats-officedocument.presentationml.slide+xml"/>
  <Override PartName="/ppt/slides/slide769.xml" ContentType="application/vnd.openxmlformats-officedocument.presentationml.slide+xml"/>
  <Override PartName="/ppt/slides/slide770.xml" ContentType="application/vnd.openxmlformats-officedocument.presentationml.slide+xml"/>
  <Override PartName="/ppt/slides/slide771.xml" ContentType="application/vnd.openxmlformats-officedocument.presentationml.slide+xml"/>
  <Override PartName="/ppt/slides/slide772.xml" ContentType="application/vnd.openxmlformats-officedocument.presentationml.slide+xml"/>
  <Override PartName="/ppt/slides/slide773.xml" ContentType="application/vnd.openxmlformats-officedocument.presentationml.slide+xml"/>
  <Override PartName="/ppt/slides/slide774.xml" ContentType="application/vnd.openxmlformats-officedocument.presentationml.slide+xml"/>
  <Override PartName="/ppt/slides/slide775.xml" ContentType="application/vnd.openxmlformats-officedocument.presentationml.slide+xml"/>
  <Override PartName="/ppt/slides/slide776.xml" ContentType="application/vnd.openxmlformats-officedocument.presentationml.slide+xml"/>
  <Override PartName="/ppt/slides/slide777.xml" ContentType="application/vnd.openxmlformats-officedocument.presentationml.slide+xml"/>
  <Override PartName="/ppt/slides/slide778.xml" ContentType="application/vnd.openxmlformats-officedocument.presentationml.slide+xml"/>
  <Override PartName="/ppt/slides/slide779.xml" ContentType="application/vnd.openxmlformats-officedocument.presentationml.slide+xml"/>
  <Override PartName="/ppt/slides/slide780.xml" ContentType="application/vnd.openxmlformats-officedocument.presentationml.slide+xml"/>
  <Override PartName="/ppt/slides/slide781.xml" ContentType="application/vnd.openxmlformats-officedocument.presentationml.slide+xml"/>
  <Override PartName="/ppt/slides/slide782.xml" ContentType="application/vnd.openxmlformats-officedocument.presentationml.slide+xml"/>
  <Override PartName="/ppt/slides/slide783.xml" ContentType="application/vnd.openxmlformats-officedocument.presentationml.slide+xml"/>
  <Override PartName="/ppt/slides/slide784.xml" ContentType="application/vnd.openxmlformats-officedocument.presentationml.slide+xml"/>
  <Override PartName="/ppt/slides/slide785.xml" ContentType="application/vnd.openxmlformats-officedocument.presentationml.slide+xml"/>
  <Override PartName="/ppt/slides/slide786.xml" ContentType="application/vnd.openxmlformats-officedocument.presentationml.slide+xml"/>
  <Override PartName="/ppt/slides/slide787.xml" ContentType="application/vnd.openxmlformats-officedocument.presentationml.slide+xml"/>
  <Override PartName="/ppt/slides/slide788.xml" ContentType="application/vnd.openxmlformats-officedocument.presentationml.slide+xml"/>
  <Override PartName="/ppt/slides/slide789.xml" ContentType="application/vnd.openxmlformats-officedocument.presentationml.slide+xml"/>
  <Override PartName="/ppt/slides/slide790.xml" ContentType="application/vnd.openxmlformats-officedocument.presentationml.slide+xml"/>
  <Override PartName="/ppt/slides/slide791.xml" ContentType="application/vnd.openxmlformats-officedocument.presentationml.slide+xml"/>
  <Override PartName="/ppt/slides/slide792.xml" ContentType="application/vnd.openxmlformats-officedocument.presentationml.slide+xml"/>
  <Override PartName="/ppt/slides/slide793.xml" ContentType="application/vnd.openxmlformats-officedocument.presentationml.slide+xml"/>
  <Override PartName="/ppt/slides/slide794.xml" ContentType="application/vnd.openxmlformats-officedocument.presentationml.slide+xml"/>
  <Override PartName="/ppt/slides/slide795.xml" ContentType="application/vnd.openxmlformats-officedocument.presentationml.slide+xml"/>
  <Override PartName="/ppt/slides/slide796.xml" ContentType="application/vnd.openxmlformats-officedocument.presentationml.slide+xml"/>
  <Override PartName="/ppt/slides/slide797.xml" ContentType="application/vnd.openxmlformats-officedocument.presentationml.slide+xml"/>
  <Override PartName="/ppt/slides/slide798.xml" ContentType="application/vnd.openxmlformats-officedocument.presentationml.slide+xml"/>
  <Override PartName="/ppt/slides/slide799.xml" ContentType="application/vnd.openxmlformats-officedocument.presentationml.slide+xml"/>
  <Override PartName="/ppt/slides/slide800.xml" ContentType="application/vnd.openxmlformats-officedocument.presentationml.slide+xml"/>
  <Override PartName="/ppt/slides/slide801.xml" ContentType="application/vnd.openxmlformats-officedocument.presentationml.slide+xml"/>
  <Override PartName="/ppt/slides/slide802.xml" ContentType="application/vnd.openxmlformats-officedocument.presentationml.slide+xml"/>
  <Override PartName="/ppt/slides/slide803.xml" ContentType="application/vnd.openxmlformats-officedocument.presentationml.slide+xml"/>
  <Override PartName="/ppt/slides/slide804.xml" ContentType="application/vnd.openxmlformats-officedocument.presentationml.slide+xml"/>
  <Override PartName="/ppt/slides/slide805.xml" ContentType="application/vnd.openxmlformats-officedocument.presentationml.slide+xml"/>
  <Override PartName="/ppt/slides/slide806.xml" ContentType="application/vnd.openxmlformats-officedocument.presentationml.slide+xml"/>
  <Override PartName="/ppt/slides/slide807.xml" ContentType="application/vnd.openxmlformats-officedocument.presentationml.slide+xml"/>
  <Override PartName="/ppt/slides/slide808.xml" ContentType="application/vnd.openxmlformats-officedocument.presentationml.slide+xml"/>
  <Override PartName="/ppt/slides/slide809.xml" ContentType="application/vnd.openxmlformats-officedocument.presentationml.slide+xml"/>
  <Override PartName="/ppt/slides/slide810.xml" ContentType="application/vnd.openxmlformats-officedocument.presentationml.slide+xml"/>
  <Override PartName="/ppt/slides/slide811.xml" ContentType="application/vnd.openxmlformats-officedocument.presentationml.slide+xml"/>
  <Override PartName="/ppt/slides/slide812.xml" ContentType="application/vnd.openxmlformats-officedocument.presentationml.slide+xml"/>
  <Override PartName="/ppt/slides/slide813.xml" ContentType="application/vnd.openxmlformats-officedocument.presentationml.slide+xml"/>
  <Override PartName="/ppt/slides/slide814.xml" ContentType="application/vnd.openxmlformats-officedocument.presentationml.slide+xml"/>
  <Override PartName="/ppt/slides/slide815.xml" ContentType="application/vnd.openxmlformats-officedocument.presentationml.slide+xml"/>
  <Override PartName="/ppt/slides/slide816.xml" ContentType="application/vnd.openxmlformats-officedocument.presentationml.slide+xml"/>
  <Override PartName="/ppt/slides/slide817.xml" ContentType="application/vnd.openxmlformats-officedocument.presentationml.slide+xml"/>
  <Override PartName="/ppt/slides/slide818.xml" ContentType="application/vnd.openxmlformats-officedocument.presentationml.slide+xml"/>
  <Override PartName="/ppt/slides/slide819.xml" ContentType="application/vnd.openxmlformats-officedocument.presentationml.slide+xml"/>
  <Override PartName="/ppt/slides/slide820.xml" ContentType="application/vnd.openxmlformats-officedocument.presentationml.slide+xml"/>
  <Override PartName="/ppt/slides/slide821.xml" ContentType="application/vnd.openxmlformats-officedocument.presentationml.slide+xml"/>
  <Override PartName="/ppt/slides/slide822.xml" ContentType="application/vnd.openxmlformats-officedocument.presentationml.slide+xml"/>
  <Override PartName="/ppt/slides/slide823.xml" ContentType="application/vnd.openxmlformats-officedocument.presentationml.slide+xml"/>
  <Override PartName="/ppt/slides/slide824.xml" ContentType="application/vnd.openxmlformats-officedocument.presentationml.slide+xml"/>
  <Override PartName="/ppt/slides/slide825.xml" ContentType="application/vnd.openxmlformats-officedocument.presentationml.slide+xml"/>
  <Override PartName="/ppt/slides/slide826.xml" ContentType="application/vnd.openxmlformats-officedocument.presentationml.slide+xml"/>
  <Override PartName="/ppt/slides/slide827.xml" ContentType="application/vnd.openxmlformats-officedocument.presentationml.slide+xml"/>
  <Override PartName="/ppt/slides/slide828.xml" ContentType="application/vnd.openxmlformats-officedocument.presentationml.slide+xml"/>
  <Override PartName="/ppt/slides/slide829.xml" ContentType="application/vnd.openxmlformats-officedocument.presentationml.slide+xml"/>
  <Override PartName="/ppt/slides/slide830.xml" ContentType="application/vnd.openxmlformats-officedocument.presentationml.slide+xml"/>
  <Override PartName="/ppt/slides/slide831.xml" ContentType="application/vnd.openxmlformats-officedocument.presentationml.slide+xml"/>
  <Override PartName="/ppt/slides/slide832.xml" ContentType="application/vnd.openxmlformats-officedocument.presentationml.slide+xml"/>
  <Override PartName="/ppt/slides/slide833.xml" ContentType="application/vnd.openxmlformats-officedocument.presentationml.slide+xml"/>
  <Override PartName="/ppt/slides/slide834.xml" ContentType="application/vnd.openxmlformats-officedocument.presentationml.slide+xml"/>
  <Override PartName="/ppt/slides/slide835.xml" ContentType="application/vnd.openxmlformats-officedocument.presentationml.slide+xml"/>
  <Override PartName="/ppt/slides/slide836.xml" ContentType="application/vnd.openxmlformats-officedocument.presentationml.slide+xml"/>
  <Override PartName="/ppt/slides/slide837.xml" ContentType="application/vnd.openxmlformats-officedocument.presentationml.slide+xml"/>
  <Override PartName="/ppt/slides/slide838.xml" ContentType="application/vnd.openxmlformats-officedocument.presentationml.slide+xml"/>
  <Override PartName="/ppt/slides/slide839.xml" ContentType="application/vnd.openxmlformats-officedocument.presentationml.slide+xml"/>
  <Override PartName="/ppt/slides/slide840.xml" ContentType="application/vnd.openxmlformats-officedocument.presentationml.slide+xml"/>
  <Override PartName="/ppt/slides/slide841.xml" ContentType="application/vnd.openxmlformats-officedocument.presentationml.slide+xml"/>
  <Override PartName="/ppt/slides/slide842.xml" ContentType="application/vnd.openxmlformats-officedocument.presentationml.slide+xml"/>
  <Override PartName="/ppt/slides/slide843.xml" ContentType="application/vnd.openxmlformats-officedocument.presentationml.slide+xml"/>
  <Override PartName="/ppt/slides/slide844.xml" ContentType="application/vnd.openxmlformats-officedocument.presentationml.slide+xml"/>
  <Override PartName="/ppt/slides/slide845.xml" ContentType="application/vnd.openxmlformats-officedocument.presentationml.slide+xml"/>
  <Override PartName="/ppt/slides/slide846.xml" ContentType="application/vnd.openxmlformats-officedocument.presentationml.slide+xml"/>
  <Override PartName="/ppt/slides/slide847.xml" ContentType="application/vnd.openxmlformats-officedocument.presentationml.slide+xml"/>
  <Override PartName="/ppt/slides/slide848.xml" ContentType="application/vnd.openxmlformats-officedocument.presentationml.slide+xml"/>
  <Override PartName="/ppt/slides/slide849.xml" ContentType="application/vnd.openxmlformats-officedocument.presentationml.slide+xml"/>
  <Override PartName="/ppt/slides/slide850.xml" ContentType="application/vnd.openxmlformats-officedocument.presentationml.slide+xml"/>
  <Override PartName="/ppt/slides/slide851.xml" ContentType="application/vnd.openxmlformats-officedocument.presentationml.slide+xml"/>
  <Override PartName="/ppt/slides/slide852.xml" ContentType="application/vnd.openxmlformats-officedocument.presentationml.slide+xml"/>
  <Override PartName="/ppt/slides/slide853.xml" ContentType="application/vnd.openxmlformats-officedocument.presentationml.slide+xml"/>
  <Override PartName="/ppt/slides/slide854.xml" ContentType="application/vnd.openxmlformats-officedocument.presentationml.slide+xml"/>
  <Override PartName="/ppt/slides/slide855.xml" ContentType="application/vnd.openxmlformats-officedocument.presentationml.slide+xml"/>
  <Override PartName="/ppt/slides/slide856.xml" ContentType="application/vnd.openxmlformats-officedocument.presentationml.slide+xml"/>
  <Override PartName="/ppt/slides/slide857.xml" ContentType="application/vnd.openxmlformats-officedocument.presentationml.slide+xml"/>
  <Override PartName="/ppt/slides/slide858.xml" ContentType="application/vnd.openxmlformats-officedocument.presentationml.slide+xml"/>
  <Override PartName="/ppt/slides/slide859.xml" ContentType="application/vnd.openxmlformats-officedocument.presentationml.slide+xml"/>
  <Override PartName="/ppt/slides/slide860.xml" ContentType="application/vnd.openxmlformats-officedocument.presentationml.slide+xml"/>
  <Override PartName="/ppt/slides/slide861.xml" ContentType="application/vnd.openxmlformats-officedocument.presentationml.slide+xml"/>
  <Override PartName="/ppt/slides/slide862.xml" ContentType="application/vnd.openxmlformats-officedocument.presentationml.slide+xml"/>
  <Override PartName="/ppt/slides/slide863.xml" ContentType="application/vnd.openxmlformats-officedocument.presentationml.slide+xml"/>
  <Override PartName="/ppt/slides/slide864.xml" ContentType="application/vnd.openxmlformats-officedocument.presentationml.slide+xml"/>
  <Override PartName="/ppt/slides/slide865.xml" ContentType="application/vnd.openxmlformats-officedocument.presentationml.slide+xml"/>
  <Override PartName="/ppt/slides/slide866.xml" ContentType="application/vnd.openxmlformats-officedocument.presentationml.slide+xml"/>
  <Override PartName="/ppt/slides/slide867.xml" ContentType="application/vnd.openxmlformats-officedocument.presentationml.slide+xml"/>
  <Override PartName="/ppt/slides/slide868.xml" ContentType="application/vnd.openxmlformats-officedocument.presentationml.slide+xml"/>
  <Override PartName="/ppt/slides/slide869.xml" ContentType="application/vnd.openxmlformats-officedocument.presentationml.slide+xml"/>
  <Override PartName="/ppt/slides/slide870.xml" ContentType="application/vnd.openxmlformats-officedocument.presentationml.slide+xml"/>
  <Override PartName="/ppt/slides/slide871.xml" ContentType="application/vnd.openxmlformats-officedocument.presentationml.slide+xml"/>
  <Override PartName="/ppt/slides/slide872.xml" ContentType="application/vnd.openxmlformats-officedocument.presentationml.slide+xml"/>
  <Override PartName="/ppt/slides/slide873.xml" ContentType="application/vnd.openxmlformats-officedocument.presentationml.slide+xml"/>
  <Override PartName="/ppt/slides/slide874.xml" ContentType="application/vnd.openxmlformats-officedocument.presentationml.slide+xml"/>
  <Override PartName="/ppt/slides/slide875.xml" ContentType="application/vnd.openxmlformats-officedocument.presentationml.slide+xml"/>
  <Override PartName="/ppt/slides/slide876.xml" ContentType="application/vnd.openxmlformats-officedocument.presentationml.slide+xml"/>
  <Override PartName="/ppt/slides/slide877.xml" ContentType="application/vnd.openxmlformats-officedocument.presentationml.slide+xml"/>
  <Override PartName="/ppt/slides/slide878.xml" ContentType="application/vnd.openxmlformats-officedocument.presentationml.slide+xml"/>
  <Override PartName="/ppt/slides/slide879.xml" ContentType="application/vnd.openxmlformats-officedocument.presentationml.slide+xml"/>
  <Override PartName="/ppt/slides/slide880.xml" ContentType="application/vnd.openxmlformats-officedocument.presentationml.slide+xml"/>
  <Override PartName="/ppt/slides/slide881.xml" ContentType="application/vnd.openxmlformats-officedocument.presentationml.slide+xml"/>
  <Override PartName="/ppt/slides/slide882.xml" ContentType="application/vnd.openxmlformats-officedocument.presentationml.slide+xml"/>
  <Override PartName="/ppt/slides/slide883.xml" ContentType="application/vnd.openxmlformats-officedocument.presentationml.slide+xml"/>
  <Override PartName="/ppt/slides/slide884.xml" ContentType="application/vnd.openxmlformats-officedocument.presentationml.slide+xml"/>
  <Override PartName="/ppt/slides/slide885.xml" ContentType="application/vnd.openxmlformats-officedocument.presentationml.slide+xml"/>
  <Override PartName="/ppt/slides/slide886.xml" ContentType="application/vnd.openxmlformats-officedocument.presentationml.slide+xml"/>
  <Override PartName="/ppt/slides/slide887.xml" ContentType="application/vnd.openxmlformats-officedocument.presentationml.slide+xml"/>
  <Override PartName="/ppt/slides/slide888.xml" ContentType="application/vnd.openxmlformats-officedocument.presentationml.slide+xml"/>
  <Override PartName="/ppt/slides/slide889.xml" ContentType="application/vnd.openxmlformats-officedocument.presentationml.slide+xml"/>
  <Override PartName="/ppt/slides/slide890.xml" ContentType="application/vnd.openxmlformats-officedocument.presentationml.slide+xml"/>
  <Override PartName="/ppt/slides/slide891.xml" ContentType="application/vnd.openxmlformats-officedocument.presentationml.slide+xml"/>
  <Override PartName="/ppt/slides/slide892.xml" ContentType="application/vnd.openxmlformats-officedocument.presentationml.slide+xml"/>
  <Override PartName="/ppt/slides/slide893.xml" ContentType="application/vnd.openxmlformats-officedocument.presentationml.slide+xml"/>
  <Override PartName="/ppt/slides/slide894.xml" ContentType="application/vnd.openxmlformats-officedocument.presentationml.slide+xml"/>
  <Override PartName="/ppt/slides/slide895.xml" ContentType="application/vnd.openxmlformats-officedocument.presentationml.slide+xml"/>
  <Override PartName="/ppt/slides/slide896.xml" ContentType="application/vnd.openxmlformats-officedocument.presentationml.slide+xml"/>
  <Override PartName="/ppt/slides/slide897.xml" ContentType="application/vnd.openxmlformats-officedocument.presentationml.slide+xml"/>
  <Override PartName="/ppt/slides/slide898.xml" ContentType="application/vnd.openxmlformats-officedocument.presentationml.slide+xml"/>
  <Override PartName="/ppt/slides/slide899.xml" ContentType="application/vnd.openxmlformats-officedocument.presentationml.slide+xml"/>
  <Override PartName="/ppt/slides/slide900.xml" ContentType="application/vnd.openxmlformats-officedocument.presentationml.slide+xml"/>
  <Override PartName="/ppt/slides/slide901.xml" ContentType="application/vnd.openxmlformats-officedocument.presentationml.slide+xml"/>
  <Override PartName="/ppt/slides/slide902.xml" ContentType="application/vnd.openxmlformats-officedocument.presentationml.slide+xml"/>
  <Override PartName="/ppt/slides/slide903.xml" ContentType="application/vnd.openxmlformats-officedocument.presentationml.slide+xml"/>
  <Override PartName="/ppt/slides/slide904.xml" ContentType="application/vnd.openxmlformats-officedocument.presentationml.slide+xml"/>
  <Override PartName="/ppt/slides/slide905.xml" ContentType="application/vnd.openxmlformats-officedocument.presentationml.slide+xml"/>
  <Override PartName="/ppt/slides/slide906.xml" ContentType="application/vnd.openxmlformats-officedocument.presentationml.slide+xml"/>
  <Override PartName="/ppt/slides/slide9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3.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53" r:id="rId2"/>
    <p:sldMasterId id="2147483756" r:id="rId3"/>
    <p:sldMasterId id="2147483759" r:id="rId4"/>
  </p:sldMasterIdLst>
  <p:notesMasterIdLst>
    <p:notesMasterId r:id="rId912"/>
  </p:notesMasterIdLst>
  <p:sldIdLst>
    <p:sldId id="282" r:id="rId5"/>
    <p:sldId id="285" r:id="rId6"/>
    <p:sldId id="338" r:id="rId7"/>
    <p:sldId id="289" r:id="rId8"/>
    <p:sldId id="290" r:id="rId9"/>
    <p:sldId id="291" r:id="rId10"/>
    <p:sldId id="292" r:id="rId11"/>
    <p:sldId id="293" r:id="rId12"/>
    <p:sldId id="294" r:id="rId13"/>
    <p:sldId id="295" r:id="rId14"/>
    <p:sldId id="296" r:id="rId15"/>
    <p:sldId id="339" r:id="rId16"/>
    <p:sldId id="340" r:id="rId17"/>
    <p:sldId id="341" r:id="rId18"/>
    <p:sldId id="342" r:id="rId19"/>
    <p:sldId id="355" r:id="rId20"/>
    <p:sldId id="343" r:id="rId21"/>
    <p:sldId id="344" r:id="rId22"/>
    <p:sldId id="356" r:id="rId23"/>
    <p:sldId id="345" r:id="rId24"/>
    <p:sldId id="346" r:id="rId25"/>
    <p:sldId id="357" r:id="rId26"/>
    <p:sldId id="347" r:id="rId27"/>
    <p:sldId id="348" r:id="rId28"/>
    <p:sldId id="358" r:id="rId29"/>
    <p:sldId id="349" r:id="rId30"/>
    <p:sldId id="350" r:id="rId31"/>
    <p:sldId id="351" r:id="rId32"/>
    <p:sldId id="352" r:id="rId33"/>
    <p:sldId id="353" r:id="rId34"/>
    <p:sldId id="354" r:id="rId35"/>
    <p:sldId id="359" r:id="rId36"/>
    <p:sldId id="360" r:id="rId37"/>
    <p:sldId id="361" r:id="rId38"/>
    <p:sldId id="362" r:id="rId39"/>
    <p:sldId id="363" r:id="rId40"/>
    <p:sldId id="364" r:id="rId41"/>
    <p:sldId id="365" r:id="rId42"/>
    <p:sldId id="366" r:id="rId43"/>
    <p:sldId id="367" r:id="rId44"/>
    <p:sldId id="368" r:id="rId45"/>
    <p:sldId id="369" r:id="rId46"/>
    <p:sldId id="370" r:id="rId47"/>
    <p:sldId id="371" r:id="rId48"/>
    <p:sldId id="372" r:id="rId49"/>
    <p:sldId id="376" r:id="rId50"/>
    <p:sldId id="373" r:id="rId51"/>
    <p:sldId id="374" r:id="rId52"/>
    <p:sldId id="375" r:id="rId53"/>
    <p:sldId id="377" r:id="rId54"/>
    <p:sldId id="378" r:id="rId55"/>
    <p:sldId id="379" r:id="rId56"/>
    <p:sldId id="380" r:id="rId57"/>
    <p:sldId id="381" r:id="rId58"/>
    <p:sldId id="382" r:id="rId59"/>
    <p:sldId id="383" r:id="rId60"/>
    <p:sldId id="385" r:id="rId61"/>
    <p:sldId id="384" r:id="rId62"/>
    <p:sldId id="386" r:id="rId63"/>
    <p:sldId id="387" r:id="rId64"/>
    <p:sldId id="388" r:id="rId65"/>
    <p:sldId id="389" r:id="rId66"/>
    <p:sldId id="390" r:id="rId67"/>
    <p:sldId id="391" r:id="rId68"/>
    <p:sldId id="392" r:id="rId69"/>
    <p:sldId id="393" r:id="rId70"/>
    <p:sldId id="394" r:id="rId71"/>
    <p:sldId id="395" r:id="rId72"/>
    <p:sldId id="396" r:id="rId73"/>
    <p:sldId id="397" r:id="rId74"/>
    <p:sldId id="398" r:id="rId75"/>
    <p:sldId id="399" r:id="rId76"/>
    <p:sldId id="400" r:id="rId77"/>
    <p:sldId id="401" r:id="rId78"/>
    <p:sldId id="402" r:id="rId79"/>
    <p:sldId id="403" r:id="rId80"/>
    <p:sldId id="440" r:id="rId81"/>
    <p:sldId id="441" r:id="rId82"/>
    <p:sldId id="442" r:id="rId83"/>
    <p:sldId id="443" r:id="rId84"/>
    <p:sldId id="444" r:id="rId85"/>
    <p:sldId id="445" r:id="rId86"/>
    <p:sldId id="446" r:id="rId87"/>
    <p:sldId id="447" r:id="rId88"/>
    <p:sldId id="448" r:id="rId89"/>
    <p:sldId id="449" r:id="rId90"/>
    <p:sldId id="450" r:id="rId91"/>
    <p:sldId id="451" r:id="rId92"/>
    <p:sldId id="452" r:id="rId93"/>
    <p:sldId id="453" r:id="rId94"/>
    <p:sldId id="454" r:id="rId95"/>
    <p:sldId id="455" r:id="rId96"/>
    <p:sldId id="456" r:id="rId97"/>
    <p:sldId id="457" r:id="rId98"/>
    <p:sldId id="458" r:id="rId99"/>
    <p:sldId id="459" r:id="rId100"/>
    <p:sldId id="460" r:id="rId101"/>
    <p:sldId id="461" r:id="rId102"/>
    <p:sldId id="462" r:id="rId103"/>
    <p:sldId id="463" r:id="rId104"/>
    <p:sldId id="464" r:id="rId105"/>
    <p:sldId id="465" r:id="rId106"/>
    <p:sldId id="466" r:id="rId107"/>
    <p:sldId id="467" r:id="rId108"/>
    <p:sldId id="468" r:id="rId109"/>
    <p:sldId id="469" r:id="rId110"/>
    <p:sldId id="470" r:id="rId111"/>
    <p:sldId id="471" r:id="rId112"/>
    <p:sldId id="472" r:id="rId113"/>
    <p:sldId id="473" r:id="rId114"/>
    <p:sldId id="474" r:id="rId115"/>
    <p:sldId id="475" r:id="rId116"/>
    <p:sldId id="476" r:id="rId117"/>
    <p:sldId id="477" r:id="rId118"/>
    <p:sldId id="478" r:id="rId119"/>
    <p:sldId id="479" r:id="rId120"/>
    <p:sldId id="480" r:id="rId121"/>
    <p:sldId id="481" r:id="rId122"/>
    <p:sldId id="482" r:id="rId123"/>
    <p:sldId id="483" r:id="rId124"/>
    <p:sldId id="484" r:id="rId125"/>
    <p:sldId id="485" r:id="rId126"/>
    <p:sldId id="486" r:id="rId127"/>
    <p:sldId id="487" r:id="rId128"/>
    <p:sldId id="488" r:id="rId129"/>
    <p:sldId id="489" r:id="rId130"/>
    <p:sldId id="490" r:id="rId131"/>
    <p:sldId id="491" r:id="rId132"/>
    <p:sldId id="493" r:id="rId133"/>
    <p:sldId id="494" r:id="rId134"/>
    <p:sldId id="495" r:id="rId135"/>
    <p:sldId id="496" r:id="rId136"/>
    <p:sldId id="497" r:id="rId137"/>
    <p:sldId id="498" r:id="rId138"/>
    <p:sldId id="499" r:id="rId139"/>
    <p:sldId id="500" r:id="rId140"/>
    <p:sldId id="501" r:id="rId141"/>
    <p:sldId id="502" r:id="rId142"/>
    <p:sldId id="503" r:id="rId143"/>
    <p:sldId id="505" r:id="rId144"/>
    <p:sldId id="506" r:id="rId145"/>
    <p:sldId id="504" r:id="rId146"/>
    <p:sldId id="507" r:id="rId147"/>
    <p:sldId id="508" r:id="rId148"/>
    <p:sldId id="509" r:id="rId149"/>
    <p:sldId id="510" r:id="rId150"/>
    <p:sldId id="511" r:id="rId151"/>
    <p:sldId id="512" r:id="rId152"/>
    <p:sldId id="513" r:id="rId153"/>
    <p:sldId id="514" r:id="rId154"/>
    <p:sldId id="515" r:id="rId155"/>
    <p:sldId id="592" r:id="rId156"/>
    <p:sldId id="593" r:id="rId157"/>
    <p:sldId id="594" r:id="rId158"/>
    <p:sldId id="595" r:id="rId159"/>
    <p:sldId id="596" r:id="rId160"/>
    <p:sldId id="597" r:id="rId161"/>
    <p:sldId id="598" r:id="rId162"/>
    <p:sldId id="599" r:id="rId163"/>
    <p:sldId id="600" r:id="rId164"/>
    <p:sldId id="674" r:id="rId165"/>
    <p:sldId id="601" r:id="rId166"/>
    <p:sldId id="602" r:id="rId167"/>
    <p:sldId id="603" r:id="rId168"/>
    <p:sldId id="604" r:id="rId169"/>
    <p:sldId id="675" r:id="rId170"/>
    <p:sldId id="605" r:id="rId171"/>
    <p:sldId id="606" r:id="rId172"/>
    <p:sldId id="607" r:id="rId173"/>
    <p:sldId id="608" r:id="rId174"/>
    <p:sldId id="609" r:id="rId175"/>
    <p:sldId id="610" r:id="rId176"/>
    <p:sldId id="611" r:id="rId177"/>
    <p:sldId id="669" r:id="rId178"/>
    <p:sldId id="676" r:id="rId179"/>
    <p:sldId id="612" r:id="rId180"/>
    <p:sldId id="613" r:id="rId181"/>
    <p:sldId id="614" r:id="rId182"/>
    <p:sldId id="615" r:id="rId183"/>
    <p:sldId id="616" r:id="rId184"/>
    <p:sldId id="617" r:id="rId185"/>
    <p:sldId id="618" r:id="rId186"/>
    <p:sldId id="670" r:id="rId187"/>
    <p:sldId id="619" r:id="rId188"/>
    <p:sldId id="620" r:id="rId189"/>
    <p:sldId id="621" r:id="rId190"/>
    <p:sldId id="677" r:id="rId191"/>
    <p:sldId id="622" r:id="rId192"/>
    <p:sldId id="623" r:id="rId193"/>
    <p:sldId id="624" r:id="rId194"/>
    <p:sldId id="625" r:id="rId195"/>
    <p:sldId id="626" r:id="rId196"/>
    <p:sldId id="671" r:id="rId197"/>
    <p:sldId id="673" r:id="rId198"/>
    <p:sldId id="672" r:id="rId199"/>
    <p:sldId id="627" r:id="rId200"/>
    <p:sldId id="629" r:id="rId201"/>
    <p:sldId id="630" r:id="rId202"/>
    <p:sldId id="631" r:id="rId203"/>
    <p:sldId id="632" r:id="rId204"/>
    <p:sldId id="633" r:id="rId205"/>
    <p:sldId id="634" r:id="rId206"/>
    <p:sldId id="635" r:id="rId207"/>
    <p:sldId id="636" r:id="rId208"/>
    <p:sldId id="637" r:id="rId209"/>
    <p:sldId id="638" r:id="rId210"/>
    <p:sldId id="639" r:id="rId211"/>
    <p:sldId id="640" r:id="rId212"/>
    <p:sldId id="641" r:id="rId213"/>
    <p:sldId id="642" r:id="rId214"/>
    <p:sldId id="643" r:id="rId215"/>
    <p:sldId id="644" r:id="rId216"/>
    <p:sldId id="645" r:id="rId217"/>
    <p:sldId id="646" r:id="rId218"/>
    <p:sldId id="647" r:id="rId219"/>
    <p:sldId id="648" r:id="rId220"/>
    <p:sldId id="649" r:id="rId221"/>
    <p:sldId id="650" r:id="rId222"/>
    <p:sldId id="651" r:id="rId223"/>
    <p:sldId id="652" r:id="rId224"/>
    <p:sldId id="659" r:id="rId225"/>
    <p:sldId id="653" r:id="rId226"/>
    <p:sldId id="654" r:id="rId227"/>
    <p:sldId id="655" r:id="rId228"/>
    <p:sldId id="656" r:id="rId229"/>
    <p:sldId id="657" r:id="rId230"/>
    <p:sldId id="658" r:id="rId231"/>
    <p:sldId id="660" r:id="rId232"/>
    <p:sldId id="661" r:id="rId233"/>
    <p:sldId id="667" r:id="rId234"/>
    <p:sldId id="662" r:id="rId235"/>
    <p:sldId id="663" r:id="rId236"/>
    <p:sldId id="664" r:id="rId237"/>
    <p:sldId id="665" r:id="rId238"/>
    <p:sldId id="666" r:id="rId239"/>
    <p:sldId id="668" r:id="rId240"/>
    <p:sldId id="678" r:id="rId241"/>
    <p:sldId id="707" r:id="rId242"/>
    <p:sldId id="708" r:id="rId243"/>
    <p:sldId id="709" r:id="rId244"/>
    <p:sldId id="710" r:id="rId245"/>
    <p:sldId id="711" r:id="rId246"/>
    <p:sldId id="712" r:id="rId247"/>
    <p:sldId id="713" r:id="rId248"/>
    <p:sldId id="714" r:id="rId249"/>
    <p:sldId id="715" r:id="rId250"/>
    <p:sldId id="716" r:id="rId251"/>
    <p:sldId id="717" r:id="rId252"/>
    <p:sldId id="718" r:id="rId253"/>
    <p:sldId id="719" r:id="rId254"/>
    <p:sldId id="850" r:id="rId255"/>
    <p:sldId id="720" r:id="rId256"/>
    <p:sldId id="721" r:id="rId257"/>
    <p:sldId id="725" r:id="rId258"/>
    <p:sldId id="727" r:id="rId259"/>
    <p:sldId id="728" r:id="rId260"/>
    <p:sldId id="839" r:id="rId261"/>
    <p:sldId id="729" r:id="rId262"/>
    <p:sldId id="730" r:id="rId263"/>
    <p:sldId id="731" r:id="rId264"/>
    <p:sldId id="726" r:id="rId265"/>
    <p:sldId id="732" r:id="rId266"/>
    <p:sldId id="842" r:id="rId267"/>
    <p:sldId id="733" r:id="rId268"/>
    <p:sldId id="734" r:id="rId269"/>
    <p:sldId id="743" r:id="rId270"/>
    <p:sldId id="736" r:id="rId271"/>
    <p:sldId id="737" r:id="rId272"/>
    <p:sldId id="738" r:id="rId273"/>
    <p:sldId id="739" r:id="rId274"/>
    <p:sldId id="740" r:id="rId275"/>
    <p:sldId id="741" r:id="rId276"/>
    <p:sldId id="742" r:id="rId277"/>
    <p:sldId id="744" r:id="rId278"/>
    <p:sldId id="745" r:id="rId279"/>
    <p:sldId id="747" r:id="rId280"/>
    <p:sldId id="746" r:id="rId281"/>
    <p:sldId id="748" r:id="rId282"/>
    <p:sldId id="749" r:id="rId283"/>
    <p:sldId id="750" r:id="rId284"/>
    <p:sldId id="751" r:id="rId285"/>
    <p:sldId id="752" r:id="rId286"/>
    <p:sldId id="753" r:id="rId287"/>
    <p:sldId id="754" r:id="rId288"/>
    <p:sldId id="755" r:id="rId289"/>
    <p:sldId id="756" r:id="rId290"/>
    <p:sldId id="757" r:id="rId291"/>
    <p:sldId id="758" r:id="rId292"/>
    <p:sldId id="759" r:id="rId293"/>
    <p:sldId id="760" r:id="rId294"/>
    <p:sldId id="761" r:id="rId295"/>
    <p:sldId id="762" r:id="rId296"/>
    <p:sldId id="763" r:id="rId297"/>
    <p:sldId id="764" r:id="rId298"/>
    <p:sldId id="765" r:id="rId299"/>
    <p:sldId id="840" r:id="rId300"/>
    <p:sldId id="766" r:id="rId301"/>
    <p:sldId id="767" r:id="rId302"/>
    <p:sldId id="768" r:id="rId303"/>
    <p:sldId id="769" r:id="rId304"/>
    <p:sldId id="770" r:id="rId305"/>
    <p:sldId id="771" r:id="rId306"/>
    <p:sldId id="772" r:id="rId307"/>
    <p:sldId id="773" r:id="rId308"/>
    <p:sldId id="774" r:id="rId309"/>
    <p:sldId id="775" r:id="rId310"/>
    <p:sldId id="776" r:id="rId311"/>
    <p:sldId id="777" r:id="rId312"/>
    <p:sldId id="778" r:id="rId313"/>
    <p:sldId id="787" r:id="rId314"/>
    <p:sldId id="779" r:id="rId315"/>
    <p:sldId id="780" r:id="rId316"/>
    <p:sldId id="781" r:id="rId317"/>
    <p:sldId id="782" r:id="rId318"/>
    <p:sldId id="783" r:id="rId319"/>
    <p:sldId id="784" r:id="rId320"/>
    <p:sldId id="785" r:id="rId321"/>
    <p:sldId id="786" r:id="rId322"/>
    <p:sldId id="788" r:id="rId323"/>
    <p:sldId id="789" r:id="rId324"/>
    <p:sldId id="790" r:id="rId325"/>
    <p:sldId id="791" r:id="rId326"/>
    <p:sldId id="792" r:id="rId327"/>
    <p:sldId id="793" r:id="rId328"/>
    <p:sldId id="794" r:id="rId329"/>
    <p:sldId id="795" r:id="rId330"/>
    <p:sldId id="796" r:id="rId331"/>
    <p:sldId id="797" r:id="rId332"/>
    <p:sldId id="798" r:id="rId333"/>
    <p:sldId id="799" r:id="rId334"/>
    <p:sldId id="800" r:id="rId335"/>
    <p:sldId id="801" r:id="rId336"/>
    <p:sldId id="802" r:id="rId337"/>
    <p:sldId id="803" r:id="rId338"/>
    <p:sldId id="804" r:id="rId339"/>
    <p:sldId id="805" r:id="rId340"/>
    <p:sldId id="806" r:id="rId341"/>
    <p:sldId id="807" r:id="rId342"/>
    <p:sldId id="808" r:id="rId343"/>
    <p:sldId id="809" r:id="rId344"/>
    <p:sldId id="810" r:id="rId345"/>
    <p:sldId id="844" r:id="rId346"/>
    <p:sldId id="843" r:id="rId347"/>
    <p:sldId id="845" r:id="rId348"/>
    <p:sldId id="812" r:id="rId349"/>
    <p:sldId id="813" r:id="rId350"/>
    <p:sldId id="814" r:id="rId351"/>
    <p:sldId id="815" r:id="rId352"/>
    <p:sldId id="816" r:id="rId353"/>
    <p:sldId id="817" r:id="rId354"/>
    <p:sldId id="818" r:id="rId355"/>
    <p:sldId id="819" r:id="rId356"/>
    <p:sldId id="820" r:id="rId357"/>
    <p:sldId id="821" r:id="rId358"/>
    <p:sldId id="822" r:id="rId359"/>
    <p:sldId id="846" r:id="rId360"/>
    <p:sldId id="847" r:id="rId361"/>
    <p:sldId id="848" r:id="rId362"/>
    <p:sldId id="824" r:id="rId363"/>
    <p:sldId id="825" r:id="rId364"/>
    <p:sldId id="826" r:id="rId365"/>
    <p:sldId id="827" r:id="rId366"/>
    <p:sldId id="828" r:id="rId367"/>
    <p:sldId id="829" r:id="rId368"/>
    <p:sldId id="830" r:id="rId369"/>
    <p:sldId id="849" r:id="rId370"/>
    <p:sldId id="831" r:id="rId371"/>
    <p:sldId id="832" r:id="rId372"/>
    <p:sldId id="833" r:id="rId373"/>
    <p:sldId id="834" r:id="rId374"/>
    <p:sldId id="835" r:id="rId375"/>
    <p:sldId id="836" r:id="rId376"/>
    <p:sldId id="837" r:id="rId377"/>
    <p:sldId id="841" r:id="rId378"/>
    <p:sldId id="886" r:id="rId379"/>
    <p:sldId id="887" r:id="rId380"/>
    <p:sldId id="888" r:id="rId381"/>
    <p:sldId id="889" r:id="rId382"/>
    <p:sldId id="890" r:id="rId383"/>
    <p:sldId id="891" r:id="rId384"/>
    <p:sldId id="892" r:id="rId385"/>
    <p:sldId id="893" r:id="rId386"/>
    <p:sldId id="894" r:id="rId387"/>
    <p:sldId id="895" r:id="rId388"/>
    <p:sldId id="896" r:id="rId389"/>
    <p:sldId id="897" r:id="rId390"/>
    <p:sldId id="898" r:id="rId391"/>
    <p:sldId id="899" r:id="rId392"/>
    <p:sldId id="900" r:id="rId393"/>
    <p:sldId id="901" r:id="rId394"/>
    <p:sldId id="902" r:id="rId395"/>
    <p:sldId id="903" r:id="rId396"/>
    <p:sldId id="904" r:id="rId397"/>
    <p:sldId id="905" r:id="rId398"/>
    <p:sldId id="906" r:id="rId399"/>
    <p:sldId id="907" r:id="rId400"/>
    <p:sldId id="908" r:id="rId401"/>
    <p:sldId id="909" r:id="rId402"/>
    <p:sldId id="910" r:id="rId403"/>
    <p:sldId id="911" r:id="rId404"/>
    <p:sldId id="912" r:id="rId405"/>
    <p:sldId id="913" r:id="rId406"/>
    <p:sldId id="914" r:id="rId407"/>
    <p:sldId id="915" r:id="rId408"/>
    <p:sldId id="916" r:id="rId409"/>
    <p:sldId id="917" r:id="rId410"/>
    <p:sldId id="918" r:id="rId411"/>
    <p:sldId id="919" r:id="rId412"/>
    <p:sldId id="920" r:id="rId413"/>
    <p:sldId id="921" r:id="rId414"/>
    <p:sldId id="922" r:id="rId415"/>
    <p:sldId id="923" r:id="rId416"/>
    <p:sldId id="924" r:id="rId417"/>
    <p:sldId id="925" r:id="rId418"/>
    <p:sldId id="926" r:id="rId419"/>
    <p:sldId id="927" r:id="rId420"/>
    <p:sldId id="928" r:id="rId421"/>
    <p:sldId id="929" r:id="rId422"/>
    <p:sldId id="930" r:id="rId423"/>
    <p:sldId id="931" r:id="rId424"/>
    <p:sldId id="932" r:id="rId425"/>
    <p:sldId id="933" r:id="rId426"/>
    <p:sldId id="934" r:id="rId427"/>
    <p:sldId id="935" r:id="rId428"/>
    <p:sldId id="936" r:id="rId429"/>
    <p:sldId id="937" r:id="rId430"/>
    <p:sldId id="938" r:id="rId431"/>
    <p:sldId id="939" r:id="rId432"/>
    <p:sldId id="940" r:id="rId433"/>
    <p:sldId id="941" r:id="rId434"/>
    <p:sldId id="942" r:id="rId435"/>
    <p:sldId id="943" r:id="rId436"/>
    <p:sldId id="944" r:id="rId437"/>
    <p:sldId id="945" r:id="rId438"/>
    <p:sldId id="946" r:id="rId439"/>
    <p:sldId id="947" r:id="rId440"/>
    <p:sldId id="948" r:id="rId441"/>
    <p:sldId id="949" r:id="rId442"/>
    <p:sldId id="950" r:id="rId443"/>
    <p:sldId id="951" r:id="rId444"/>
    <p:sldId id="952" r:id="rId445"/>
    <p:sldId id="953" r:id="rId446"/>
    <p:sldId id="954" r:id="rId447"/>
    <p:sldId id="955" r:id="rId448"/>
    <p:sldId id="956" r:id="rId449"/>
    <p:sldId id="957" r:id="rId450"/>
    <p:sldId id="958" r:id="rId451"/>
    <p:sldId id="959" r:id="rId452"/>
    <p:sldId id="1008" r:id="rId453"/>
    <p:sldId id="960" r:id="rId454"/>
    <p:sldId id="961" r:id="rId455"/>
    <p:sldId id="962" r:id="rId456"/>
    <p:sldId id="963" r:id="rId457"/>
    <p:sldId id="964" r:id="rId458"/>
    <p:sldId id="1010" r:id="rId459"/>
    <p:sldId id="965" r:id="rId460"/>
    <p:sldId id="966" r:id="rId461"/>
    <p:sldId id="967" r:id="rId462"/>
    <p:sldId id="975" r:id="rId463"/>
    <p:sldId id="968" r:id="rId464"/>
    <p:sldId id="969" r:id="rId465"/>
    <p:sldId id="970" r:id="rId466"/>
    <p:sldId id="971" r:id="rId467"/>
    <p:sldId id="972" r:id="rId468"/>
    <p:sldId id="973" r:id="rId469"/>
    <p:sldId id="974" r:id="rId470"/>
    <p:sldId id="976" r:id="rId471"/>
    <p:sldId id="977" r:id="rId472"/>
    <p:sldId id="978" r:id="rId473"/>
    <p:sldId id="979" r:id="rId474"/>
    <p:sldId id="980" r:id="rId475"/>
    <p:sldId id="981" r:id="rId476"/>
    <p:sldId id="982" r:id="rId477"/>
    <p:sldId id="983" r:id="rId478"/>
    <p:sldId id="984" r:id="rId479"/>
    <p:sldId id="985" r:id="rId480"/>
    <p:sldId id="986" r:id="rId481"/>
    <p:sldId id="987" r:id="rId482"/>
    <p:sldId id="988" r:id="rId483"/>
    <p:sldId id="989" r:id="rId484"/>
    <p:sldId id="990" r:id="rId485"/>
    <p:sldId id="991" r:id="rId486"/>
    <p:sldId id="992" r:id="rId487"/>
    <p:sldId id="993" r:id="rId488"/>
    <p:sldId id="994" r:id="rId489"/>
    <p:sldId id="995" r:id="rId490"/>
    <p:sldId id="996" r:id="rId491"/>
    <p:sldId id="997" r:id="rId492"/>
    <p:sldId id="998" r:id="rId493"/>
    <p:sldId id="1009" r:id="rId494"/>
    <p:sldId id="999" r:id="rId495"/>
    <p:sldId id="1000" r:id="rId496"/>
    <p:sldId id="1001" r:id="rId497"/>
    <p:sldId id="1002" r:id="rId498"/>
    <p:sldId id="1003" r:id="rId499"/>
    <p:sldId id="1004" r:id="rId500"/>
    <p:sldId id="1005" r:id="rId501"/>
    <p:sldId id="1006" r:id="rId502"/>
    <p:sldId id="1007" r:id="rId503"/>
    <p:sldId id="1011" r:id="rId504"/>
    <p:sldId id="1055" r:id="rId505"/>
    <p:sldId id="1056" r:id="rId506"/>
    <p:sldId id="1057" r:id="rId507"/>
    <p:sldId id="1058" r:id="rId508"/>
    <p:sldId id="1059" r:id="rId509"/>
    <p:sldId id="1060" r:id="rId510"/>
    <p:sldId id="1061" r:id="rId511"/>
    <p:sldId id="1062" r:id="rId512"/>
    <p:sldId id="1063" r:id="rId513"/>
    <p:sldId id="1064" r:id="rId514"/>
    <p:sldId id="1065" r:id="rId515"/>
    <p:sldId id="1066" r:id="rId516"/>
    <p:sldId id="1067" r:id="rId517"/>
    <p:sldId id="1068" r:id="rId518"/>
    <p:sldId id="1069" r:id="rId519"/>
    <p:sldId id="1070" r:id="rId520"/>
    <p:sldId id="1071" r:id="rId521"/>
    <p:sldId id="1072" r:id="rId522"/>
    <p:sldId id="1073" r:id="rId523"/>
    <p:sldId id="1074" r:id="rId524"/>
    <p:sldId id="1075" r:id="rId525"/>
    <p:sldId id="1076" r:id="rId526"/>
    <p:sldId id="1077" r:id="rId527"/>
    <p:sldId id="1078" r:id="rId528"/>
    <p:sldId id="1079" r:id="rId529"/>
    <p:sldId id="1080" r:id="rId530"/>
    <p:sldId id="1081" r:id="rId531"/>
    <p:sldId id="1082" r:id="rId532"/>
    <p:sldId id="1083" r:id="rId533"/>
    <p:sldId id="1084" r:id="rId534"/>
    <p:sldId id="1085" r:id="rId535"/>
    <p:sldId id="1086" r:id="rId536"/>
    <p:sldId id="1087" r:id="rId537"/>
    <p:sldId id="1088" r:id="rId538"/>
    <p:sldId id="1089" r:id="rId539"/>
    <p:sldId id="1090" r:id="rId540"/>
    <p:sldId id="1091" r:id="rId541"/>
    <p:sldId id="1092" r:id="rId542"/>
    <p:sldId id="1093" r:id="rId543"/>
    <p:sldId id="1094" r:id="rId544"/>
    <p:sldId id="1095" r:id="rId545"/>
    <p:sldId id="1096" r:id="rId546"/>
    <p:sldId id="1097" r:id="rId547"/>
    <p:sldId id="1098" r:id="rId548"/>
    <p:sldId id="1099" r:id="rId549"/>
    <p:sldId id="1100" r:id="rId550"/>
    <p:sldId id="1101" r:id="rId551"/>
    <p:sldId id="1102" r:id="rId552"/>
    <p:sldId id="1103" r:id="rId553"/>
    <p:sldId id="1104" r:id="rId554"/>
    <p:sldId id="1105" r:id="rId555"/>
    <p:sldId id="1106" r:id="rId556"/>
    <p:sldId id="1152" r:id="rId557"/>
    <p:sldId id="1135" r:id="rId558"/>
    <p:sldId id="1136" r:id="rId559"/>
    <p:sldId id="1137" r:id="rId560"/>
    <p:sldId id="1138" r:id="rId561"/>
    <p:sldId id="1142" r:id="rId562"/>
    <p:sldId id="1139" r:id="rId563"/>
    <p:sldId id="1140" r:id="rId564"/>
    <p:sldId id="1141" r:id="rId565"/>
    <p:sldId id="1143" r:id="rId566"/>
    <p:sldId id="1144" r:id="rId567"/>
    <p:sldId id="1145" r:id="rId568"/>
    <p:sldId id="1146" r:id="rId569"/>
    <p:sldId id="1147" r:id="rId570"/>
    <p:sldId id="1148" r:id="rId571"/>
    <p:sldId id="1149" r:id="rId572"/>
    <p:sldId id="1150" r:id="rId573"/>
    <p:sldId id="1151" r:id="rId574"/>
    <p:sldId id="1153" r:id="rId575"/>
    <p:sldId id="1154" r:id="rId576"/>
    <p:sldId id="1155" r:id="rId577"/>
    <p:sldId id="1156" r:id="rId578"/>
    <p:sldId id="1210" r:id="rId579"/>
    <p:sldId id="1211" r:id="rId580"/>
    <p:sldId id="1212" r:id="rId581"/>
    <p:sldId id="1213" r:id="rId582"/>
    <p:sldId id="1157" r:id="rId583"/>
    <p:sldId id="1158" r:id="rId584"/>
    <p:sldId id="1159" r:id="rId585"/>
    <p:sldId id="1161" r:id="rId586"/>
    <p:sldId id="1214" r:id="rId587"/>
    <p:sldId id="1215" r:id="rId588"/>
    <p:sldId id="1162" r:id="rId589"/>
    <p:sldId id="1163" r:id="rId590"/>
    <p:sldId id="1164" r:id="rId591"/>
    <p:sldId id="1165" r:id="rId592"/>
    <p:sldId id="1166" r:id="rId593"/>
    <p:sldId id="1167" r:id="rId594"/>
    <p:sldId id="1168" r:id="rId595"/>
    <p:sldId id="1169" r:id="rId596"/>
    <p:sldId id="1170" r:id="rId597"/>
    <p:sldId id="1171" r:id="rId598"/>
    <p:sldId id="1172" r:id="rId599"/>
    <p:sldId id="1173" r:id="rId600"/>
    <p:sldId id="1174" r:id="rId601"/>
    <p:sldId id="1175" r:id="rId602"/>
    <p:sldId id="1176" r:id="rId603"/>
    <p:sldId id="1177" r:id="rId604"/>
    <p:sldId id="1178" r:id="rId605"/>
    <p:sldId id="1179" r:id="rId606"/>
    <p:sldId id="1180" r:id="rId607"/>
    <p:sldId id="1181" r:id="rId608"/>
    <p:sldId id="1182" r:id="rId609"/>
    <p:sldId id="1183" r:id="rId610"/>
    <p:sldId id="1184" r:id="rId611"/>
    <p:sldId id="1185" r:id="rId612"/>
    <p:sldId id="1186" r:id="rId613"/>
    <p:sldId id="1187" r:id="rId614"/>
    <p:sldId id="1188" r:id="rId615"/>
    <p:sldId id="1189" r:id="rId616"/>
    <p:sldId id="1190" r:id="rId617"/>
    <p:sldId id="1191" r:id="rId618"/>
    <p:sldId id="1192" r:id="rId619"/>
    <p:sldId id="1193" r:id="rId620"/>
    <p:sldId id="1194" r:id="rId621"/>
    <p:sldId id="1195" r:id="rId622"/>
    <p:sldId id="1196" r:id="rId623"/>
    <p:sldId id="1197" r:id="rId624"/>
    <p:sldId id="1198" r:id="rId625"/>
    <p:sldId id="1199" r:id="rId626"/>
    <p:sldId id="1200" r:id="rId627"/>
    <p:sldId id="1201" r:id="rId628"/>
    <p:sldId id="1202" r:id="rId629"/>
    <p:sldId id="1209" r:id="rId630"/>
    <p:sldId id="1203" r:id="rId631"/>
    <p:sldId id="1204" r:id="rId632"/>
    <p:sldId id="1205" r:id="rId633"/>
    <p:sldId id="1206" r:id="rId634"/>
    <p:sldId id="1216" r:id="rId635"/>
    <p:sldId id="1217" r:id="rId636"/>
    <p:sldId id="1218" r:id="rId637"/>
    <p:sldId id="1219" r:id="rId638"/>
    <p:sldId id="1220" r:id="rId639"/>
    <p:sldId id="1221" r:id="rId640"/>
    <p:sldId id="1222" r:id="rId641"/>
    <p:sldId id="1223" r:id="rId642"/>
    <p:sldId id="1224" r:id="rId643"/>
    <p:sldId id="1225" r:id="rId644"/>
    <p:sldId id="1226" r:id="rId645"/>
    <p:sldId id="1227" r:id="rId646"/>
    <p:sldId id="1228" r:id="rId647"/>
    <p:sldId id="1229" r:id="rId648"/>
    <p:sldId id="1230" r:id="rId649"/>
    <p:sldId id="1231" r:id="rId650"/>
    <p:sldId id="1232" r:id="rId651"/>
    <p:sldId id="1233" r:id="rId652"/>
    <p:sldId id="1234" r:id="rId653"/>
    <p:sldId id="1235" r:id="rId654"/>
    <p:sldId id="1236" r:id="rId655"/>
    <p:sldId id="1237" r:id="rId656"/>
    <p:sldId id="1238" r:id="rId657"/>
    <p:sldId id="1239" r:id="rId658"/>
    <p:sldId id="1240" r:id="rId659"/>
    <p:sldId id="1241" r:id="rId660"/>
    <p:sldId id="1242" r:id="rId661"/>
    <p:sldId id="1243" r:id="rId662"/>
    <p:sldId id="1244" r:id="rId663"/>
    <p:sldId id="1245" r:id="rId664"/>
    <p:sldId id="1246" r:id="rId665"/>
    <p:sldId id="1247" r:id="rId666"/>
    <p:sldId id="1248" r:id="rId667"/>
    <p:sldId id="1249" r:id="rId668"/>
    <p:sldId id="1250" r:id="rId669"/>
    <p:sldId id="1251" r:id="rId670"/>
    <p:sldId id="1252" r:id="rId671"/>
    <p:sldId id="1253" r:id="rId672"/>
    <p:sldId id="1254" r:id="rId673"/>
    <p:sldId id="1255" r:id="rId674"/>
    <p:sldId id="1256" r:id="rId675"/>
    <p:sldId id="1257" r:id="rId676"/>
    <p:sldId id="1258" r:id="rId677"/>
    <p:sldId id="1259" r:id="rId678"/>
    <p:sldId id="1260" r:id="rId679"/>
    <p:sldId id="1261" r:id="rId680"/>
    <p:sldId id="1262" r:id="rId681"/>
    <p:sldId id="1263" r:id="rId682"/>
    <p:sldId id="1264" r:id="rId683"/>
    <p:sldId id="1265" r:id="rId684"/>
    <p:sldId id="1266" r:id="rId685"/>
    <p:sldId id="1267" r:id="rId686"/>
    <p:sldId id="1268" r:id="rId687"/>
    <p:sldId id="1269" r:id="rId688"/>
    <p:sldId id="1270" r:id="rId689"/>
    <p:sldId id="1271" r:id="rId690"/>
    <p:sldId id="1272" r:id="rId691"/>
    <p:sldId id="1273" r:id="rId692"/>
    <p:sldId id="1274" r:id="rId693"/>
    <p:sldId id="1275" r:id="rId694"/>
    <p:sldId id="1276" r:id="rId695"/>
    <p:sldId id="1277" r:id="rId696"/>
    <p:sldId id="1278" r:id="rId697"/>
    <p:sldId id="1279" r:id="rId698"/>
    <p:sldId id="1280" r:id="rId699"/>
    <p:sldId id="1281" r:id="rId700"/>
    <p:sldId id="1282" r:id="rId701"/>
    <p:sldId id="1283" r:id="rId702"/>
    <p:sldId id="1284" r:id="rId703"/>
    <p:sldId id="1285" r:id="rId704"/>
    <p:sldId id="1286" r:id="rId705"/>
    <p:sldId id="1287" r:id="rId706"/>
    <p:sldId id="1288" r:id="rId707"/>
    <p:sldId id="1289" r:id="rId708"/>
    <p:sldId id="1290" r:id="rId709"/>
    <p:sldId id="1291" r:id="rId710"/>
    <p:sldId id="1292" r:id="rId711"/>
    <p:sldId id="1293" r:id="rId712"/>
    <p:sldId id="1294" r:id="rId713"/>
    <p:sldId id="1295" r:id="rId714"/>
    <p:sldId id="1296" r:id="rId715"/>
    <p:sldId id="1297" r:id="rId716"/>
    <p:sldId id="1298" r:id="rId717"/>
    <p:sldId id="1299" r:id="rId718"/>
    <p:sldId id="1300" r:id="rId719"/>
    <p:sldId id="1301" r:id="rId720"/>
    <p:sldId id="1302" r:id="rId721"/>
    <p:sldId id="1303" r:id="rId722"/>
    <p:sldId id="1304" r:id="rId723"/>
    <p:sldId id="1305" r:id="rId724"/>
    <p:sldId id="1306" r:id="rId725"/>
    <p:sldId id="1307" r:id="rId726"/>
    <p:sldId id="1308" r:id="rId727"/>
    <p:sldId id="1309" r:id="rId728"/>
    <p:sldId id="1310" r:id="rId729"/>
    <p:sldId id="1311" r:id="rId730"/>
    <p:sldId id="1312" r:id="rId731"/>
    <p:sldId id="1313" r:id="rId732"/>
    <p:sldId id="1314" r:id="rId733"/>
    <p:sldId id="1315" r:id="rId734"/>
    <p:sldId id="1316" r:id="rId735"/>
    <p:sldId id="1317" r:id="rId736"/>
    <p:sldId id="1318" r:id="rId737"/>
    <p:sldId id="1319" r:id="rId738"/>
    <p:sldId id="1320" r:id="rId739"/>
    <p:sldId id="1321" r:id="rId740"/>
    <p:sldId id="1322" r:id="rId741"/>
    <p:sldId id="1323" r:id="rId742"/>
    <p:sldId id="1324" r:id="rId743"/>
    <p:sldId id="1325" r:id="rId744"/>
    <p:sldId id="1326" r:id="rId745"/>
    <p:sldId id="1327" r:id="rId746"/>
    <p:sldId id="1328" r:id="rId747"/>
    <p:sldId id="1329" r:id="rId748"/>
    <p:sldId id="1330" r:id="rId749"/>
    <p:sldId id="1331" r:id="rId750"/>
    <p:sldId id="1332" r:id="rId751"/>
    <p:sldId id="1333" r:id="rId752"/>
    <p:sldId id="1334" r:id="rId753"/>
    <p:sldId id="1335" r:id="rId754"/>
    <p:sldId id="1336" r:id="rId755"/>
    <p:sldId id="1337" r:id="rId756"/>
    <p:sldId id="1338" r:id="rId757"/>
    <p:sldId id="1339" r:id="rId758"/>
    <p:sldId id="1340" r:id="rId759"/>
    <p:sldId id="1341" r:id="rId760"/>
    <p:sldId id="1342" r:id="rId761"/>
    <p:sldId id="1343" r:id="rId762"/>
    <p:sldId id="1344" r:id="rId763"/>
    <p:sldId id="1345" r:id="rId764"/>
    <p:sldId id="1346" r:id="rId765"/>
    <p:sldId id="1347" r:id="rId766"/>
    <p:sldId id="1348" r:id="rId767"/>
    <p:sldId id="1349" r:id="rId768"/>
    <p:sldId id="1350" r:id="rId769"/>
    <p:sldId id="1351" r:id="rId770"/>
    <p:sldId id="1352" r:id="rId771"/>
    <p:sldId id="1353" r:id="rId772"/>
    <p:sldId id="1354" r:id="rId773"/>
    <p:sldId id="1355" r:id="rId774"/>
    <p:sldId id="1356" r:id="rId775"/>
    <p:sldId id="1357" r:id="rId776"/>
    <p:sldId id="1358" r:id="rId777"/>
    <p:sldId id="1359" r:id="rId778"/>
    <p:sldId id="1360" r:id="rId779"/>
    <p:sldId id="1361" r:id="rId780"/>
    <p:sldId id="1362" r:id="rId781"/>
    <p:sldId id="1363" r:id="rId782"/>
    <p:sldId id="1364" r:id="rId783"/>
    <p:sldId id="1365" r:id="rId784"/>
    <p:sldId id="1366" r:id="rId785"/>
    <p:sldId id="1367" r:id="rId786"/>
    <p:sldId id="1368" r:id="rId787"/>
    <p:sldId id="1369" r:id="rId788"/>
    <p:sldId id="1370" r:id="rId789"/>
    <p:sldId id="1371" r:id="rId790"/>
    <p:sldId id="1384" r:id="rId791"/>
    <p:sldId id="1385" r:id="rId792"/>
    <p:sldId id="1386" r:id="rId793"/>
    <p:sldId id="1387" r:id="rId794"/>
    <p:sldId id="1388" r:id="rId795"/>
    <p:sldId id="1389" r:id="rId796"/>
    <p:sldId id="1390" r:id="rId797"/>
    <p:sldId id="1391" r:id="rId798"/>
    <p:sldId id="1392" r:id="rId799"/>
    <p:sldId id="1372" r:id="rId800"/>
    <p:sldId id="1373" r:id="rId801"/>
    <p:sldId id="1374" r:id="rId802"/>
    <p:sldId id="1375" r:id="rId803"/>
    <p:sldId id="1376" r:id="rId804"/>
    <p:sldId id="1377" r:id="rId805"/>
    <p:sldId id="1378" r:id="rId806"/>
    <p:sldId id="1379" r:id="rId807"/>
    <p:sldId id="1380" r:id="rId808"/>
    <p:sldId id="1381" r:id="rId809"/>
    <p:sldId id="1393" r:id="rId810"/>
    <p:sldId id="1394" r:id="rId811"/>
    <p:sldId id="1395" r:id="rId812"/>
    <p:sldId id="1396" r:id="rId813"/>
    <p:sldId id="1397" r:id="rId814"/>
    <p:sldId id="1398" r:id="rId815"/>
    <p:sldId id="1399" r:id="rId816"/>
    <p:sldId id="1400" r:id="rId817"/>
    <p:sldId id="1401" r:id="rId818"/>
    <p:sldId id="1402" r:id="rId819"/>
    <p:sldId id="1403" r:id="rId820"/>
    <p:sldId id="1404" r:id="rId821"/>
    <p:sldId id="1405" r:id="rId822"/>
    <p:sldId id="1406" r:id="rId823"/>
    <p:sldId id="1407" r:id="rId824"/>
    <p:sldId id="1408" r:id="rId825"/>
    <p:sldId id="1409" r:id="rId826"/>
    <p:sldId id="1410" r:id="rId827"/>
    <p:sldId id="1411" r:id="rId828"/>
    <p:sldId id="1412" r:id="rId829"/>
    <p:sldId id="1413" r:id="rId830"/>
    <p:sldId id="1414" r:id="rId831"/>
    <p:sldId id="1415" r:id="rId832"/>
    <p:sldId id="1416" r:id="rId833"/>
    <p:sldId id="1417" r:id="rId834"/>
    <p:sldId id="1418" r:id="rId835"/>
    <p:sldId id="1419" r:id="rId836"/>
    <p:sldId id="1420" r:id="rId837"/>
    <p:sldId id="1421" r:id="rId838"/>
    <p:sldId id="1422" r:id="rId839"/>
    <p:sldId id="1423" r:id="rId840"/>
    <p:sldId id="1424" r:id="rId841"/>
    <p:sldId id="1425" r:id="rId842"/>
    <p:sldId id="1426" r:id="rId843"/>
    <p:sldId id="1427" r:id="rId844"/>
    <p:sldId id="1428" r:id="rId845"/>
    <p:sldId id="1429" r:id="rId846"/>
    <p:sldId id="1430" r:id="rId847"/>
    <p:sldId id="1431" r:id="rId848"/>
    <p:sldId id="1432" r:id="rId849"/>
    <p:sldId id="1433" r:id="rId850"/>
    <p:sldId id="1434" r:id="rId851"/>
    <p:sldId id="1435" r:id="rId852"/>
    <p:sldId id="1436" r:id="rId853"/>
    <p:sldId id="1437" r:id="rId854"/>
    <p:sldId id="1438" r:id="rId855"/>
    <p:sldId id="1439" r:id="rId856"/>
    <p:sldId id="1440" r:id="rId857"/>
    <p:sldId id="1441" r:id="rId858"/>
    <p:sldId id="1442" r:id="rId859"/>
    <p:sldId id="1443" r:id="rId860"/>
    <p:sldId id="1444" r:id="rId861"/>
    <p:sldId id="1445" r:id="rId862"/>
    <p:sldId id="1446" r:id="rId863"/>
    <p:sldId id="1447" r:id="rId864"/>
    <p:sldId id="1448" r:id="rId865"/>
    <p:sldId id="1449" r:id="rId866"/>
    <p:sldId id="1450" r:id="rId867"/>
    <p:sldId id="1451" r:id="rId868"/>
    <p:sldId id="1452" r:id="rId869"/>
    <p:sldId id="1453" r:id="rId870"/>
    <p:sldId id="1454" r:id="rId871"/>
    <p:sldId id="1455" r:id="rId872"/>
    <p:sldId id="1456" r:id="rId873"/>
    <p:sldId id="1457" r:id="rId874"/>
    <p:sldId id="1458" r:id="rId875"/>
    <p:sldId id="1459" r:id="rId876"/>
    <p:sldId id="1460" r:id="rId877"/>
    <p:sldId id="1461" r:id="rId878"/>
    <p:sldId id="1462" r:id="rId879"/>
    <p:sldId id="1463" r:id="rId880"/>
    <p:sldId id="1464" r:id="rId881"/>
    <p:sldId id="1465" r:id="rId882"/>
    <p:sldId id="1466" r:id="rId883"/>
    <p:sldId id="1467" r:id="rId884"/>
    <p:sldId id="1468" r:id="rId885"/>
    <p:sldId id="1469" r:id="rId886"/>
    <p:sldId id="1470" r:id="rId887"/>
    <p:sldId id="1471" r:id="rId888"/>
    <p:sldId id="1472" r:id="rId889"/>
    <p:sldId id="1473" r:id="rId890"/>
    <p:sldId id="1474" r:id="rId891"/>
    <p:sldId id="1475" r:id="rId892"/>
    <p:sldId id="1476" r:id="rId893"/>
    <p:sldId id="1477" r:id="rId894"/>
    <p:sldId id="1478" r:id="rId895"/>
    <p:sldId id="1479" r:id="rId896"/>
    <p:sldId id="1480" r:id="rId897"/>
    <p:sldId id="1481" r:id="rId898"/>
    <p:sldId id="1482" r:id="rId899"/>
    <p:sldId id="1483" r:id="rId900"/>
    <p:sldId id="1484" r:id="rId901"/>
    <p:sldId id="1485" r:id="rId902"/>
    <p:sldId id="1486" r:id="rId903"/>
    <p:sldId id="1487" r:id="rId904"/>
    <p:sldId id="1488" r:id="rId905"/>
    <p:sldId id="1489" r:id="rId906"/>
    <p:sldId id="1490" r:id="rId907"/>
    <p:sldId id="1382" r:id="rId908"/>
    <p:sldId id="1383" r:id="rId909"/>
    <p:sldId id="1491" r:id="rId910"/>
    <p:sldId id="1492" r:id="rId911"/>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521415D9-36F7-43E2-AB2F-B90AF26B5E84}">
      <p14:sectionLst xmlns:p14="http://schemas.microsoft.com/office/powerpoint/2010/main">
        <p14:section name="1" id="{D428ED4C-6314-4324-9A9D-9DABB799769C}">
          <p14:sldIdLst>
            <p14:sldId id="282"/>
            <p14:sldId id="285"/>
            <p14:sldId id="338"/>
            <p14:sldId id="289"/>
            <p14:sldId id="290"/>
            <p14:sldId id="291"/>
            <p14:sldId id="292"/>
            <p14:sldId id="293"/>
            <p14:sldId id="294"/>
            <p14:sldId id="295"/>
            <p14:sldId id="296"/>
            <p14:sldId id="339"/>
            <p14:sldId id="340"/>
            <p14:sldId id="341"/>
            <p14:sldId id="342"/>
            <p14:sldId id="355"/>
            <p14:sldId id="343"/>
            <p14:sldId id="344"/>
            <p14:sldId id="356"/>
            <p14:sldId id="345"/>
            <p14:sldId id="346"/>
            <p14:sldId id="357"/>
            <p14:sldId id="347"/>
            <p14:sldId id="348"/>
            <p14:sldId id="358"/>
            <p14:sldId id="349"/>
            <p14:sldId id="350"/>
            <p14:sldId id="351"/>
            <p14:sldId id="352"/>
            <p14:sldId id="353"/>
            <p14:sldId id="354"/>
            <p14:sldId id="359"/>
            <p14:sldId id="360"/>
            <p14:sldId id="361"/>
            <p14:sldId id="362"/>
            <p14:sldId id="363"/>
            <p14:sldId id="364"/>
            <p14:sldId id="365"/>
            <p14:sldId id="366"/>
            <p14:sldId id="367"/>
            <p14:sldId id="368"/>
            <p14:sldId id="369"/>
            <p14:sldId id="370"/>
            <p14:sldId id="371"/>
            <p14:sldId id="372"/>
            <p14:sldId id="376"/>
            <p14:sldId id="373"/>
            <p14:sldId id="374"/>
            <p14:sldId id="375"/>
            <p14:sldId id="377"/>
            <p14:sldId id="378"/>
            <p14:sldId id="379"/>
            <p14:sldId id="380"/>
            <p14:sldId id="381"/>
            <p14:sldId id="382"/>
            <p14:sldId id="383"/>
            <p14:sldId id="385"/>
            <p14:sldId id="384"/>
            <p14:sldId id="386"/>
            <p14:sldId id="387"/>
            <p14:sldId id="388"/>
            <p14:sldId id="389"/>
            <p14:sldId id="390"/>
            <p14:sldId id="391"/>
            <p14:sldId id="392"/>
            <p14:sldId id="393"/>
            <p14:sldId id="394"/>
            <p14:sldId id="395"/>
            <p14:sldId id="396"/>
            <p14:sldId id="397"/>
            <p14:sldId id="398"/>
            <p14:sldId id="399"/>
            <p14:sldId id="400"/>
          </p14:sldIdLst>
        </p14:section>
        <p14:section name="2" id="{A30A079B-1A13-4E0E-B134-142BF36FB991}">
          <p14:sldIdLst>
            <p14:sldId id="401"/>
            <p14:sldId id="402"/>
            <p14:sldId id="403"/>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460"/>
            <p14:sldId id="461"/>
            <p14:sldId id="462"/>
            <p14:sldId id="463"/>
            <p14:sldId id="464"/>
            <p14:sldId id="465"/>
            <p14:sldId id="466"/>
            <p14:sldId id="467"/>
            <p14:sldId id="468"/>
            <p14:sldId id="469"/>
            <p14:sldId id="470"/>
            <p14:sldId id="471"/>
            <p14:sldId id="472"/>
            <p14:sldId id="473"/>
            <p14:sldId id="474"/>
            <p14:sldId id="475"/>
            <p14:sldId id="476"/>
            <p14:sldId id="477"/>
            <p14:sldId id="478"/>
            <p14:sldId id="479"/>
            <p14:sldId id="480"/>
            <p14:sldId id="481"/>
            <p14:sldId id="482"/>
            <p14:sldId id="483"/>
            <p14:sldId id="484"/>
            <p14:sldId id="485"/>
            <p14:sldId id="486"/>
            <p14:sldId id="487"/>
            <p14:sldId id="488"/>
            <p14:sldId id="489"/>
            <p14:sldId id="490"/>
            <p14:sldId id="491"/>
            <p14:sldId id="493"/>
            <p14:sldId id="494"/>
            <p14:sldId id="495"/>
            <p14:sldId id="496"/>
            <p14:sldId id="497"/>
            <p14:sldId id="498"/>
            <p14:sldId id="499"/>
            <p14:sldId id="500"/>
            <p14:sldId id="501"/>
            <p14:sldId id="502"/>
            <p14:sldId id="503"/>
            <p14:sldId id="505"/>
            <p14:sldId id="506"/>
            <p14:sldId id="504"/>
            <p14:sldId id="507"/>
            <p14:sldId id="508"/>
            <p14:sldId id="509"/>
            <p14:sldId id="510"/>
            <p14:sldId id="511"/>
            <p14:sldId id="512"/>
            <p14:sldId id="513"/>
            <p14:sldId id="514"/>
          </p14:sldIdLst>
        </p14:section>
        <p14:section name="3" id="{D6A65E0C-5519-4E03-BB72-159BCE98B4A4}">
          <p14:sldIdLst>
            <p14:sldId id="515"/>
            <p14:sldId id="592"/>
            <p14:sldId id="593"/>
            <p14:sldId id="594"/>
            <p14:sldId id="595"/>
            <p14:sldId id="596"/>
            <p14:sldId id="597"/>
            <p14:sldId id="598"/>
            <p14:sldId id="599"/>
            <p14:sldId id="600"/>
            <p14:sldId id="674"/>
            <p14:sldId id="601"/>
            <p14:sldId id="602"/>
            <p14:sldId id="603"/>
            <p14:sldId id="604"/>
            <p14:sldId id="675"/>
            <p14:sldId id="605"/>
            <p14:sldId id="606"/>
            <p14:sldId id="607"/>
            <p14:sldId id="608"/>
            <p14:sldId id="609"/>
            <p14:sldId id="610"/>
            <p14:sldId id="611"/>
            <p14:sldId id="669"/>
            <p14:sldId id="676"/>
            <p14:sldId id="612"/>
            <p14:sldId id="613"/>
            <p14:sldId id="614"/>
            <p14:sldId id="615"/>
            <p14:sldId id="616"/>
            <p14:sldId id="617"/>
            <p14:sldId id="618"/>
            <p14:sldId id="670"/>
            <p14:sldId id="619"/>
            <p14:sldId id="620"/>
            <p14:sldId id="621"/>
            <p14:sldId id="677"/>
            <p14:sldId id="622"/>
            <p14:sldId id="623"/>
            <p14:sldId id="624"/>
            <p14:sldId id="625"/>
            <p14:sldId id="626"/>
            <p14:sldId id="671"/>
            <p14:sldId id="673"/>
            <p14:sldId id="672"/>
            <p14:sldId id="627"/>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 id="649"/>
            <p14:sldId id="650"/>
            <p14:sldId id="651"/>
            <p14:sldId id="652"/>
            <p14:sldId id="659"/>
            <p14:sldId id="653"/>
            <p14:sldId id="654"/>
            <p14:sldId id="655"/>
            <p14:sldId id="656"/>
            <p14:sldId id="657"/>
            <p14:sldId id="658"/>
            <p14:sldId id="660"/>
            <p14:sldId id="661"/>
            <p14:sldId id="667"/>
            <p14:sldId id="662"/>
            <p14:sldId id="663"/>
            <p14:sldId id="664"/>
            <p14:sldId id="665"/>
            <p14:sldId id="666"/>
            <p14:sldId id="668"/>
          </p14:sldIdLst>
        </p14:section>
        <p14:section name="4" id="{94032221-6305-4D10-A718-B7E3E023D9F8}">
          <p14:sldIdLst>
            <p14:sldId id="678"/>
            <p14:sldId id="707"/>
            <p14:sldId id="708"/>
            <p14:sldId id="709"/>
            <p14:sldId id="710"/>
            <p14:sldId id="711"/>
            <p14:sldId id="712"/>
            <p14:sldId id="713"/>
            <p14:sldId id="714"/>
            <p14:sldId id="715"/>
            <p14:sldId id="716"/>
            <p14:sldId id="717"/>
            <p14:sldId id="718"/>
            <p14:sldId id="719"/>
            <p14:sldId id="850"/>
            <p14:sldId id="720"/>
            <p14:sldId id="721"/>
            <p14:sldId id="725"/>
            <p14:sldId id="727"/>
            <p14:sldId id="728"/>
            <p14:sldId id="839"/>
            <p14:sldId id="729"/>
            <p14:sldId id="730"/>
            <p14:sldId id="731"/>
            <p14:sldId id="726"/>
            <p14:sldId id="732"/>
            <p14:sldId id="842"/>
            <p14:sldId id="733"/>
            <p14:sldId id="734"/>
            <p14:sldId id="743"/>
            <p14:sldId id="736"/>
            <p14:sldId id="737"/>
            <p14:sldId id="738"/>
            <p14:sldId id="739"/>
            <p14:sldId id="740"/>
            <p14:sldId id="741"/>
            <p14:sldId id="742"/>
            <p14:sldId id="744"/>
            <p14:sldId id="745"/>
            <p14:sldId id="747"/>
            <p14:sldId id="746"/>
            <p14:sldId id="748"/>
            <p14:sldId id="749"/>
            <p14:sldId id="750"/>
            <p14:sldId id="751"/>
            <p14:sldId id="752"/>
            <p14:sldId id="753"/>
            <p14:sldId id="754"/>
            <p14:sldId id="755"/>
            <p14:sldId id="756"/>
            <p14:sldId id="757"/>
            <p14:sldId id="758"/>
            <p14:sldId id="759"/>
            <p14:sldId id="760"/>
            <p14:sldId id="761"/>
            <p14:sldId id="762"/>
            <p14:sldId id="763"/>
            <p14:sldId id="764"/>
            <p14:sldId id="765"/>
            <p14:sldId id="840"/>
            <p14:sldId id="766"/>
            <p14:sldId id="767"/>
            <p14:sldId id="768"/>
            <p14:sldId id="769"/>
            <p14:sldId id="770"/>
            <p14:sldId id="771"/>
            <p14:sldId id="772"/>
            <p14:sldId id="773"/>
            <p14:sldId id="774"/>
            <p14:sldId id="775"/>
            <p14:sldId id="776"/>
            <p14:sldId id="777"/>
            <p14:sldId id="778"/>
            <p14:sldId id="787"/>
            <p14:sldId id="779"/>
            <p14:sldId id="780"/>
            <p14:sldId id="781"/>
            <p14:sldId id="782"/>
            <p14:sldId id="783"/>
            <p14:sldId id="784"/>
            <p14:sldId id="785"/>
            <p14:sldId id="786"/>
            <p14:sldId id="788"/>
            <p14:sldId id="789"/>
            <p14:sldId id="790"/>
            <p14:sldId id="791"/>
            <p14:sldId id="792"/>
            <p14:sldId id="793"/>
            <p14:sldId id="794"/>
            <p14:sldId id="795"/>
            <p14:sldId id="796"/>
            <p14:sldId id="797"/>
            <p14:sldId id="798"/>
            <p14:sldId id="799"/>
            <p14:sldId id="800"/>
            <p14:sldId id="801"/>
            <p14:sldId id="802"/>
            <p14:sldId id="803"/>
            <p14:sldId id="804"/>
            <p14:sldId id="805"/>
            <p14:sldId id="806"/>
            <p14:sldId id="807"/>
            <p14:sldId id="808"/>
            <p14:sldId id="809"/>
            <p14:sldId id="810"/>
            <p14:sldId id="844"/>
            <p14:sldId id="843"/>
            <p14:sldId id="845"/>
            <p14:sldId id="812"/>
            <p14:sldId id="813"/>
            <p14:sldId id="814"/>
            <p14:sldId id="815"/>
            <p14:sldId id="816"/>
            <p14:sldId id="817"/>
            <p14:sldId id="818"/>
            <p14:sldId id="819"/>
            <p14:sldId id="820"/>
            <p14:sldId id="821"/>
            <p14:sldId id="822"/>
            <p14:sldId id="846"/>
            <p14:sldId id="847"/>
            <p14:sldId id="848"/>
            <p14:sldId id="824"/>
            <p14:sldId id="825"/>
            <p14:sldId id="826"/>
            <p14:sldId id="827"/>
            <p14:sldId id="828"/>
            <p14:sldId id="829"/>
            <p14:sldId id="830"/>
            <p14:sldId id="849"/>
            <p14:sldId id="831"/>
            <p14:sldId id="832"/>
            <p14:sldId id="833"/>
            <p14:sldId id="834"/>
            <p14:sldId id="835"/>
            <p14:sldId id="836"/>
            <p14:sldId id="837"/>
          </p14:sldIdLst>
        </p14:section>
        <p14:section name="5" id="{7979D3E5-D9FD-4754-913B-B6FCFC096A01}">
          <p14:sldIdLst>
            <p14:sldId id="841"/>
            <p14:sldId id="886"/>
            <p14:sldId id="887"/>
            <p14:sldId id="888"/>
            <p14:sldId id="889"/>
            <p14:sldId id="890"/>
            <p14:sldId id="891"/>
            <p14:sldId id="892"/>
            <p14:sldId id="893"/>
            <p14:sldId id="894"/>
            <p14:sldId id="895"/>
            <p14:sldId id="896"/>
            <p14:sldId id="897"/>
            <p14:sldId id="898"/>
            <p14:sldId id="899"/>
            <p14:sldId id="900"/>
            <p14:sldId id="901"/>
            <p14:sldId id="902"/>
            <p14:sldId id="903"/>
            <p14:sldId id="904"/>
            <p14:sldId id="905"/>
            <p14:sldId id="906"/>
            <p14:sldId id="907"/>
            <p14:sldId id="908"/>
            <p14:sldId id="909"/>
            <p14:sldId id="910"/>
            <p14:sldId id="911"/>
            <p14:sldId id="912"/>
            <p14:sldId id="913"/>
            <p14:sldId id="914"/>
            <p14:sldId id="915"/>
            <p14:sldId id="916"/>
            <p14:sldId id="917"/>
            <p14:sldId id="918"/>
            <p14:sldId id="919"/>
            <p14:sldId id="920"/>
            <p14:sldId id="921"/>
            <p14:sldId id="922"/>
            <p14:sldId id="923"/>
            <p14:sldId id="924"/>
            <p14:sldId id="925"/>
            <p14:sldId id="926"/>
            <p14:sldId id="927"/>
            <p14:sldId id="928"/>
            <p14:sldId id="929"/>
            <p14:sldId id="930"/>
            <p14:sldId id="931"/>
            <p14:sldId id="932"/>
            <p14:sldId id="933"/>
            <p14:sldId id="934"/>
            <p14:sldId id="935"/>
            <p14:sldId id="936"/>
            <p14:sldId id="937"/>
            <p14:sldId id="938"/>
            <p14:sldId id="939"/>
            <p14:sldId id="940"/>
            <p14:sldId id="941"/>
            <p14:sldId id="942"/>
            <p14:sldId id="943"/>
            <p14:sldId id="944"/>
            <p14:sldId id="945"/>
            <p14:sldId id="946"/>
            <p14:sldId id="947"/>
            <p14:sldId id="948"/>
            <p14:sldId id="949"/>
            <p14:sldId id="950"/>
            <p14:sldId id="951"/>
            <p14:sldId id="952"/>
            <p14:sldId id="953"/>
            <p14:sldId id="954"/>
            <p14:sldId id="955"/>
            <p14:sldId id="956"/>
            <p14:sldId id="957"/>
            <p14:sldId id="958"/>
            <p14:sldId id="959"/>
            <p14:sldId id="1008"/>
            <p14:sldId id="960"/>
            <p14:sldId id="961"/>
            <p14:sldId id="962"/>
            <p14:sldId id="963"/>
            <p14:sldId id="964"/>
            <p14:sldId id="1010"/>
            <p14:sldId id="965"/>
            <p14:sldId id="966"/>
            <p14:sldId id="967"/>
            <p14:sldId id="975"/>
            <p14:sldId id="968"/>
            <p14:sldId id="969"/>
            <p14:sldId id="970"/>
            <p14:sldId id="971"/>
            <p14:sldId id="972"/>
            <p14:sldId id="973"/>
            <p14:sldId id="974"/>
            <p14:sldId id="976"/>
            <p14:sldId id="977"/>
            <p14:sldId id="978"/>
            <p14:sldId id="979"/>
            <p14:sldId id="980"/>
            <p14:sldId id="981"/>
            <p14:sldId id="982"/>
            <p14:sldId id="983"/>
            <p14:sldId id="984"/>
            <p14:sldId id="985"/>
            <p14:sldId id="986"/>
            <p14:sldId id="987"/>
            <p14:sldId id="988"/>
            <p14:sldId id="989"/>
            <p14:sldId id="990"/>
            <p14:sldId id="991"/>
            <p14:sldId id="992"/>
            <p14:sldId id="993"/>
            <p14:sldId id="994"/>
            <p14:sldId id="995"/>
            <p14:sldId id="996"/>
            <p14:sldId id="997"/>
            <p14:sldId id="998"/>
            <p14:sldId id="1009"/>
            <p14:sldId id="999"/>
            <p14:sldId id="1000"/>
            <p14:sldId id="1001"/>
            <p14:sldId id="1002"/>
            <p14:sldId id="1003"/>
            <p14:sldId id="1004"/>
            <p14:sldId id="1005"/>
            <p14:sldId id="1006"/>
            <p14:sldId id="1007"/>
          </p14:sldIdLst>
        </p14:section>
        <p14:section name="6" id="{7AAF075D-D2EA-4863-B141-E6AAC31B99B9}">
          <p14:sldIdLst>
            <p14:sldId id="1011"/>
            <p14:sldId id="1055"/>
            <p14:sldId id="1056"/>
            <p14:sldId id="1057"/>
            <p14:sldId id="1058"/>
            <p14:sldId id="1059"/>
            <p14:sldId id="1060"/>
            <p14:sldId id="1061"/>
            <p14:sldId id="1062"/>
            <p14:sldId id="1063"/>
            <p14:sldId id="1064"/>
            <p14:sldId id="1065"/>
            <p14:sldId id="1066"/>
            <p14:sldId id="1067"/>
            <p14:sldId id="1068"/>
            <p14:sldId id="1069"/>
            <p14:sldId id="1070"/>
            <p14:sldId id="1071"/>
            <p14:sldId id="1072"/>
            <p14:sldId id="1073"/>
            <p14:sldId id="1074"/>
            <p14:sldId id="1075"/>
            <p14:sldId id="1076"/>
            <p14:sldId id="1077"/>
            <p14:sldId id="1078"/>
            <p14:sldId id="1079"/>
            <p14:sldId id="1080"/>
            <p14:sldId id="1081"/>
            <p14:sldId id="1082"/>
            <p14:sldId id="1083"/>
            <p14:sldId id="1084"/>
            <p14:sldId id="1085"/>
            <p14:sldId id="1086"/>
            <p14:sldId id="1087"/>
            <p14:sldId id="1088"/>
            <p14:sldId id="1089"/>
            <p14:sldId id="1090"/>
            <p14:sldId id="1091"/>
            <p14:sldId id="1092"/>
            <p14:sldId id="1093"/>
            <p14:sldId id="1094"/>
            <p14:sldId id="1095"/>
            <p14:sldId id="1096"/>
            <p14:sldId id="1097"/>
            <p14:sldId id="1098"/>
            <p14:sldId id="1099"/>
            <p14:sldId id="1100"/>
            <p14:sldId id="1101"/>
            <p14:sldId id="1102"/>
            <p14:sldId id="1103"/>
            <p14:sldId id="1104"/>
            <p14:sldId id="1105"/>
          </p14:sldIdLst>
        </p14:section>
        <p14:section name="7" id="{9801AEC8-113E-49EC-8708-10B0E5424F8C}">
          <p14:sldIdLst>
            <p14:sldId id="1106"/>
            <p14:sldId id="1152"/>
            <p14:sldId id="1135"/>
            <p14:sldId id="1136"/>
            <p14:sldId id="1137"/>
            <p14:sldId id="1138"/>
            <p14:sldId id="1142"/>
            <p14:sldId id="1139"/>
            <p14:sldId id="1140"/>
            <p14:sldId id="1141"/>
            <p14:sldId id="1143"/>
            <p14:sldId id="1144"/>
            <p14:sldId id="1145"/>
            <p14:sldId id="1146"/>
            <p14:sldId id="1147"/>
            <p14:sldId id="1148"/>
            <p14:sldId id="1149"/>
            <p14:sldId id="1150"/>
            <p14:sldId id="1151"/>
            <p14:sldId id="1153"/>
            <p14:sldId id="1154"/>
            <p14:sldId id="1155"/>
            <p14:sldId id="1156"/>
            <p14:sldId id="1210"/>
            <p14:sldId id="1211"/>
            <p14:sldId id="1212"/>
            <p14:sldId id="1213"/>
            <p14:sldId id="1157"/>
            <p14:sldId id="1158"/>
            <p14:sldId id="1159"/>
            <p14:sldId id="1161"/>
            <p14:sldId id="1214"/>
            <p14:sldId id="1215"/>
            <p14:sldId id="1162"/>
            <p14:sldId id="1163"/>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189"/>
            <p14:sldId id="1190"/>
            <p14:sldId id="1191"/>
            <p14:sldId id="1192"/>
            <p14:sldId id="1193"/>
            <p14:sldId id="1194"/>
            <p14:sldId id="1195"/>
            <p14:sldId id="1196"/>
            <p14:sldId id="1197"/>
            <p14:sldId id="1198"/>
            <p14:sldId id="1199"/>
            <p14:sldId id="1200"/>
            <p14:sldId id="1201"/>
            <p14:sldId id="1202"/>
            <p14:sldId id="1209"/>
            <p14:sldId id="1203"/>
            <p14:sldId id="1204"/>
            <p14:sldId id="1205"/>
            <p14:sldId id="1206"/>
          </p14:sldIdLst>
        </p14:section>
        <p14:section name="8" id="{95EB6B2B-C447-4EEE-9109-32D056022991}">
          <p14:sldIdLst>
            <p14:sldId id="1216"/>
            <p14:sldId id="1217"/>
            <p14:sldId id="1218"/>
            <p14:sldId id="1219"/>
            <p14:sldId id="1220"/>
            <p14:sldId id="1221"/>
            <p14:sldId id="1222"/>
            <p14:sldId id="1223"/>
            <p14:sldId id="1224"/>
            <p14:sldId id="1225"/>
            <p14:sldId id="1226"/>
            <p14:sldId id="1227"/>
            <p14:sldId id="1228"/>
            <p14:sldId id="1229"/>
            <p14:sldId id="1230"/>
            <p14:sldId id="1231"/>
            <p14:sldId id="1232"/>
            <p14:sldId id="1233"/>
            <p14:sldId id="1234"/>
            <p14:sldId id="1235"/>
            <p14:sldId id="1236"/>
            <p14:sldId id="1237"/>
            <p14:sldId id="1238"/>
            <p14:sldId id="1239"/>
            <p14:sldId id="1240"/>
            <p14:sldId id="1241"/>
            <p14:sldId id="1242"/>
            <p14:sldId id="1243"/>
            <p14:sldId id="1244"/>
            <p14:sldId id="1245"/>
            <p14:sldId id="1246"/>
            <p14:sldId id="1247"/>
            <p14:sldId id="1248"/>
            <p14:sldId id="1249"/>
            <p14:sldId id="1250"/>
            <p14:sldId id="1251"/>
            <p14:sldId id="1252"/>
            <p14:sldId id="1253"/>
            <p14:sldId id="1254"/>
            <p14:sldId id="1255"/>
            <p14:sldId id="1256"/>
            <p14:sldId id="1257"/>
            <p14:sldId id="1258"/>
            <p14:sldId id="1259"/>
            <p14:sldId id="1260"/>
            <p14:sldId id="1261"/>
            <p14:sldId id="1262"/>
            <p14:sldId id="1263"/>
            <p14:sldId id="1264"/>
            <p14:sldId id="1265"/>
            <p14:sldId id="1266"/>
            <p14:sldId id="1267"/>
            <p14:sldId id="1268"/>
            <p14:sldId id="1269"/>
            <p14:sldId id="1270"/>
            <p14:sldId id="1271"/>
            <p14:sldId id="1272"/>
            <p14:sldId id="1273"/>
            <p14:sldId id="1274"/>
            <p14:sldId id="1275"/>
            <p14:sldId id="1276"/>
            <p14:sldId id="1277"/>
            <p14:sldId id="1278"/>
            <p14:sldId id="1279"/>
            <p14:sldId id="1280"/>
            <p14:sldId id="1281"/>
            <p14:sldId id="1282"/>
            <p14:sldId id="1283"/>
            <p14:sldId id="1284"/>
            <p14:sldId id="1285"/>
            <p14:sldId id="1286"/>
            <p14:sldId id="1287"/>
            <p14:sldId id="1288"/>
            <p14:sldId id="1289"/>
            <p14:sldId id="1290"/>
            <p14:sldId id="1291"/>
            <p14:sldId id="1292"/>
            <p14:sldId id="1293"/>
            <p14:sldId id="1294"/>
          </p14:sldIdLst>
        </p14:section>
        <p14:section name="9" id="{102774A3-A95B-4F19-998F-54347E2C6D41}">
          <p14:sldIdLst>
            <p14:sldId id="1295"/>
            <p14:sldId id="1296"/>
            <p14:sldId id="1297"/>
            <p14:sldId id="1298"/>
            <p14:sldId id="1299"/>
            <p14:sldId id="1300"/>
            <p14:sldId id="1301"/>
            <p14:sldId id="1302"/>
            <p14:sldId id="1303"/>
            <p14:sldId id="1304"/>
            <p14:sldId id="1305"/>
            <p14:sldId id="1306"/>
            <p14:sldId id="1307"/>
            <p14:sldId id="1308"/>
            <p14:sldId id="1309"/>
            <p14:sldId id="1310"/>
            <p14:sldId id="1311"/>
            <p14:sldId id="1312"/>
            <p14:sldId id="1313"/>
            <p14:sldId id="1314"/>
            <p14:sldId id="1315"/>
            <p14:sldId id="1316"/>
            <p14:sldId id="1317"/>
            <p14:sldId id="1318"/>
            <p14:sldId id="1319"/>
            <p14:sldId id="1320"/>
            <p14:sldId id="1321"/>
            <p14:sldId id="1322"/>
            <p14:sldId id="1323"/>
            <p14:sldId id="1324"/>
            <p14:sldId id="1325"/>
            <p14:sldId id="1326"/>
            <p14:sldId id="1327"/>
            <p14:sldId id="1328"/>
            <p14:sldId id="1329"/>
            <p14:sldId id="1330"/>
            <p14:sldId id="1331"/>
            <p14:sldId id="1332"/>
            <p14:sldId id="1333"/>
            <p14:sldId id="1334"/>
            <p14:sldId id="1335"/>
            <p14:sldId id="1336"/>
            <p14:sldId id="1337"/>
            <p14:sldId id="1338"/>
            <p14:sldId id="1339"/>
            <p14:sldId id="1340"/>
            <p14:sldId id="1341"/>
            <p14:sldId id="1342"/>
            <p14:sldId id="1343"/>
            <p14:sldId id="1344"/>
            <p14:sldId id="1345"/>
            <p14:sldId id="1346"/>
            <p14:sldId id="1347"/>
            <p14:sldId id="1348"/>
            <p14:sldId id="1349"/>
            <p14:sldId id="1350"/>
            <p14:sldId id="1351"/>
            <p14:sldId id="1352"/>
            <p14:sldId id="1353"/>
            <p14:sldId id="1354"/>
            <p14:sldId id="1355"/>
            <p14:sldId id="1356"/>
            <p14:sldId id="1357"/>
            <p14:sldId id="1358"/>
            <p14:sldId id="1359"/>
            <p14:sldId id="1360"/>
            <p14:sldId id="1361"/>
            <p14:sldId id="1362"/>
            <p14:sldId id="1363"/>
            <p14:sldId id="1364"/>
            <p14:sldId id="1365"/>
            <p14:sldId id="1366"/>
            <p14:sldId id="1367"/>
            <p14:sldId id="1368"/>
            <p14:sldId id="1369"/>
            <p14:sldId id="1370"/>
            <p14:sldId id="1371"/>
            <p14:sldId id="1384"/>
            <p14:sldId id="1385"/>
            <p14:sldId id="1386"/>
            <p14:sldId id="1387"/>
            <p14:sldId id="1388"/>
            <p14:sldId id="1389"/>
            <p14:sldId id="1390"/>
            <p14:sldId id="1391"/>
            <p14:sldId id="1392"/>
            <p14:sldId id="1372"/>
            <p14:sldId id="1373"/>
            <p14:sldId id="1374"/>
            <p14:sldId id="1375"/>
            <p14:sldId id="1376"/>
            <p14:sldId id="1377"/>
            <p14:sldId id="1378"/>
            <p14:sldId id="1379"/>
            <p14:sldId id="1380"/>
            <p14:sldId id="1381"/>
          </p14:sldIdLst>
        </p14:section>
        <p14:section name="10" id="{5F8B7CD6-AAD8-4946-BC55-BF53F0AE1A8C}">
          <p14:sldIdLst>
            <p14:sldId id="1393"/>
            <p14:sldId id="1394"/>
            <p14:sldId id="1395"/>
            <p14:sldId id="1396"/>
            <p14:sldId id="1397"/>
            <p14:sldId id="1398"/>
            <p14:sldId id="1399"/>
            <p14:sldId id="1400"/>
            <p14:sldId id="1401"/>
            <p14:sldId id="1402"/>
            <p14:sldId id="1403"/>
            <p14:sldId id="1404"/>
            <p14:sldId id="1405"/>
            <p14:sldId id="1406"/>
            <p14:sldId id="1407"/>
            <p14:sldId id="1408"/>
            <p14:sldId id="1409"/>
            <p14:sldId id="1410"/>
            <p14:sldId id="1411"/>
            <p14:sldId id="1412"/>
            <p14:sldId id="1413"/>
            <p14:sldId id="1414"/>
            <p14:sldId id="1415"/>
            <p14:sldId id="1416"/>
            <p14:sldId id="1417"/>
            <p14:sldId id="1418"/>
            <p14:sldId id="1419"/>
            <p14:sldId id="1420"/>
            <p14:sldId id="1421"/>
            <p14:sldId id="1422"/>
            <p14:sldId id="1423"/>
            <p14:sldId id="1424"/>
            <p14:sldId id="1425"/>
            <p14:sldId id="1426"/>
            <p14:sldId id="1427"/>
            <p14:sldId id="1428"/>
            <p14:sldId id="1429"/>
            <p14:sldId id="1430"/>
            <p14:sldId id="1431"/>
            <p14:sldId id="1432"/>
            <p14:sldId id="1433"/>
            <p14:sldId id="1434"/>
            <p14:sldId id="1435"/>
            <p14:sldId id="1436"/>
            <p14:sldId id="1437"/>
            <p14:sldId id="1438"/>
            <p14:sldId id="1439"/>
            <p14:sldId id="1440"/>
            <p14:sldId id="1441"/>
            <p14:sldId id="1442"/>
            <p14:sldId id="1443"/>
            <p14:sldId id="1444"/>
            <p14:sldId id="1445"/>
            <p14:sldId id="1446"/>
            <p14:sldId id="1447"/>
            <p14:sldId id="1448"/>
            <p14:sldId id="1449"/>
            <p14:sldId id="1450"/>
            <p14:sldId id="1451"/>
            <p14:sldId id="1452"/>
            <p14:sldId id="1453"/>
            <p14:sldId id="1454"/>
            <p14:sldId id="1455"/>
            <p14:sldId id="1456"/>
            <p14:sldId id="1457"/>
            <p14:sldId id="1458"/>
            <p14:sldId id="1459"/>
            <p14:sldId id="1460"/>
            <p14:sldId id="1461"/>
            <p14:sldId id="1462"/>
            <p14:sldId id="1463"/>
            <p14:sldId id="1464"/>
            <p14:sldId id="1465"/>
            <p14:sldId id="1466"/>
            <p14:sldId id="1467"/>
            <p14:sldId id="1468"/>
            <p14:sldId id="1469"/>
            <p14:sldId id="1470"/>
            <p14:sldId id="1471"/>
            <p14:sldId id="1472"/>
            <p14:sldId id="1473"/>
            <p14:sldId id="1474"/>
            <p14:sldId id="1475"/>
            <p14:sldId id="1476"/>
            <p14:sldId id="1477"/>
            <p14:sldId id="1478"/>
            <p14:sldId id="1479"/>
            <p14:sldId id="1480"/>
            <p14:sldId id="1481"/>
            <p14:sldId id="1482"/>
            <p14:sldId id="1483"/>
            <p14:sldId id="1484"/>
            <p14:sldId id="1485"/>
            <p14:sldId id="1486"/>
            <p14:sldId id="1487"/>
            <p14:sldId id="1488"/>
            <p14:sldId id="1489"/>
            <p14:sldId id="1490"/>
            <p14:sldId id="1382"/>
            <p14:sldId id="1383"/>
            <p14:sldId id="1491"/>
            <p14:sldId id="149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F0FE"/>
    <a:srgbClr val="E8EDFE"/>
    <a:srgbClr val="E2E9FE"/>
    <a:srgbClr val="C4D1FC"/>
    <a:srgbClr val="BDDEFF"/>
    <a:srgbClr val="99CCFF"/>
    <a:srgbClr val="FAA9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691" autoAdjust="0"/>
    <p:restoredTop sz="94660"/>
  </p:normalViewPr>
  <p:slideViewPr>
    <p:cSldViewPr showGuides="1">
      <p:cViewPr varScale="1">
        <p:scale>
          <a:sx n="95" d="100"/>
          <a:sy n="95" d="100"/>
        </p:scale>
        <p:origin x="830" y="6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671" Type="http://schemas.openxmlformats.org/officeDocument/2006/relationships/slide" Target="slides/slide667.xml"/><Relationship Id="rId769" Type="http://schemas.openxmlformats.org/officeDocument/2006/relationships/slide" Target="slides/slide765.xml"/><Relationship Id="rId21" Type="http://schemas.openxmlformats.org/officeDocument/2006/relationships/slide" Target="slides/slide17.xml"/><Relationship Id="rId324" Type="http://schemas.openxmlformats.org/officeDocument/2006/relationships/slide" Target="slides/slide320.xml"/><Relationship Id="rId531" Type="http://schemas.openxmlformats.org/officeDocument/2006/relationships/slide" Target="slides/slide527.xml"/><Relationship Id="rId629" Type="http://schemas.openxmlformats.org/officeDocument/2006/relationships/slide" Target="slides/slide625.xml"/><Relationship Id="rId170" Type="http://schemas.openxmlformats.org/officeDocument/2006/relationships/slide" Target="slides/slide166.xml"/><Relationship Id="rId836" Type="http://schemas.openxmlformats.org/officeDocument/2006/relationships/slide" Target="slides/slide832.xml"/><Relationship Id="rId268" Type="http://schemas.openxmlformats.org/officeDocument/2006/relationships/slide" Target="slides/slide264.xml"/><Relationship Id="rId475" Type="http://schemas.openxmlformats.org/officeDocument/2006/relationships/slide" Target="slides/slide471.xml"/><Relationship Id="rId682" Type="http://schemas.openxmlformats.org/officeDocument/2006/relationships/slide" Target="slides/slide678.xml"/><Relationship Id="rId903" Type="http://schemas.openxmlformats.org/officeDocument/2006/relationships/slide" Target="slides/slide899.xml"/><Relationship Id="rId32" Type="http://schemas.openxmlformats.org/officeDocument/2006/relationships/slide" Target="slides/slide28.xml"/><Relationship Id="rId128" Type="http://schemas.openxmlformats.org/officeDocument/2006/relationships/slide" Target="slides/slide124.xml"/><Relationship Id="rId335" Type="http://schemas.openxmlformats.org/officeDocument/2006/relationships/slide" Target="slides/slide331.xml"/><Relationship Id="rId542" Type="http://schemas.openxmlformats.org/officeDocument/2006/relationships/slide" Target="slides/slide538.xml"/><Relationship Id="rId181" Type="http://schemas.openxmlformats.org/officeDocument/2006/relationships/slide" Target="slides/slide177.xml"/><Relationship Id="rId402" Type="http://schemas.openxmlformats.org/officeDocument/2006/relationships/slide" Target="slides/slide398.xml"/><Relationship Id="rId847" Type="http://schemas.openxmlformats.org/officeDocument/2006/relationships/slide" Target="slides/slide843.xml"/><Relationship Id="rId279" Type="http://schemas.openxmlformats.org/officeDocument/2006/relationships/slide" Target="slides/slide275.xml"/><Relationship Id="rId486" Type="http://schemas.openxmlformats.org/officeDocument/2006/relationships/slide" Target="slides/slide482.xml"/><Relationship Id="rId693" Type="http://schemas.openxmlformats.org/officeDocument/2006/relationships/slide" Target="slides/slide689.xml"/><Relationship Id="rId707" Type="http://schemas.openxmlformats.org/officeDocument/2006/relationships/slide" Target="slides/slide703.xml"/><Relationship Id="rId914" Type="http://schemas.openxmlformats.org/officeDocument/2006/relationships/viewProps" Target="viewProps.xml"/><Relationship Id="rId43" Type="http://schemas.openxmlformats.org/officeDocument/2006/relationships/slide" Target="slides/slide39.xml"/><Relationship Id="rId139" Type="http://schemas.openxmlformats.org/officeDocument/2006/relationships/slide" Target="slides/slide135.xml"/><Relationship Id="rId346" Type="http://schemas.openxmlformats.org/officeDocument/2006/relationships/slide" Target="slides/slide342.xml"/><Relationship Id="rId553" Type="http://schemas.openxmlformats.org/officeDocument/2006/relationships/slide" Target="slides/slide549.xml"/><Relationship Id="rId760" Type="http://schemas.openxmlformats.org/officeDocument/2006/relationships/slide" Target="slides/slide756.xml"/><Relationship Id="rId192" Type="http://schemas.openxmlformats.org/officeDocument/2006/relationships/slide" Target="slides/slide188.xml"/><Relationship Id="rId206" Type="http://schemas.openxmlformats.org/officeDocument/2006/relationships/slide" Target="slides/slide202.xml"/><Relationship Id="rId413" Type="http://schemas.openxmlformats.org/officeDocument/2006/relationships/slide" Target="slides/slide409.xml"/><Relationship Id="rId858" Type="http://schemas.openxmlformats.org/officeDocument/2006/relationships/slide" Target="slides/slide854.xml"/><Relationship Id="rId497" Type="http://schemas.openxmlformats.org/officeDocument/2006/relationships/slide" Target="slides/slide493.xml"/><Relationship Id="rId620" Type="http://schemas.openxmlformats.org/officeDocument/2006/relationships/slide" Target="slides/slide616.xml"/><Relationship Id="rId718" Type="http://schemas.openxmlformats.org/officeDocument/2006/relationships/slide" Target="slides/slide714.xml"/><Relationship Id="rId357" Type="http://schemas.openxmlformats.org/officeDocument/2006/relationships/slide" Target="slides/slide353.xml"/><Relationship Id="rId54" Type="http://schemas.openxmlformats.org/officeDocument/2006/relationships/slide" Target="slides/slide50.xml"/><Relationship Id="rId217" Type="http://schemas.openxmlformats.org/officeDocument/2006/relationships/slide" Target="slides/slide213.xml"/><Relationship Id="rId564" Type="http://schemas.openxmlformats.org/officeDocument/2006/relationships/slide" Target="slides/slide560.xml"/><Relationship Id="rId771" Type="http://schemas.openxmlformats.org/officeDocument/2006/relationships/slide" Target="slides/slide767.xml"/><Relationship Id="rId869" Type="http://schemas.openxmlformats.org/officeDocument/2006/relationships/slide" Target="slides/slide865.xml"/><Relationship Id="rId424" Type="http://schemas.openxmlformats.org/officeDocument/2006/relationships/slide" Target="slides/slide420.xml"/><Relationship Id="rId631" Type="http://schemas.openxmlformats.org/officeDocument/2006/relationships/slide" Target="slides/slide627.xml"/><Relationship Id="rId729" Type="http://schemas.openxmlformats.org/officeDocument/2006/relationships/slide" Target="slides/slide725.xml"/><Relationship Id="rId270" Type="http://schemas.openxmlformats.org/officeDocument/2006/relationships/slide" Target="slides/slide266.xml"/><Relationship Id="rId65" Type="http://schemas.openxmlformats.org/officeDocument/2006/relationships/slide" Target="slides/slide61.xml"/><Relationship Id="rId130" Type="http://schemas.openxmlformats.org/officeDocument/2006/relationships/slide" Target="slides/slide126.xml"/><Relationship Id="rId368" Type="http://schemas.openxmlformats.org/officeDocument/2006/relationships/slide" Target="slides/slide364.xml"/><Relationship Id="rId575" Type="http://schemas.openxmlformats.org/officeDocument/2006/relationships/slide" Target="slides/slide571.xml"/><Relationship Id="rId782" Type="http://schemas.openxmlformats.org/officeDocument/2006/relationships/slide" Target="slides/slide778.xml"/><Relationship Id="rId228" Type="http://schemas.openxmlformats.org/officeDocument/2006/relationships/slide" Target="slides/slide224.xml"/><Relationship Id="rId435" Type="http://schemas.openxmlformats.org/officeDocument/2006/relationships/slide" Target="slides/slide431.xml"/><Relationship Id="rId642" Type="http://schemas.openxmlformats.org/officeDocument/2006/relationships/slide" Target="slides/slide638.xml"/><Relationship Id="rId281" Type="http://schemas.openxmlformats.org/officeDocument/2006/relationships/slide" Target="slides/slide277.xml"/><Relationship Id="rId502" Type="http://schemas.openxmlformats.org/officeDocument/2006/relationships/slide" Target="slides/slide498.xml"/><Relationship Id="rId76" Type="http://schemas.openxmlformats.org/officeDocument/2006/relationships/slide" Target="slides/slide72.xml"/><Relationship Id="rId141" Type="http://schemas.openxmlformats.org/officeDocument/2006/relationships/slide" Target="slides/slide137.xml"/><Relationship Id="rId379" Type="http://schemas.openxmlformats.org/officeDocument/2006/relationships/slide" Target="slides/slide375.xml"/><Relationship Id="rId586" Type="http://schemas.openxmlformats.org/officeDocument/2006/relationships/slide" Target="slides/slide582.xml"/><Relationship Id="rId793" Type="http://schemas.openxmlformats.org/officeDocument/2006/relationships/slide" Target="slides/slide789.xml"/><Relationship Id="rId807" Type="http://schemas.openxmlformats.org/officeDocument/2006/relationships/slide" Target="slides/slide803.xml"/><Relationship Id="rId7" Type="http://schemas.openxmlformats.org/officeDocument/2006/relationships/slide" Target="slides/slide3.xml"/><Relationship Id="rId239" Type="http://schemas.openxmlformats.org/officeDocument/2006/relationships/slide" Target="slides/slide235.xml"/><Relationship Id="rId446" Type="http://schemas.openxmlformats.org/officeDocument/2006/relationships/slide" Target="slides/slide442.xml"/><Relationship Id="rId653" Type="http://schemas.openxmlformats.org/officeDocument/2006/relationships/slide" Target="slides/slide649.xml"/><Relationship Id="rId292" Type="http://schemas.openxmlformats.org/officeDocument/2006/relationships/slide" Target="slides/slide288.xml"/><Relationship Id="rId306" Type="http://schemas.openxmlformats.org/officeDocument/2006/relationships/slide" Target="slides/slide302.xml"/><Relationship Id="rId860" Type="http://schemas.openxmlformats.org/officeDocument/2006/relationships/slide" Target="slides/slide856.xml"/><Relationship Id="rId87" Type="http://schemas.openxmlformats.org/officeDocument/2006/relationships/slide" Target="slides/slide83.xml"/><Relationship Id="rId513" Type="http://schemas.openxmlformats.org/officeDocument/2006/relationships/slide" Target="slides/slide509.xml"/><Relationship Id="rId597" Type="http://schemas.openxmlformats.org/officeDocument/2006/relationships/slide" Target="slides/slide593.xml"/><Relationship Id="rId720" Type="http://schemas.openxmlformats.org/officeDocument/2006/relationships/slide" Target="slides/slide716.xml"/><Relationship Id="rId818" Type="http://schemas.openxmlformats.org/officeDocument/2006/relationships/slide" Target="slides/slide814.xml"/><Relationship Id="rId152" Type="http://schemas.openxmlformats.org/officeDocument/2006/relationships/slide" Target="slides/slide148.xml"/><Relationship Id="rId457" Type="http://schemas.openxmlformats.org/officeDocument/2006/relationships/slide" Target="slides/slide453.xml"/><Relationship Id="rId664" Type="http://schemas.openxmlformats.org/officeDocument/2006/relationships/slide" Target="slides/slide660.xml"/><Relationship Id="rId871" Type="http://schemas.openxmlformats.org/officeDocument/2006/relationships/slide" Target="slides/slide867.xml"/><Relationship Id="rId14" Type="http://schemas.openxmlformats.org/officeDocument/2006/relationships/slide" Target="slides/slide10.xml"/><Relationship Id="rId317" Type="http://schemas.openxmlformats.org/officeDocument/2006/relationships/slide" Target="slides/slide313.xml"/><Relationship Id="rId524" Type="http://schemas.openxmlformats.org/officeDocument/2006/relationships/slide" Target="slides/slide520.xml"/><Relationship Id="rId731" Type="http://schemas.openxmlformats.org/officeDocument/2006/relationships/slide" Target="slides/slide727.xml"/><Relationship Id="rId98" Type="http://schemas.openxmlformats.org/officeDocument/2006/relationships/slide" Target="slides/slide94.xml"/><Relationship Id="rId163" Type="http://schemas.openxmlformats.org/officeDocument/2006/relationships/slide" Target="slides/slide159.xml"/><Relationship Id="rId370" Type="http://schemas.openxmlformats.org/officeDocument/2006/relationships/slide" Target="slides/slide366.xml"/><Relationship Id="rId829" Type="http://schemas.openxmlformats.org/officeDocument/2006/relationships/slide" Target="slides/slide825.xml"/><Relationship Id="rId230" Type="http://schemas.openxmlformats.org/officeDocument/2006/relationships/slide" Target="slides/slide226.xml"/><Relationship Id="rId468" Type="http://schemas.openxmlformats.org/officeDocument/2006/relationships/slide" Target="slides/slide464.xml"/><Relationship Id="rId675" Type="http://schemas.openxmlformats.org/officeDocument/2006/relationships/slide" Target="slides/slide671.xml"/><Relationship Id="rId882" Type="http://schemas.openxmlformats.org/officeDocument/2006/relationships/slide" Target="slides/slide878.xml"/><Relationship Id="rId25" Type="http://schemas.openxmlformats.org/officeDocument/2006/relationships/slide" Target="slides/slide21.xml"/><Relationship Id="rId328" Type="http://schemas.openxmlformats.org/officeDocument/2006/relationships/slide" Target="slides/slide324.xml"/><Relationship Id="rId535" Type="http://schemas.openxmlformats.org/officeDocument/2006/relationships/slide" Target="slides/slide531.xml"/><Relationship Id="rId742" Type="http://schemas.openxmlformats.org/officeDocument/2006/relationships/slide" Target="slides/slide738.xml"/><Relationship Id="rId174" Type="http://schemas.openxmlformats.org/officeDocument/2006/relationships/slide" Target="slides/slide170.xml"/><Relationship Id="rId381" Type="http://schemas.openxmlformats.org/officeDocument/2006/relationships/slide" Target="slides/slide377.xml"/><Relationship Id="rId602" Type="http://schemas.openxmlformats.org/officeDocument/2006/relationships/slide" Target="slides/slide598.xml"/><Relationship Id="rId241" Type="http://schemas.openxmlformats.org/officeDocument/2006/relationships/slide" Target="slides/slide237.xml"/><Relationship Id="rId479" Type="http://schemas.openxmlformats.org/officeDocument/2006/relationships/slide" Target="slides/slide475.xml"/><Relationship Id="rId686" Type="http://schemas.openxmlformats.org/officeDocument/2006/relationships/slide" Target="slides/slide682.xml"/><Relationship Id="rId893" Type="http://schemas.openxmlformats.org/officeDocument/2006/relationships/slide" Target="slides/slide889.xml"/><Relationship Id="rId907" Type="http://schemas.openxmlformats.org/officeDocument/2006/relationships/slide" Target="slides/slide903.xml"/><Relationship Id="rId36" Type="http://schemas.openxmlformats.org/officeDocument/2006/relationships/slide" Target="slides/slide32.xml"/><Relationship Id="rId339" Type="http://schemas.openxmlformats.org/officeDocument/2006/relationships/slide" Target="slides/slide335.xml"/><Relationship Id="rId546" Type="http://schemas.openxmlformats.org/officeDocument/2006/relationships/slide" Target="slides/slide542.xml"/><Relationship Id="rId753" Type="http://schemas.openxmlformats.org/officeDocument/2006/relationships/slide" Target="slides/slide749.xml"/><Relationship Id="rId101" Type="http://schemas.openxmlformats.org/officeDocument/2006/relationships/slide" Target="slides/slide97.xml"/><Relationship Id="rId185" Type="http://schemas.openxmlformats.org/officeDocument/2006/relationships/slide" Target="slides/slide181.xml"/><Relationship Id="rId406" Type="http://schemas.openxmlformats.org/officeDocument/2006/relationships/slide" Target="slides/slide402.xml"/><Relationship Id="rId392" Type="http://schemas.openxmlformats.org/officeDocument/2006/relationships/slide" Target="slides/slide388.xml"/><Relationship Id="rId613" Type="http://schemas.openxmlformats.org/officeDocument/2006/relationships/slide" Target="slides/slide609.xml"/><Relationship Id="rId697" Type="http://schemas.openxmlformats.org/officeDocument/2006/relationships/slide" Target="slides/slide693.xml"/><Relationship Id="rId820" Type="http://schemas.openxmlformats.org/officeDocument/2006/relationships/slide" Target="slides/slide816.xml"/><Relationship Id="rId252" Type="http://schemas.openxmlformats.org/officeDocument/2006/relationships/slide" Target="slides/slide248.xml"/><Relationship Id="rId47" Type="http://schemas.openxmlformats.org/officeDocument/2006/relationships/slide" Target="slides/slide43.xml"/><Relationship Id="rId112" Type="http://schemas.openxmlformats.org/officeDocument/2006/relationships/slide" Target="slides/slide108.xml"/><Relationship Id="rId557" Type="http://schemas.openxmlformats.org/officeDocument/2006/relationships/slide" Target="slides/slide553.xml"/><Relationship Id="rId764" Type="http://schemas.openxmlformats.org/officeDocument/2006/relationships/slide" Target="slides/slide760.xml"/><Relationship Id="rId196" Type="http://schemas.openxmlformats.org/officeDocument/2006/relationships/slide" Target="slides/slide192.xml"/><Relationship Id="rId417" Type="http://schemas.openxmlformats.org/officeDocument/2006/relationships/slide" Target="slides/slide413.xml"/><Relationship Id="rId624" Type="http://schemas.openxmlformats.org/officeDocument/2006/relationships/slide" Target="slides/slide620.xml"/><Relationship Id="rId831" Type="http://schemas.openxmlformats.org/officeDocument/2006/relationships/slide" Target="slides/slide827.xml"/><Relationship Id="rId263" Type="http://schemas.openxmlformats.org/officeDocument/2006/relationships/slide" Target="slides/slide259.xml"/><Relationship Id="rId470" Type="http://schemas.openxmlformats.org/officeDocument/2006/relationships/slide" Target="slides/slide466.xml"/><Relationship Id="rId58" Type="http://schemas.openxmlformats.org/officeDocument/2006/relationships/slide" Target="slides/slide54.xml"/><Relationship Id="rId123" Type="http://schemas.openxmlformats.org/officeDocument/2006/relationships/slide" Target="slides/slide119.xml"/><Relationship Id="rId330" Type="http://schemas.openxmlformats.org/officeDocument/2006/relationships/slide" Target="slides/slide326.xml"/><Relationship Id="rId568" Type="http://schemas.openxmlformats.org/officeDocument/2006/relationships/slide" Target="slides/slide564.xml"/><Relationship Id="rId775" Type="http://schemas.openxmlformats.org/officeDocument/2006/relationships/slide" Target="slides/slide771.xml"/><Relationship Id="rId428" Type="http://schemas.openxmlformats.org/officeDocument/2006/relationships/slide" Target="slides/slide424.xml"/><Relationship Id="rId635" Type="http://schemas.openxmlformats.org/officeDocument/2006/relationships/slide" Target="slides/slide631.xml"/><Relationship Id="rId842" Type="http://schemas.openxmlformats.org/officeDocument/2006/relationships/slide" Target="slides/slide838.xml"/><Relationship Id="rId274" Type="http://schemas.openxmlformats.org/officeDocument/2006/relationships/slide" Target="slides/slide270.xml"/><Relationship Id="rId481" Type="http://schemas.openxmlformats.org/officeDocument/2006/relationships/slide" Target="slides/slide477.xml"/><Relationship Id="rId702" Type="http://schemas.openxmlformats.org/officeDocument/2006/relationships/slide" Target="slides/slide698.xml"/><Relationship Id="rId69" Type="http://schemas.openxmlformats.org/officeDocument/2006/relationships/slide" Target="slides/slide65.xml"/><Relationship Id="rId134" Type="http://schemas.openxmlformats.org/officeDocument/2006/relationships/slide" Target="slides/slide130.xml"/><Relationship Id="rId579" Type="http://schemas.openxmlformats.org/officeDocument/2006/relationships/slide" Target="slides/slide575.xml"/><Relationship Id="rId786" Type="http://schemas.openxmlformats.org/officeDocument/2006/relationships/slide" Target="slides/slide782.xml"/><Relationship Id="rId341" Type="http://schemas.openxmlformats.org/officeDocument/2006/relationships/slide" Target="slides/slide337.xml"/><Relationship Id="rId439" Type="http://schemas.openxmlformats.org/officeDocument/2006/relationships/slide" Target="slides/slide435.xml"/><Relationship Id="rId646" Type="http://schemas.openxmlformats.org/officeDocument/2006/relationships/slide" Target="slides/slide642.xml"/><Relationship Id="rId201" Type="http://schemas.openxmlformats.org/officeDocument/2006/relationships/slide" Target="slides/slide197.xml"/><Relationship Id="rId285" Type="http://schemas.openxmlformats.org/officeDocument/2006/relationships/slide" Target="slides/slide281.xml"/><Relationship Id="rId506" Type="http://schemas.openxmlformats.org/officeDocument/2006/relationships/slide" Target="slides/slide502.xml"/><Relationship Id="rId853" Type="http://schemas.openxmlformats.org/officeDocument/2006/relationships/slide" Target="slides/slide849.xml"/><Relationship Id="rId492" Type="http://schemas.openxmlformats.org/officeDocument/2006/relationships/slide" Target="slides/slide488.xml"/><Relationship Id="rId713" Type="http://schemas.openxmlformats.org/officeDocument/2006/relationships/slide" Target="slides/slide709.xml"/><Relationship Id="rId797" Type="http://schemas.openxmlformats.org/officeDocument/2006/relationships/slide" Target="slides/slide793.xml"/><Relationship Id="rId145" Type="http://schemas.openxmlformats.org/officeDocument/2006/relationships/slide" Target="slides/slide141.xml"/><Relationship Id="rId352" Type="http://schemas.openxmlformats.org/officeDocument/2006/relationships/slide" Target="slides/slide348.xml"/><Relationship Id="rId212" Type="http://schemas.openxmlformats.org/officeDocument/2006/relationships/slide" Target="slides/slide208.xml"/><Relationship Id="rId657" Type="http://schemas.openxmlformats.org/officeDocument/2006/relationships/slide" Target="slides/slide653.xml"/><Relationship Id="rId864" Type="http://schemas.openxmlformats.org/officeDocument/2006/relationships/slide" Target="slides/slide860.xml"/><Relationship Id="rId296" Type="http://schemas.openxmlformats.org/officeDocument/2006/relationships/slide" Target="slides/slide292.xml"/><Relationship Id="rId517" Type="http://schemas.openxmlformats.org/officeDocument/2006/relationships/slide" Target="slides/slide513.xml"/><Relationship Id="rId724" Type="http://schemas.openxmlformats.org/officeDocument/2006/relationships/slide" Target="slides/slide720.xml"/><Relationship Id="rId60" Type="http://schemas.openxmlformats.org/officeDocument/2006/relationships/slide" Target="slides/slide56.xml"/><Relationship Id="rId156" Type="http://schemas.openxmlformats.org/officeDocument/2006/relationships/slide" Target="slides/slide152.xml"/><Relationship Id="rId363" Type="http://schemas.openxmlformats.org/officeDocument/2006/relationships/slide" Target="slides/slide359.xml"/><Relationship Id="rId570" Type="http://schemas.openxmlformats.org/officeDocument/2006/relationships/slide" Target="slides/slide566.xml"/><Relationship Id="rId223" Type="http://schemas.openxmlformats.org/officeDocument/2006/relationships/slide" Target="slides/slide219.xml"/><Relationship Id="rId430" Type="http://schemas.openxmlformats.org/officeDocument/2006/relationships/slide" Target="slides/slide426.xml"/><Relationship Id="rId668" Type="http://schemas.openxmlformats.org/officeDocument/2006/relationships/slide" Target="slides/slide664.xml"/><Relationship Id="rId875" Type="http://schemas.openxmlformats.org/officeDocument/2006/relationships/slide" Target="slides/slide871.xml"/><Relationship Id="rId18" Type="http://schemas.openxmlformats.org/officeDocument/2006/relationships/slide" Target="slides/slide14.xml"/><Relationship Id="rId528" Type="http://schemas.openxmlformats.org/officeDocument/2006/relationships/slide" Target="slides/slide524.xml"/><Relationship Id="rId735" Type="http://schemas.openxmlformats.org/officeDocument/2006/relationships/slide" Target="slides/slide731.xml"/><Relationship Id="rId167" Type="http://schemas.openxmlformats.org/officeDocument/2006/relationships/slide" Target="slides/slide163.xml"/><Relationship Id="rId374" Type="http://schemas.openxmlformats.org/officeDocument/2006/relationships/slide" Target="slides/slide370.xml"/><Relationship Id="rId581" Type="http://schemas.openxmlformats.org/officeDocument/2006/relationships/slide" Target="slides/slide577.xml"/><Relationship Id="rId71" Type="http://schemas.openxmlformats.org/officeDocument/2006/relationships/slide" Target="slides/slide67.xml"/><Relationship Id="rId234" Type="http://schemas.openxmlformats.org/officeDocument/2006/relationships/slide" Target="slides/slide230.xml"/><Relationship Id="rId679" Type="http://schemas.openxmlformats.org/officeDocument/2006/relationships/slide" Target="slides/slide675.xml"/><Relationship Id="rId802" Type="http://schemas.openxmlformats.org/officeDocument/2006/relationships/slide" Target="slides/slide798.xml"/><Relationship Id="rId886" Type="http://schemas.openxmlformats.org/officeDocument/2006/relationships/slide" Target="slides/slide882.xml"/><Relationship Id="rId2" Type="http://schemas.openxmlformats.org/officeDocument/2006/relationships/slideMaster" Target="slideMasters/slideMaster2.xml"/><Relationship Id="rId29" Type="http://schemas.openxmlformats.org/officeDocument/2006/relationships/slide" Target="slides/slide25.xml"/><Relationship Id="rId441" Type="http://schemas.openxmlformats.org/officeDocument/2006/relationships/slide" Target="slides/slide437.xml"/><Relationship Id="rId539" Type="http://schemas.openxmlformats.org/officeDocument/2006/relationships/slide" Target="slides/slide535.xml"/><Relationship Id="rId746" Type="http://schemas.openxmlformats.org/officeDocument/2006/relationships/slide" Target="slides/slide742.xml"/><Relationship Id="rId178" Type="http://schemas.openxmlformats.org/officeDocument/2006/relationships/slide" Target="slides/slide174.xml"/><Relationship Id="rId301" Type="http://schemas.openxmlformats.org/officeDocument/2006/relationships/slide" Target="slides/slide297.xml"/><Relationship Id="rId82" Type="http://schemas.openxmlformats.org/officeDocument/2006/relationships/slide" Target="slides/slide78.xml"/><Relationship Id="rId385" Type="http://schemas.openxmlformats.org/officeDocument/2006/relationships/slide" Target="slides/slide381.xml"/><Relationship Id="rId592" Type="http://schemas.openxmlformats.org/officeDocument/2006/relationships/slide" Target="slides/slide588.xml"/><Relationship Id="rId606" Type="http://schemas.openxmlformats.org/officeDocument/2006/relationships/slide" Target="slides/slide602.xml"/><Relationship Id="rId813" Type="http://schemas.openxmlformats.org/officeDocument/2006/relationships/slide" Target="slides/slide809.xml"/><Relationship Id="rId245" Type="http://schemas.openxmlformats.org/officeDocument/2006/relationships/slide" Target="slides/slide241.xml"/><Relationship Id="rId452" Type="http://schemas.openxmlformats.org/officeDocument/2006/relationships/slide" Target="slides/slide448.xml"/><Relationship Id="rId897" Type="http://schemas.openxmlformats.org/officeDocument/2006/relationships/slide" Target="slides/slide893.xml"/><Relationship Id="rId105" Type="http://schemas.openxmlformats.org/officeDocument/2006/relationships/slide" Target="slides/slide101.xml"/><Relationship Id="rId312" Type="http://schemas.openxmlformats.org/officeDocument/2006/relationships/slide" Target="slides/slide308.xml"/><Relationship Id="rId757" Type="http://schemas.openxmlformats.org/officeDocument/2006/relationships/slide" Target="slides/slide753.xml"/><Relationship Id="rId93" Type="http://schemas.openxmlformats.org/officeDocument/2006/relationships/slide" Target="slides/slide89.xml"/><Relationship Id="rId189" Type="http://schemas.openxmlformats.org/officeDocument/2006/relationships/slide" Target="slides/slide185.xml"/><Relationship Id="rId396" Type="http://schemas.openxmlformats.org/officeDocument/2006/relationships/slide" Target="slides/slide392.xml"/><Relationship Id="rId617" Type="http://schemas.openxmlformats.org/officeDocument/2006/relationships/slide" Target="slides/slide613.xml"/><Relationship Id="rId824" Type="http://schemas.openxmlformats.org/officeDocument/2006/relationships/slide" Target="slides/slide820.xml"/><Relationship Id="rId256" Type="http://schemas.openxmlformats.org/officeDocument/2006/relationships/slide" Target="slides/slide252.xml"/><Relationship Id="rId463" Type="http://schemas.openxmlformats.org/officeDocument/2006/relationships/slide" Target="slides/slide459.xml"/><Relationship Id="rId670" Type="http://schemas.openxmlformats.org/officeDocument/2006/relationships/slide" Target="slides/slide666.xml"/><Relationship Id="rId116" Type="http://schemas.openxmlformats.org/officeDocument/2006/relationships/slide" Target="slides/slide112.xml"/><Relationship Id="rId323" Type="http://schemas.openxmlformats.org/officeDocument/2006/relationships/slide" Target="slides/slide319.xml"/><Relationship Id="rId530" Type="http://schemas.openxmlformats.org/officeDocument/2006/relationships/slide" Target="slides/slide526.xml"/><Relationship Id="rId768" Type="http://schemas.openxmlformats.org/officeDocument/2006/relationships/slide" Target="slides/slide764.xml"/><Relationship Id="rId20" Type="http://schemas.openxmlformats.org/officeDocument/2006/relationships/slide" Target="slides/slide16.xml"/><Relationship Id="rId628" Type="http://schemas.openxmlformats.org/officeDocument/2006/relationships/slide" Target="slides/slide624.xml"/><Relationship Id="rId835" Type="http://schemas.openxmlformats.org/officeDocument/2006/relationships/slide" Target="slides/slide831.xml"/><Relationship Id="rId267" Type="http://schemas.openxmlformats.org/officeDocument/2006/relationships/slide" Target="slides/slide263.xml"/><Relationship Id="rId474" Type="http://schemas.openxmlformats.org/officeDocument/2006/relationships/slide" Target="slides/slide470.xml"/><Relationship Id="rId127" Type="http://schemas.openxmlformats.org/officeDocument/2006/relationships/slide" Target="slides/slide123.xml"/><Relationship Id="rId681" Type="http://schemas.openxmlformats.org/officeDocument/2006/relationships/slide" Target="slides/slide677.xml"/><Relationship Id="rId779" Type="http://schemas.openxmlformats.org/officeDocument/2006/relationships/slide" Target="slides/slide775.xml"/><Relationship Id="rId902" Type="http://schemas.openxmlformats.org/officeDocument/2006/relationships/slide" Target="slides/slide898.xml"/><Relationship Id="rId31" Type="http://schemas.openxmlformats.org/officeDocument/2006/relationships/slide" Target="slides/slide27.xml"/><Relationship Id="rId334" Type="http://schemas.openxmlformats.org/officeDocument/2006/relationships/slide" Target="slides/slide330.xml"/><Relationship Id="rId541" Type="http://schemas.openxmlformats.org/officeDocument/2006/relationships/slide" Target="slides/slide537.xml"/><Relationship Id="rId639" Type="http://schemas.openxmlformats.org/officeDocument/2006/relationships/slide" Target="slides/slide635.xml"/><Relationship Id="rId180" Type="http://schemas.openxmlformats.org/officeDocument/2006/relationships/slide" Target="slides/slide176.xml"/><Relationship Id="rId278" Type="http://schemas.openxmlformats.org/officeDocument/2006/relationships/slide" Target="slides/slide274.xml"/><Relationship Id="rId401" Type="http://schemas.openxmlformats.org/officeDocument/2006/relationships/slide" Target="slides/slide397.xml"/><Relationship Id="rId846" Type="http://schemas.openxmlformats.org/officeDocument/2006/relationships/slide" Target="slides/slide842.xml"/><Relationship Id="rId485" Type="http://schemas.openxmlformats.org/officeDocument/2006/relationships/slide" Target="slides/slide481.xml"/><Relationship Id="rId692" Type="http://schemas.openxmlformats.org/officeDocument/2006/relationships/slide" Target="slides/slide688.xml"/><Relationship Id="rId706" Type="http://schemas.openxmlformats.org/officeDocument/2006/relationships/slide" Target="slides/slide702.xml"/><Relationship Id="rId913" Type="http://schemas.openxmlformats.org/officeDocument/2006/relationships/presProps" Target="presProps.xml"/><Relationship Id="rId42" Type="http://schemas.openxmlformats.org/officeDocument/2006/relationships/slide" Target="slides/slide38.xml"/><Relationship Id="rId138" Type="http://schemas.openxmlformats.org/officeDocument/2006/relationships/slide" Target="slides/slide134.xml"/><Relationship Id="rId345" Type="http://schemas.openxmlformats.org/officeDocument/2006/relationships/slide" Target="slides/slide341.xml"/><Relationship Id="rId552" Type="http://schemas.openxmlformats.org/officeDocument/2006/relationships/slide" Target="slides/slide548.xml"/><Relationship Id="rId191" Type="http://schemas.openxmlformats.org/officeDocument/2006/relationships/slide" Target="slides/slide187.xml"/><Relationship Id="rId205" Type="http://schemas.openxmlformats.org/officeDocument/2006/relationships/slide" Target="slides/slide201.xml"/><Relationship Id="rId412" Type="http://schemas.openxmlformats.org/officeDocument/2006/relationships/slide" Target="slides/slide408.xml"/><Relationship Id="rId857" Type="http://schemas.openxmlformats.org/officeDocument/2006/relationships/slide" Target="slides/slide853.xml"/><Relationship Id="rId289" Type="http://schemas.openxmlformats.org/officeDocument/2006/relationships/slide" Target="slides/slide285.xml"/><Relationship Id="rId496" Type="http://schemas.openxmlformats.org/officeDocument/2006/relationships/slide" Target="slides/slide492.xml"/><Relationship Id="rId717" Type="http://schemas.openxmlformats.org/officeDocument/2006/relationships/slide" Target="slides/slide713.xml"/><Relationship Id="rId53" Type="http://schemas.openxmlformats.org/officeDocument/2006/relationships/slide" Target="slides/slide49.xml"/><Relationship Id="rId149" Type="http://schemas.openxmlformats.org/officeDocument/2006/relationships/slide" Target="slides/slide145.xml"/><Relationship Id="rId356" Type="http://schemas.openxmlformats.org/officeDocument/2006/relationships/slide" Target="slides/slide352.xml"/><Relationship Id="rId563" Type="http://schemas.openxmlformats.org/officeDocument/2006/relationships/slide" Target="slides/slide559.xml"/><Relationship Id="rId770" Type="http://schemas.openxmlformats.org/officeDocument/2006/relationships/slide" Target="slides/slide766.xml"/><Relationship Id="rId216" Type="http://schemas.openxmlformats.org/officeDocument/2006/relationships/slide" Target="slides/slide212.xml"/><Relationship Id="rId423" Type="http://schemas.openxmlformats.org/officeDocument/2006/relationships/slide" Target="slides/slide419.xml"/><Relationship Id="rId868" Type="http://schemas.openxmlformats.org/officeDocument/2006/relationships/slide" Target="slides/slide864.xml"/><Relationship Id="rId630" Type="http://schemas.openxmlformats.org/officeDocument/2006/relationships/slide" Target="slides/slide626.xml"/><Relationship Id="rId728" Type="http://schemas.openxmlformats.org/officeDocument/2006/relationships/slide" Target="slides/slide724.xml"/><Relationship Id="rId64" Type="http://schemas.openxmlformats.org/officeDocument/2006/relationships/slide" Target="slides/slide60.xml"/><Relationship Id="rId367" Type="http://schemas.openxmlformats.org/officeDocument/2006/relationships/slide" Target="slides/slide363.xml"/><Relationship Id="rId574" Type="http://schemas.openxmlformats.org/officeDocument/2006/relationships/slide" Target="slides/slide570.xml"/><Relationship Id="rId227" Type="http://schemas.openxmlformats.org/officeDocument/2006/relationships/slide" Target="slides/slide223.xml"/><Relationship Id="rId781" Type="http://schemas.openxmlformats.org/officeDocument/2006/relationships/slide" Target="slides/slide777.xml"/><Relationship Id="rId879" Type="http://schemas.openxmlformats.org/officeDocument/2006/relationships/slide" Target="slides/slide875.xml"/><Relationship Id="rId434" Type="http://schemas.openxmlformats.org/officeDocument/2006/relationships/slide" Target="slides/slide430.xml"/><Relationship Id="rId641" Type="http://schemas.openxmlformats.org/officeDocument/2006/relationships/slide" Target="slides/slide637.xml"/><Relationship Id="rId739" Type="http://schemas.openxmlformats.org/officeDocument/2006/relationships/slide" Target="slides/slide735.xml"/><Relationship Id="rId280" Type="http://schemas.openxmlformats.org/officeDocument/2006/relationships/slide" Target="slides/slide276.xml"/><Relationship Id="rId501" Type="http://schemas.openxmlformats.org/officeDocument/2006/relationships/slide" Target="slides/slide497.xml"/><Relationship Id="rId75" Type="http://schemas.openxmlformats.org/officeDocument/2006/relationships/slide" Target="slides/slide71.xml"/><Relationship Id="rId140" Type="http://schemas.openxmlformats.org/officeDocument/2006/relationships/slide" Target="slides/slide136.xml"/><Relationship Id="rId378" Type="http://schemas.openxmlformats.org/officeDocument/2006/relationships/slide" Target="slides/slide374.xml"/><Relationship Id="rId585" Type="http://schemas.openxmlformats.org/officeDocument/2006/relationships/slide" Target="slides/slide581.xml"/><Relationship Id="rId792" Type="http://schemas.openxmlformats.org/officeDocument/2006/relationships/slide" Target="slides/slide788.xml"/><Relationship Id="rId806" Type="http://schemas.openxmlformats.org/officeDocument/2006/relationships/slide" Target="slides/slide802.xml"/><Relationship Id="rId6" Type="http://schemas.openxmlformats.org/officeDocument/2006/relationships/slide" Target="slides/slide2.xml"/><Relationship Id="rId238" Type="http://schemas.openxmlformats.org/officeDocument/2006/relationships/slide" Target="slides/slide234.xml"/><Relationship Id="rId445" Type="http://schemas.openxmlformats.org/officeDocument/2006/relationships/slide" Target="slides/slide441.xml"/><Relationship Id="rId652" Type="http://schemas.openxmlformats.org/officeDocument/2006/relationships/slide" Target="slides/slide648.xml"/><Relationship Id="rId291" Type="http://schemas.openxmlformats.org/officeDocument/2006/relationships/slide" Target="slides/slide287.xml"/><Relationship Id="rId305" Type="http://schemas.openxmlformats.org/officeDocument/2006/relationships/slide" Target="slides/slide301.xml"/><Relationship Id="rId512" Type="http://schemas.openxmlformats.org/officeDocument/2006/relationships/slide" Target="slides/slide508.xml"/><Relationship Id="rId86" Type="http://schemas.openxmlformats.org/officeDocument/2006/relationships/slide" Target="slides/slide82.xml"/><Relationship Id="rId151" Type="http://schemas.openxmlformats.org/officeDocument/2006/relationships/slide" Target="slides/slide147.xml"/><Relationship Id="rId389" Type="http://schemas.openxmlformats.org/officeDocument/2006/relationships/slide" Target="slides/slide385.xml"/><Relationship Id="rId596" Type="http://schemas.openxmlformats.org/officeDocument/2006/relationships/slide" Target="slides/slide592.xml"/><Relationship Id="rId817" Type="http://schemas.openxmlformats.org/officeDocument/2006/relationships/slide" Target="slides/slide813.xml"/><Relationship Id="rId249" Type="http://schemas.openxmlformats.org/officeDocument/2006/relationships/slide" Target="slides/slide245.xml"/><Relationship Id="rId456" Type="http://schemas.openxmlformats.org/officeDocument/2006/relationships/slide" Target="slides/slide452.xml"/><Relationship Id="rId663" Type="http://schemas.openxmlformats.org/officeDocument/2006/relationships/slide" Target="slides/slide659.xml"/><Relationship Id="rId870" Type="http://schemas.openxmlformats.org/officeDocument/2006/relationships/slide" Target="slides/slide866.xml"/><Relationship Id="rId13" Type="http://schemas.openxmlformats.org/officeDocument/2006/relationships/slide" Target="slides/slide9.xml"/><Relationship Id="rId109" Type="http://schemas.openxmlformats.org/officeDocument/2006/relationships/slide" Target="slides/slide105.xml"/><Relationship Id="rId316" Type="http://schemas.openxmlformats.org/officeDocument/2006/relationships/slide" Target="slides/slide312.xml"/><Relationship Id="rId523" Type="http://schemas.openxmlformats.org/officeDocument/2006/relationships/slide" Target="slides/slide519.xml"/><Relationship Id="rId97" Type="http://schemas.openxmlformats.org/officeDocument/2006/relationships/slide" Target="slides/slide93.xml"/><Relationship Id="rId730" Type="http://schemas.openxmlformats.org/officeDocument/2006/relationships/slide" Target="slides/slide726.xml"/><Relationship Id="rId828" Type="http://schemas.openxmlformats.org/officeDocument/2006/relationships/slide" Target="slides/slide824.xml"/><Relationship Id="rId162" Type="http://schemas.openxmlformats.org/officeDocument/2006/relationships/slide" Target="slides/slide158.xml"/><Relationship Id="rId467" Type="http://schemas.openxmlformats.org/officeDocument/2006/relationships/slide" Target="slides/slide463.xml"/><Relationship Id="rId674" Type="http://schemas.openxmlformats.org/officeDocument/2006/relationships/slide" Target="slides/slide670.xml"/><Relationship Id="rId881" Type="http://schemas.openxmlformats.org/officeDocument/2006/relationships/slide" Target="slides/slide877.xml"/><Relationship Id="rId24" Type="http://schemas.openxmlformats.org/officeDocument/2006/relationships/slide" Target="slides/slide20.xml"/><Relationship Id="rId327" Type="http://schemas.openxmlformats.org/officeDocument/2006/relationships/slide" Target="slides/slide323.xml"/><Relationship Id="rId534" Type="http://schemas.openxmlformats.org/officeDocument/2006/relationships/slide" Target="slides/slide530.xml"/><Relationship Id="rId741" Type="http://schemas.openxmlformats.org/officeDocument/2006/relationships/slide" Target="slides/slide737.xml"/><Relationship Id="rId839" Type="http://schemas.openxmlformats.org/officeDocument/2006/relationships/slide" Target="slides/slide835.xml"/><Relationship Id="rId173" Type="http://schemas.openxmlformats.org/officeDocument/2006/relationships/slide" Target="slides/slide169.xml"/><Relationship Id="rId380" Type="http://schemas.openxmlformats.org/officeDocument/2006/relationships/slide" Target="slides/slide376.xml"/><Relationship Id="rId601" Type="http://schemas.openxmlformats.org/officeDocument/2006/relationships/slide" Target="slides/slide597.xml"/><Relationship Id="rId240" Type="http://schemas.openxmlformats.org/officeDocument/2006/relationships/slide" Target="slides/slide236.xml"/><Relationship Id="rId478" Type="http://schemas.openxmlformats.org/officeDocument/2006/relationships/slide" Target="slides/slide474.xml"/><Relationship Id="rId685" Type="http://schemas.openxmlformats.org/officeDocument/2006/relationships/slide" Target="slides/slide681.xml"/><Relationship Id="rId892" Type="http://schemas.openxmlformats.org/officeDocument/2006/relationships/slide" Target="slides/slide888.xml"/><Relationship Id="rId906" Type="http://schemas.openxmlformats.org/officeDocument/2006/relationships/slide" Target="slides/slide902.xml"/><Relationship Id="rId35" Type="http://schemas.openxmlformats.org/officeDocument/2006/relationships/slide" Target="slides/slide31.xml"/><Relationship Id="rId100" Type="http://schemas.openxmlformats.org/officeDocument/2006/relationships/slide" Target="slides/slide96.xml"/><Relationship Id="rId338" Type="http://schemas.openxmlformats.org/officeDocument/2006/relationships/slide" Target="slides/slide334.xml"/><Relationship Id="rId545" Type="http://schemas.openxmlformats.org/officeDocument/2006/relationships/slide" Target="slides/slide541.xml"/><Relationship Id="rId752" Type="http://schemas.openxmlformats.org/officeDocument/2006/relationships/slide" Target="slides/slide748.xml"/><Relationship Id="rId184" Type="http://schemas.openxmlformats.org/officeDocument/2006/relationships/slide" Target="slides/slide180.xml"/><Relationship Id="rId391" Type="http://schemas.openxmlformats.org/officeDocument/2006/relationships/slide" Target="slides/slide387.xml"/><Relationship Id="rId405" Type="http://schemas.openxmlformats.org/officeDocument/2006/relationships/slide" Target="slides/slide401.xml"/><Relationship Id="rId612" Type="http://schemas.openxmlformats.org/officeDocument/2006/relationships/slide" Target="slides/slide608.xml"/><Relationship Id="rId251" Type="http://schemas.openxmlformats.org/officeDocument/2006/relationships/slide" Target="slides/slide247.xml"/><Relationship Id="rId489" Type="http://schemas.openxmlformats.org/officeDocument/2006/relationships/slide" Target="slides/slide485.xml"/><Relationship Id="rId696" Type="http://schemas.openxmlformats.org/officeDocument/2006/relationships/slide" Target="slides/slide692.xml"/><Relationship Id="rId46" Type="http://schemas.openxmlformats.org/officeDocument/2006/relationships/slide" Target="slides/slide42.xml"/><Relationship Id="rId349" Type="http://schemas.openxmlformats.org/officeDocument/2006/relationships/slide" Target="slides/slide345.xml"/><Relationship Id="rId556" Type="http://schemas.openxmlformats.org/officeDocument/2006/relationships/slide" Target="slides/slide552.xml"/><Relationship Id="rId763" Type="http://schemas.openxmlformats.org/officeDocument/2006/relationships/slide" Target="slides/slide759.xml"/><Relationship Id="rId111" Type="http://schemas.openxmlformats.org/officeDocument/2006/relationships/slide" Target="slides/slide107.xml"/><Relationship Id="rId195" Type="http://schemas.openxmlformats.org/officeDocument/2006/relationships/slide" Target="slides/slide191.xml"/><Relationship Id="rId209" Type="http://schemas.openxmlformats.org/officeDocument/2006/relationships/slide" Target="slides/slide205.xml"/><Relationship Id="rId416" Type="http://schemas.openxmlformats.org/officeDocument/2006/relationships/slide" Target="slides/slide412.xml"/><Relationship Id="rId623" Type="http://schemas.openxmlformats.org/officeDocument/2006/relationships/slide" Target="slides/slide619.xml"/><Relationship Id="rId830" Type="http://schemas.openxmlformats.org/officeDocument/2006/relationships/slide" Target="slides/slide826.xml"/><Relationship Id="rId57" Type="http://schemas.openxmlformats.org/officeDocument/2006/relationships/slide" Target="slides/slide53.xml"/><Relationship Id="rId262" Type="http://schemas.openxmlformats.org/officeDocument/2006/relationships/slide" Target="slides/slide258.xml"/><Relationship Id="rId567" Type="http://schemas.openxmlformats.org/officeDocument/2006/relationships/slide" Target="slides/slide563.xml"/><Relationship Id="rId122" Type="http://schemas.openxmlformats.org/officeDocument/2006/relationships/slide" Target="slides/slide118.xml"/><Relationship Id="rId774" Type="http://schemas.openxmlformats.org/officeDocument/2006/relationships/slide" Target="slides/slide770.xml"/><Relationship Id="rId427" Type="http://schemas.openxmlformats.org/officeDocument/2006/relationships/slide" Target="slides/slide423.xml"/><Relationship Id="rId634" Type="http://schemas.openxmlformats.org/officeDocument/2006/relationships/slide" Target="slides/slide630.xml"/><Relationship Id="rId841" Type="http://schemas.openxmlformats.org/officeDocument/2006/relationships/slide" Target="slides/slide837.xml"/><Relationship Id="rId273" Type="http://schemas.openxmlformats.org/officeDocument/2006/relationships/slide" Target="slides/slide269.xml"/><Relationship Id="rId480" Type="http://schemas.openxmlformats.org/officeDocument/2006/relationships/slide" Target="slides/slide476.xml"/><Relationship Id="rId701" Type="http://schemas.openxmlformats.org/officeDocument/2006/relationships/slide" Target="slides/slide697.xml"/><Relationship Id="rId68" Type="http://schemas.openxmlformats.org/officeDocument/2006/relationships/slide" Target="slides/slide64.xml"/><Relationship Id="rId133" Type="http://schemas.openxmlformats.org/officeDocument/2006/relationships/slide" Target="slides/slide129.xml"/><Relationship Id="rId340" Type="http://schemas.openxmlformats.org/officeDocument/2006/relationships/slide" Target="slides/slide336.xml"/><Relationship Id="rId578" Type="http://schemas.openxmlformats.org/officeDocument/2006/relationships/slide" Target="slides/slide574.xml"/><Relationship Id="rId785" Type="http://schemas.openxmlformats.org/officeDocument/2006/relationships/slide" Target="slides/slide781.xml"/><Relationship Id="rId200" Type="http://schemas.openxmlformats.org/officeDocument/2006/relationships/slide" Target="slides/slide196.xml"/><Relationship Id="rId438" Type="http://schemas.openxmlformats.org/officeDocument/2006/relationships/slide" Target="slides/slide434.xml"/><Relationship Id="rId645" Type="http://schemas.openxmlformats.org/officeDocument/2006/relationships/slide" Target="slides/slide641.xml"/><Relationship Id="rId852" Type="http://schemas.openxmlformats.org/officeDocument/2006/relationships/slide" Target="slides/slide848.xml"/><Relationship Id="rId284" Type="http://schemas.openxmlformats.org/officeDocument/2006/relationships/slide" Target="slides/slide280.xml"/><Relationship Id="rId491" Type="http://schemas.openxmlformats.org/officeDocument/2006/relationships/slide" Target="slides/slide487.xml"/><Relationship Id="rId505" Type="http://schemas.openxmlformats.org/officeDocument/2006/relationships/slide" Target="slides/slide501.xml"/><Relationship Id="rId712" Type="http://schemas.openxmlformats.org/officeDocument/2006/relationships/slide" Target="slides/slide708.xml"/><Relationship Id="rId79" Type="http://schemas.openxmlformats.org/officeDocument/2006/relationships/slide" Target="slides/slide75.xml"/><Relationship Id="rId144" Type="http://schemas.openxmlformats.org/officeDocument/2006/relationships/slide" Target="slides/slide140.xml"/><Relationship Id="rId589" Type="http://schemas.openxmlformats.org/officeDocument/2006/relationships/slide" Target="slides/slide585.xml"/><Relationship Id="rId796" Type="http://schemas.openxmlformats.org/officeDocument/2006/relationships/slide" Target="slides/slide792.xml"/><Relationship Id="rId90" Type="http://schemas.openxmlformats.org/officeDocument/2006/relationships/slide" Target="slides/slide86.xml"/><Relationship Id="rId186" Type="http://schemas.openxmlformats.org/officeDocument/2006/relationships/slide" Target="slides/slide182.xml"/><Relationship Id="rId351" Type="http://schemas.openxmlformats.org/officeDocument/2006/relationships/slide" Target="slides/slide347.xml"/><Relationship Id="rId393" Type="http://schemas.openxmlformats.org/officeDocument/2006/relationships/slide" Target="slides/slide389.xml"/><Relationship Id="rId407" Type="http://schemas.openxmlformats.org/officeDocument/2006/relationships/slide" Target="slides/slide403.xml"/><Relationship Id="rId449" Type="http://schemas.openxmlformats.org/officeDocument/2006/relationships/slide" Target="slides/slide445.xml"/><Relationship Id="rId614" Type="http://schemas.openxmlformats.org/officeDocument/2006/relationships/slide" Target="slides/slide610.xml"/><Relationship Id="rId656" Type="http://schemas.openxmlformats.org/officeDocument/2006/relationships/slide" Target="slides/slide652.xml"/><Relationship Id="rId821" Type="http://schemas.openxmlformats.org/officeDocument/2006/relationships/slide" Target="slides/slide817.xml"/><Relationship Id="rId863" Type="http://schemas.openxmlformats.org/officeDocument/2006/relationships/slide" Target="slides/slide859.xml"/><Relationship Id="rId211" Type="http://schemas.openxmlformats.org/officeDocument/2006/relationships/slide" Target="slides/slide207.xml"/><Relationship Id="rId253" Type="http://schemas.openxmlformats.org/officeDocument/2006/relationships/slide" Target="slides/slide249.xml"/><Relationship Id="rId295" Type="http://schemas.openxmlformats.org/officeDocument/2006/relationships/slide" Target="slides/slide291.xml"/><Relationship Id="rId309" Type="http://schemas.openxmlformats.org/officeDocument/2006/relationships/slide" Target="slides/slide305.xml"/><Relationship Id="rId460" Type="http://schemas.openxmlformats.org/officeDocument/2006/relationships/slide" Target="slides/slide456.xml"/><Relationship Id="rId516" Type="http://schemas.openxmlformats.org/officeDocument/2006/relationships/slide" Target="slides/slide512.xml"/><Relationship Id="rId698" Type="http://schemas.openxmlformats.org/officeDocument/2006/relationships/slide" Target="slides/slide694.xml"/><Relationship Id="rId48" Type="http://schemas.openxmlformats.org/officeDocument/2006/relationships/slide" Target="slides/slide44.xml"/><Relationship Id="rId113" Type="http://schemas.openxmlformats.org/officeDocument/2006/relationships/slide" Target="slides/slide109.xml"/><Relationship Id="rId320" Type="http://schemas.openxmlformats.org/officeDocument/2006/relationships/slide" Target="slides/slide316.xml"/><Relationship Id="rId558" Type="http://schemas.openxmlformats.org/officeDocument/2006/relationships/slide" Target="slides/slide554.xml"/><Relationship Id="rId723" Type="http://schemas.openxmlformats.org/officeDocument/2006/relationships/slide" Target="slides/slide719.xml"/><Relationship Id="rId765" Type="http://schemas.openxmlformats.org/officeDocument/2006/relationships/slide" Target="slides/slide761.xml"/><Relationship Id="rId155" Type="http://schemas.openxmlformats.org/officeDocument/2006/relationships/slide" Target="slides/slide151.xml"/><Relationship Id="rId197" Type="http://schemas.openxmlformats.org/officeDocument/2006/relationships/slide" Target="slides/slide193.xml"/><Relationship Id="rId362" Type="http://schemas.openxmlformats.org/officeDocument/2006/relationships/slide" Target="slides/slide358.xml"/><Relationship Id="rId418" Type="http://schemas.openxmlformats.org/officeDocument/2006/relationships/slide" Target="slides/slide414.xml"/><Relationship Id="rId625" Type="http://schemas.openxmlformats.org/officeDocument/2006/relationships/slide" Target="slides/slide621.xml"/><Relationship Id="rId832" Type="http://schemas.openxmlformats.org/officeDocument/2006/relationships/slide" Target="slides/slide828.xml"/><Relationship Id="rId222" Type="http://schemas.openxmlformats.org/officeDocument/2006/relationships/slide" Target="slides/slide218.xml"/><Relationship Id="rId264" Type="http://schemas.openxmlformats.org/officeDocument/2006/relationships/slide" Target="slides/slide260.xml"/><Relationship Id="rId471" Type="http://schemas.openxmlformats.org/officeDocument/2006/relationships/slide" Target="slides/slide467.xml"/><Relationship Id="rId667" Type="http://schemas.openxmlformats.org/officeDocument/2006/relationships/slide" Target="slides/slide663.xml"/><Relationship Id="rId874" Type="http://schemas.openxmlformats.org/officeDocument/2006/relationships/slide" Target="slides/slide870.xml"/><Relationship Id="rId17" Type="http://schemas.openxmlformats.org/officeDocument/2006/relationships/slide" Target="slides/slide13.xml"/><Relationship Id="rId59" Type="http://schemas.openxmlformats.org/officeDocument/2006/relationships/slide" Target="slides/slide55.xml"/><Relationship Id="rId124" Type="http://schemas.openxmlformats.org/officeDocument/2006/relationships/slide" Target="slides/slide120.xml"/><Relationship Id="rId527" Type="http://schemas.openxmlformats.org/officeDocument/2006/relationships/slide" Target="slides/slide523.xml"/><Relationship Id="rId569" Type="http://schemas.openxmlformats.org/officeDocument/2006/relationships/slide" Target="slides/slide565.xml"/><Relationship Id="rId734" Type="http://schemas.openxmlformats.org/officeDocument/2006/relationships/slide" Target="slides/slide730.xml"/><Relationship Id="rId776" Type="http://schemas.openxmlformats.org/officeDocument/2006/relationships/slide" Target="slides/slide772.xml"/><Relationship Id="rId70" Type="http://schemas.openxmlformats.org/officeDocument/2006/relationships/slide" Target="slides/slide66.xml"/><Relationship Id="rId166" Type="http://schemas.openxmlformats.org/officeDocument/2006/relationships/slide" Target="slides/slide162.xml"/><Relationship Id="rId331" Type="http://schemas.openxmlformats.org/officeDocument/2006/relationships/slide" Target="slides/slide327.xml"/><Relationship Id="rId373" Type="http://schemas.openxmlformats.org/officeDocument/2006/relationships/slide" Target="slides/slide369.xml"/><Relationship Id="rId429" Type="http://schemas.openxmlformats.org/officeDocument/2006/relationships/slide" Target="slides/slide425.xml"/><Relationship Id="rId580" Type="http://schemas.openxmlformats.org/officeDocument/2006/relationships/slide" Target="slides/slide576.xml"/><Relationship Id="rId636" Type="http://schemas.openxmlformats.org/officeDocument/2006/relationships/slide" Target="slides/slide632.xml"/><Relationship Id="rId801" Type="http://schemas.openxmlformats.org/officeDocument/2006/relationships/slide" Target="slides/slide797.xml"/><Relationship Id="rId1" Type="http://schemas.openxmlformats.org/officeDocument/2006/relationships/slideMaster" Target="slideMasters/slideMaster1.xml"/><Relationship Id="rId233" Type="http://schemas.openxmlformats.org/officeDocument/2006/relationships/slide" Target="slides/slide229.xml"/><Relationship Id="rId440" Type="http://schemas.openxmlformats.org/officeDocument/2006/relationships/slide" Target="slides/slide436.xml"/><Relationship Id="rId678" Type="http://schemas.openxmlformats.org/officeDocument/2006/relationships/slide" Target="slides/slide674.xml"/><Relationship Id="rId843" Type="http://schemas.openxmlformats.org/officeDocument/2006/relationships/slide" Target="slides/slide839.xml"/><Relationship Id="rId885" Type="http://schemas.openxmlformats.org/officeDocument/2006/relationships/slide" Target="slides/slide881.xml"/><Relationship Id="rId28" Type="http://schemas.openxmlformats.org/officeDocument/2006/relationships/slide" Target="slides/slide24.xml"/><Relationship Id="rId275" Type="http://schemas.openxmlformats.org/officeDocument/2006/relationships/slide" Target="slides/slide271.xml"/><Relationship Id="rId300" Type="http://schemas.openxmlformats.org/officeDocument/2006/relationships/slide" Target="slides/slide296.xml"/><Relationship Id="rId482" Type="http://schemas.openxmlformats.org/officeDocument/2006/relationships/slide" Target="slides/slide478.xml"/><Relationship Id="rId538" Type="http://schemas.openxmlformats.org/officeDocument/2006/relationships/slide" Target="slides/slide534.xml"/><Relationship Id="rId703" Type="http://schemas.openxmlformats.org/officeDocument/2006/relationships/slide" Target="slides/slide699.xml"/><Relationship Id="rId745" Type="http://schemas.openxmlformats.org/officeDocument/2006/relationships/slide" Target="slides/slide741.xml"/><Relationship Id="rId910" Type="http://schemas.openxmlformats.org/officeDocument/2006/relationships/slide" Target="slides/slide906.xml"/><Relationship Id="rId81" Type="http://schemas.openxmlformats.org/officeDocument/2006/relationships/slide" Target="slides/slide77.xml"/><Relationship Id="rId135" Type="http://schemas.openxmlformats.org/officeDocument/2006/relationships/slide" Target="slides/slide131.xml"/><Relationship Id="rId177" Type="http://schemas.openxmlformats.org/officeDocument/2006/relationships/slide" Target="slides/slide173.xml"/><Relationship Id="rId342" Type="http://schemas.openxmlformats.org/officeDocument/2006/relationships/slide" Target="slides/slide338.xml"/><Relationship Id="rId384" Type="http://schemas.openxmlformats.org/officeDocument/2006/relationships/slide" Target="slides/slide380.xml"/><Relationship Id="rId591" Type="http://schemas.openxmlformats.org/officeDocument/2006/relationships/slide" Target="slides/slide587.xml"/><Relationship Id="rId605" Type="http://schemas.openxmlformats.org/officeDocument/2006/relationships/slide" Target="slides/slide601.xml"/><Relationship Id="rId787" Type="http://schemas.openxmlformats.org/officeDocument/2006/relationships/slide" Target="slides/slide783.xml"/><Relationship Id="rId812" Type="http://schemas.openxmlformats.org/officeDocument/2006/relationships/slide" Target="slides/slide808.xml"/><Relationship Id="rId202" Type="http://schemas.openxmlformats.org/officeDocument/2006/relationships/slide" Target="slides/slide198.xml"/><Relationship Id="rId244" Type="http://schemas.openxmlformats.org/officeDocument/2006/relationships/slide" Target="slides/slide240.xml"/><Relationship Id="rId647" Type="http://schemas.openxmlformats.org/officeDocument/2006/relationships/slide" Target="slides/slide643.xml"/><Relationship Id="rId689" Type="http://schemas.openxmlformats.org/officeDocument/2006/relationships/slide" Target="slides/slide685.xml"/><Relationship Id="rId854" Type="http://schemas.openxmlformats.org/officeDocument/2006/relationships/slide" Target="slides/slide850.xml"/><Relationship Id="rId896" Type="http://schemas.openxmlformats.org/officeDocument/2006/relationships/slide" Target="slides/slide892.xml"/><Relationship Id="rId39" Type="http://schemas.openxmlformats.org/officeDocument/2006/relationships/slide" Target="slides/slide35.xml"/><Relationship Id="rId286" Type="http://schemas.openxmlformats.org/officeDocument/2006/relationships/slide" Target="slides/slide282.xml"/><Relationship Id="rId451" Type="http://schemas.openxmlformats.org/officeDocument/2006/relationships/slide" Target="slides/slide447.xml"/><Relationship Id="rId493" Type="http://schemas.openxmlformats.org/officeDocument/2006/relationships/slide" Target="slides/slide489.xml"/><Relationship Id="rId507" Type="http://schemas.openxmlformats.org/officeDocument/2006/relationships/slide" Target="slides/slide503.xml"/><Relationship Id="rId549" Type="http://schemas.openxmlformats.org/officeDocument/2006/relationships/slide" Target="slides/slide545.xml"/><Relationship Id="rId714" Type="http://schemas.openxmlformats.org/officeDocument/2006/relationships/slide" Target="slides/slide710.xml"/><Relationship Id="rId756" Type="http://schemas.openxmlformats.org/officeDocument/2006/relationships/slide" Target="slides/slide752.xml"/><Relationship Id="rId50" Type="http://schemas.openxmlformats.org/officeDocument/2006/relationships/slide" Target="slides/slide46.xml"/><Relationship Id="rId104" Type="http://schemas.openxmlformats.org/officeDocument/2006/relationships/slide" Target="slides/slide100.xml"/><Relationship Id="rId146" Type="http://schemas.openxmlformats.org/officeDocument/2006/relationships/slide" Target="slides/slide142.xml"/><Relationship Id="rId188" Type="http://schemas.openxmlformats.org/officeDocument/2006/relationships/slide" Target="slides/slide184.xml"/><Relationship Id="rId311" Type="http://schemas.openxmlformats.org/officeDocument/2006/relationships/slide" Target="slides/slide307.xml"/><Relationship Id="rId353" Type="http://schemas.openxmlformats.org/officeDocument/2006/relationships/slide" Target="slides/slide349.xml"/><Relationship Id="rId395" Type="http://schemas.openxmlformats.org/officeDocument/2006/relationships/slide" Target="slides/slide391.xml"/><Relationship Id="rId409" Type="http://schemas.openxmlformats.org/officeDocument/2006/relationships/slide" Target="slides/slide405.xml"/><Relationship Id="rId560" Type="http://schemas.openxmlformats.org/officeDocument/2006/relationships/slide" Target="slides/slide556.xml"/><Relationship Id="rId798" Type="http://schemas.openxmlformats.org/officeDocument/2006/relationships/slide" Target="slides/slide794.xml"/><Relationship Id="rId92" Type="http://schemas.openxmlformats.org/officeDocument/2006/relationships/slide" Target="slides/slide88.xml"/><Relationship Id="rId213" Type="http://schemas.openxmlformats.org/officeDocument/2006/relationships/slide" Target="slides/slide209.xml"/><Relationship Id="rId420" Type="http://schemas.openxmlformats.org/officeDocument/2006/relationships/slide" Target="slides/slide416.xml"/><Relationship Id="rId616" Type="http://schemas.openxmlformats.org/officeDocument/2006/relationships/slide" Target="slides/slide612.xml"/><Relationship Id="rId658" Type="http://schemas.openxmlformats.org/officeDocument/2006/relationships/slide" Target="slides/slide654.xml"/><Relationship Id="rId823" Type="http://schemas.openxmlformats.org/officeDocument/2006/relationships/slide" Target="slides/slide819.xml"/><Relationship Id="rId865" Type="http://schemas.openxmlformats.org/officeDocument/2006/relationships/slide" Target="slides/slide861.xml"/><Relationship Id="rId255" Type="http://schemas.openxmlformats.org/officeDocument/2006/relationships/slide" Target="slides/slide251.xml"/><Relationship Id="rId297" Type="http://schemas.openxmlformats.org/officeDocument/2006/relationships/slide" Target="slides/slide293.xml"/><Relationship Id="rId462" Type="http://schemas.openxmlformats.org/officeDocument/2006/relationships/slide" Target="slides/slide458.xml"/><Relationship Id="rId518" Type="http://schemas.openxmlformats.org/officeDocument/2006/relationships/slide" Target="slides/slide514.xml"/><Relationship Id="rId725" Type="http://schemas.openxmlformats.org/officeDocument/2006/relationships/slide" Target="slides/slide721.xml"/><Relationship Id="rId115" Type="http://schemas.openxmlformats.org/officeDocument/2006/relationships/slide" Target="slides/slide111.xml"/><Relationship Id="rId157" Type="http://schemas.openxmlformats.org/officeDocument/2006/relationships/slide" Target="slides/slide153.xml"/><Relationship Id="rId322" Type="http://schemas.openxmlformats.org/officeDocument/2006/relationships/slide" Target="slides/slide318.xml"/><Relationship Id="rId364" Type="http://schemas.openxmlformats.org/officeDocument/2006/relationships/slide" Target="slides/slide360.xml"/><Relationship Id="rId767" Type="http://schemas.openxmlformats.org/officeDocument/2006/relationships/slide" Target="slides/slide763.xml"/><Relationship Id="rId61" Type="http://schemas.openxmlformats.org/officeDocument/2006/relationships/slide" Target="slides/slide57.xml"/><Relationship Id="rId199" Type="http://schemas.openxmlformats.org/officeDocument/2006/relationships/slide" Target="slides/slide195.xml"/><Relationship Id="rId571" Type="http://schemas.openxmlformats.org/officeDocument/2006/relationships/slide" Target="slides/slide567.xml"/><Relationship Id="rId627" Type="http://schemas.openxmlformats.org/officeDocument/2006/relationships/slide" Target="slides/slide623.xml"/><Relationship Id="rId669" Type="http://schemas.openxmlformats.org/officeDocument/2006/relationships/slide" Target="slides/slide665.xml"/><Relationship Id="rId834" Type="http://schemas.openxmlformats.org/officeDocument/2006/relationships/slide" Target="slides/slide830.xml"/><Relationship Id="rId876" Type="http://schemas.openxmlformats.org/officeDocument/2006/relationships/slide" Target="slides/slide872.xml"/><Relationship Id="rId19" Type="http://schemas.openxmlformats.org/officeDocument/2006/relationships/slide" Target="slides/slide15.xml"/><Relationship Id="rId224" Type="http://schemas.openxmlformats.org/officeDocument/2006/relationships/slide" Target="slides/slide220.xml"/><Relationship Id="rId266" Type="http://schemas.openxmlformats.org/officeDocument/2006/relationships/slide" Target="slides/slide262.xml"/><Relationship Id="rId431" Type="http://schemas.openxmlformats.org/officeDocument/2006/relationships/slide" Target="slides/slide427.xml"/><Relationship Id="rId473" Type="http://schemas.openxmlformats.org/officeDocument/2006/relationships/slide" Target="slides/slide469.xml"/><Relationship Id="rId529" Type="http://schemas.openxmlformats.org/officeDocument/2006/relationships/slide" Target="slides/slide525.xml"/><Relationship Id="rId680" Type="http://schemas.openxmlformats.org/officeDocument/2006/relationships/slide" Target="slides/slide676.xml"/><Relationship Id="rId736" Type="http://schemas.openxmlformats.org/officeDocument/2006/relationships/slide" Target="slides/slide732.xml"/><Relationship Id="rId901" Type="http://schemas.openxmlformats.org/officeDocument/2006/relationships/slide" Target="slides/slide897.xml"/><Relationship Id="rId30" Type="http://schemas.openxmlformats.org/officeDocument/2006/relationships/slide" Target="slides/slide26.xml"/><Relationship Id="rId126" Type="http://schemas.openxmlformats.org/officeDocument/2006/relationships/slide" Target="slides/slide122.xml"/><Relationship Id="rId168" Type="http://schemas.openxmlformats.org/officeDocument/2006/relationships/slide" Target="slides/slide164.xml"/><Relationship Id="rId333" Type="http://schemas.openxmlformats.org/officeDocument/2006/relationships/slide" Target="slides/slide329.xml"/><Relationship Id="rId540" Type="http://schemas.openxmlformats.org/officeDocument/2006/relationships/slide" Target="slides/slide536.xml"/><Relationship Id="rId778" Type="http://schemas.openxmlformats.org/officeDocument/2006/relationships/slide" Target="slides/slide774.xml"/><Relationship Id="rId72" Type="http://schemas.openxmlformats.org/officeDocument/2006/relationships/slide" Target="slides/slide68.xml"/><Relationship Id="rId375" Type="http://schemas.openxmlformats.org/officeDocument/2006/relationships/slide" Target="slides/slide371.xml"/><Relationship Id="rId582" Type="http://schemas.openxmlformats.org/officeDocument/2006/relationships/slide" Target="slides/slide578.xml"/><Relationship Id="rId638" Type="http://schemas.openxmlformats.org/officeDocument/2006/relationships/slide" Target="slides/slide634.xml"/><Relationship Id="rId803" Type="http://schemas.openxmlformats.org/officeDocument/2006/relationships/slide" Target="slides/slide799.xml"/><Relationship Id="rId845" Type="http://schemas.openxmlformats.org/officeDocument/2006/relationships/slide" Target="slides/slide841.xml"/><Relationship Id="rId3" Type="http://schemas.openxmlformats.org/officeDocument/2006/relationships/slideMaster" Target="slideMasters/slideMaster3.xml"/><Relationship Id="rId235" Type="http://schemas.openxmlformats.org/officeDocument/2006/relationships/slide" Target="slides/slide231.xml"/><Relationship Id="rId277" Type="http://schemas.openxmlformats.org/officeDocument/2006/relationships/slide" Target="slides/slide273.xml"/><Relationship Id="rId400" Type="http://schemas.openxmlformats.org/officeDocument/2006/relationships/slide" Target="slides/slide396.xml"/><Relationship Id="rId442" Type="http://schemas.openxmlformats.org/officeDocument/2006/relationships/slide" Target="slides/slide438.xml"/><Relationship Id="rId484" Type="http://schemas.openxmlformats.org/officeDocument/2006/relationships/slide" Target="slides/slide480.xml"/><Relationship Id="rId705" Type="http://schemas.openxmlformats.org/officeDocument/2006/relationships/slide" Target="slides/slide701.xml"/><Relationship Id="rId887" Type="http://schemas.openxmlformats.org/officeDocument/2006/relationships/slide" Target="slides/slide883.xml"/><Relationship Id="rId137" Type="http://schemas.openxmlformats.org/officeDocument/2006/relationships/slide" Target="slides/slide133.xml"/><Relationship Id="rId302" Type="http://schemas.openxmlformats.org/officeDocument/2006/relationships/slide" Target="slides/slide298.xml"/><Relationship Id="rId344" Type="http://schemas.openxmlformats.org/officeDocument/2006/relationships/slide" Target="slides/slide340.xml"/><Relationship Id="rId691" Type="http://schemas.openxmlformats.org/officeDocument/2006/relationships/slide" Target="slides/slide687.xml"/><Relationship Id="rId747" Type="http://schemas.openxmlformats.org/officeDocument/2006/relationships/slide" Target="slides/slide743.xml"/><Relationship Id="rId789" Type="http://schemas.openxmlformats.org/officeDocument/2006/relationships/slide" Target="slides/slide785.xml"/><Relationship Id="rId912" Type="http://schemas.openxmlformats.org/officeDocument/2006/relationships/notesMaster" Target="notesMasters/notesMaster1.xml"/><Relationship Id="rId41" Type="http://schemas.openxmlformats.org/officeDocument/2006/relationships/slide" Target="slides/slide37.xml"/><Relationship Id="rId83" Type="http://schemas.openxmlformats.org/officeDocument/2006/relationships/slide" Target="slides/slide79.xml"/><Relationship Id="rId179" Type="http://schemas.openxmlformats.org/officeDocument/2006/relationships/slide" Target="slides/slide175.xml"/><Relationship Id="rId386" Type="http://schemas.openxmlformats.org/officeDocument/2006/relationships/slide" Target="slides/slide382.xml"/><Relationship Id="rId551" Type="http://schemas.openxmlformats.org/officeDocument/2006/relationships/slide" Target="slides/slide547.xml"/><Relationship Id="rId593" Type="http://schemas.openxmlformats.org/officeDocument/2006/relationships/slide" Target="slides/slide589.xml"/><Relationship Id="rId607" Type="http://schemas.openxmlformats.org/officeDocument/2006/relationships/slide" Target="slides/slide603.xml"/><Relationship Id="rId649" Type="http://schemas.openxmlformats.org/officeDocument/2006/relationships/slide" Target="slides/slide645.xml"/><Relationship Id="rId814" Type="http://schemas.openxmlformats.org/officeDocument/2006/relationships/slide" Target="slides/slide810.xml"/><Relationship Id="rId856" Type="http://schemas.openxmlformats.org/officeDocument/2006/relationships/slide" Target="slides/slide852.xml"/><Relationship Id="rId190" Type="http://schemas.openxmlformats.org/officeDocument/2006/relationships/slide" Target="slides/slide186.xml"/><Relationship Id="rId204" Type="http://schemas.openxmlformats.org/officeDocument/2006/relationships/slide" Target="slides/slide200.xml"/><Relationship Id="rId246" Type="http://schemas.openxmlformats.org/officeDocument/2006/relationships/slide" Target="slides/slide242.xml"/><Relationship Id="rId288" Type="http://schemas.openxmlformats.org/officeDocument/2006/relationships/slide" Target="slides/slide284.xml"/><Relationship Id="rId411" Type="http://schemas.openxmlformats.org/officeDocument/2006/relationships/slide" Target="slides/slide407.xml"/><Relationship Id="rId453" Type="http://schemas.openxmlformats.org/officeDocument/2006/relationships/slide" Target="slides/slide449.xml"/><Relationship Id="rId509" Type="http://schemas.openxmlformats.org/officeDocument/2006/relationships/slide" Target="slides/slide505.xml"/><Relationship Id="rId660" Type="http://schemas.openxmlformats.org/officeDocument/2006/relationships/slide" Target="slides/slide656.xml"/><Relationship Id="rId898" Type="http://schemas.openxmlformats.org/officeDocument/2006/relationships/slide" Target="slides/slide894.xml"/><Relationship Id="rId106" Type="http://schemas.openxmlformats.org/officeDocument/2006/relationships/slide" Target="slides/slide102.xml"/><Relationship Id="rId313" Type="http://schemas.openxmlformats.org/officeDocument/2006/relationships/slide" Target="slides/slide309.xml"/><Relationship Id="rId495" Type="http://schemas.openxmlformats.org/officeDocument/2006/relationships/slide" Target="slides/slide491.xml"/><Relationship Id="rId716" Type="http://schemas.openxmlformats.org/officeDocument/2006/relationships/slide" Target="slides/slide712.xml"/><Relationship Id="rId758" Type="http://schemas.openxmlformats.org/officeDocument/2006/relationships/slide" Target="slides/slide754.xml"/><Relationship Id="rId10" Type="http://schemas.openxmlformats.org/officeDocument/2006/relationships/slide" Target="slides/slide6.xml"/><Relationship Id="rId52" Type="http://schemas.openxmlformats.org/officeDocument/2006/relationships/slide" Target="slides/slide48.xml"/><Relationship Id="rId94" Type="http://schemas.openxmlformats.org/officeDocument/2006/relationships/slide" Target="slides/slide90.xml"/><Relationship Id="rId148" Type="http://schemas.openxmlformats.org/officeDocument/2006/relationships/slide" Target="slides/slide144.xml"/><Relationship Id="rId355" Type="http://schemas.openxmlformats.org/officeDocument/2006/relationships/slide" Target="slides/slide351.xml"/><Relationship Id="rId397" Type="http://schemas.openxmlformats.org/officeDocument/2006/relationships/slide" Target="slides/slide393.xml"/><Relationship Id="rId520" Type="http://schemas.openxmlformats.org/officeDocument/2006/relationships/slide" Target="slides/slide516.xml"/><Relationship Id="rId562" Type="http://schemas.openxmlformats.org/officeDocument/2006/relationships/slide" Target="slides/slide558.xml"/><Relationship Id="rId618" Type="http://schemas.openxmlformats.org/officeDocument/2006/relationships/slide" Target="slides/slide614.xml"/><Relationship Id="rId825" Type="http://schemas.openxmlformats.org/officeDocument/2006/relationships/slide" Target="slides/slide821.xml"/><Relationship Id="rId215" Type="http://schemas.openxmlformats.org/officeDocument/2006/relationships/slide" Target="slides/slide211.xml"/><Relationship Id="rId257" Type="http://schemas.openxmlformats.org/officeDocument/2006/relationships/slide" Target="slides/slide253.xml"/><Relationship Id="rId422" Type="http://schemas.openxmlformats.org/officeDocument/2006/relationships/slide" Target="slides/slide418.xml"/><Relationship Id="rId464" Type="http://schemas.openxmlformats.org/officeDocument/2006/relationships/slide" Target="slides/slide460.xml"/><Relationship Id="rId867" Type="http://schemas.openxmlformats.org/officeDocument/2006/relationships/slide" Target="slides/slide863.xml"/><Relationship Id="rId299" Type="http://schemas.openxmlformats.org/officeDocument/2006/relationships/slide" Target="slides/slide295.xml"/><Relationship Id="rId727" Type="http://schemas.openxmlformats.org/officeDocument/2006/relationships/slide" Target="slides/slide723.xml"/><Relationship Id="rId63" Type="http://schemas.openxmlformats.org/officeDocument/2006/relationships/slide" Target="slides/slide59.xml"/><Relationship Id="rId159" Type="http://schemas.openxmlformats.org/officeDocument/2006/relationships/slide" Target="slides/slide155.xml"/><Relationship Id="rId366" Type="http://schemas.openxmlformats.org/officeDocument/2006/relationships/slide" Target="slides/slide362.xml"/><Relationship Id="rId573" Type="http://schemas.openxmlformats.org/officeDocument/2006/relationships/slide" Target="slides/slide569.xml"/><Relationship Id="rId780" Type="http://schemas.openxmlformats.org/officeDocument/2006/relationships/slide" Target="slides/slide776.xml"/><Relationship Id="rId226" Type="http://schemas.openxmlformats.org/officeDocument/2006/relationships/slide" Target="slides/slide222.xml"/><Relationship Id="rId433" Type="http://schemas.openxmlformats.org/officeDocument/2006/relationships/slide" Target="slides/slide429.xml"/><Relationship Id="rId878" Type="http://schemas.openxmlformats.org/officeDocument/2006/relationships/slide" Target="slides/slide874.xml"/><Relationship Id="rId640" Type="http://schemas.openxmlformats.org/officeDocument/2006/relationships/slide" Target="slides/slide636.xml"/><Relationship Id="rId738" Type="http://schemas.openxmlformats.org/officeDocument/2006/relationships/slide" Target="slides/slide734.xml"/><Relationship Id="rId74" Type="http://schemas.openxmlformats.org/officeDocument/2006/relationships/slide" Target="slides/slide70.xml"/><Relationship Id="rId377" Type="http://schemas.openxmlformats.org/officeDocument/2006/relationships/slide" Target="slides/slide373.xml"/><Relationship Id="rId500" Type="http://schemas.openxmlformats.org/officeDocument/2006/relationships/slide" Target="slides/slide496.xml"/><Relationship Id="rId584" Type="http://schemas.openxmlformats.org/officeDocument/2006/relationships/slide" Target="slides/slide580.xml"/><Relationship Id="rId805" Type="http://schemas.openxmlformats.org/officeDocument/2006/relationships/slide" Target="slides/slide801.xml"/><Relationship Id="rId5" Type="http://schemas.openxmlformats.org/officeDocument/2006/relationships/slide" Target="slides/slide1.xml"/><Relationship Id="rId237" Type="http://schemas.openxmlformats.org/officeDocument/2006/relationships/slide" Target="slides/slide233.xml"/><Relationship Id="rId791" Type="http://schemas.openxmlformats.org/officeDocument/2006/relationships/slide" Target="slides/slide787.xml"/><Relationship Id="rId889" Type="http://schemas.openxmlformats.org/officeDocument/2006/relationships/slide" Target="slides/slide885.xml"/><Relationship Id="rId444" Type="http://schemas.openxmlformats.org/officeDocument/2006/relationships/slide" Target="slides/slide440.xml"/><Relationship Id="rId651" Type="http://schemas.openxmlformats.org/officeDocument/2006/relationships/slide" Target="slides/slide647.xml"/><Relationship Id="rId749" Type="http://schemas.openxmlformats.org/officeDocument/2006/relationships/slide" Target="slides/slide745.xml"/><Relationship Id="rId290" Type="http://schemas.openxmlformats.org/officeDocument/2006/relationships/slide" Target="slides/slide286.xml"/><Relationship Id="rId304" Type="http://schemas.openxmlformats.org/officeDocument/2006/relationships/slide" Target="slides/slide300.xml"/><Relationship Id="rId388" Type="http://schemas.openxmlformats.org/officeDocument/2006/relationships/slide" Target="slides/slide384.xml"/><Relationship Id="rId511" Type="http://schemas.openxmlformats.org/officeDocument/2006/relationships/slide" Target="slides/slide507.xml"/><Relationship Id="rId609" Type="http://schemas.openxmlformats.org/officeDocument/2006/relationships/slide" Target="slides/slide605.xml"/><Relationship Id="rId85" Type="http://schemas.openxmlformats.org/officeDocument/2006/relationships/slide" Target="slides/slide81.xml"/><Relationship Id="rId150" Type="http://schemas.openxmlformats.org/officeDocument/2006/relationships/slide" Target="slides/slide146.xml"/><Relationship Id="rId595" Type="http://schemas.openxmlformats.org/officeDocument/2006/relationships/slide" Target="slides/slide591.xml"/><Relationship Id="rId816" Type="http://schemas.openxmlformats.org/officeDocument/2006/relationships/slide" Target="slides/slide812.xml"/><Relationship Id="rId248" Type="http://schemas.openxmlformats.org/officeDocument/2006/relationships/slide" Target="slides/slide244.xml"/><Relationship Id="rId455" Type="http://schemas.openxmlformats.org/officeDocument/2006/relationships/slide" Target="slides/slide451.xml"/><Relationship Id="rId662" Type="http://schemas.openxmlformats.org/officeDocument/2006/relationships/slide" Target="slides/slide658.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slide" Target="slides/slide311.xml"/><Relationship Id="rId522" Type="http://schemas.openxmlformats.org/officeDocument/2006/relationships/slide" Target="slides/slide518.xml"/><Relationship Id="rId96" Type="http://schemas.openxmlformats.org/officeDocument/2006/relationships/slide" Target="slides/slide92.xml"/><Relationship Id="rId161" Type="http://schemas.openxmlformats.org/officeDocument/2006/relationships/slide" Target="slides/slide157.xml"/><Relationship Id="rId399" Type="http://schemas.openxmlformats.org/officeDocument/2006/relationships/slide" Target="slides/slide395.xml"/><Relationship Id="rId827" Type="http://schemas.openxmlformats.org/officeDocument/2006/relationships/slide" Target="slides/slide823.xml"/><Relationship Id="rId259" Type="http://schemas.openxmlformats.org/officeDocument/2006/relationships/slide" Target="slides/slide255.xml"/><Relationship Id="rId466" Type="http://schemas.openxmlformats.org/officeDocument/2006/relationships/slide" Target="slides/slide462.xml"/><Relationship Id="rId673" Type="http://schemas.openxmlformats.org/officeDocument/2006/relationships/slide" Target="slides/slide669.xml"/><Relationship Id="rId880" Type="http://schemas.openxmlformats.org/officeDocument/2006/relationships/slide" Target="slides/slide876.xml"/><Relationship Id="rId23" Type="http://schemas.openxmlformats.org/officeDocument/2006/relationships/slide" Target="slides/slide19.xml"/><Relationship Id="rId119" Type="http://schemas.openxmlformats.org/officeDocument/2006/relationships/slide" Target="slides/slide115.xml"/><Relationship Id="rId326" Type="http://schemas.openxmlformats.org/officeDocument/2006/relationships/slide" Target="slides/slide322.xml"/><Relationship Id="rId533" Type="http://schemas.openxmlformats.org/officeDocument/2006/relationships/slide" Target="slides/slide529.xml"/><Relationship Id="rId740" Type="http://schemas.openxmlformats.org/officeDocument/2006/relationships/slide" Target="slides/slide736.xml"/><Relationship Id="rId838" Type="http://schemas.openxmlformats.org/officeDocument/2006/relationships/slide" Target="slides/slide834.xml"/><Relationship Id="rId172" Type="http://schemas.openxmlformats.org/officeDocument/2006/relationships/slide" Target="slides/slide168.xml"/><Relationship Id="rId477" Type="http://schemas.openxmlformats.org/officeDocument/2006/relationships/slide" Target="slides/slide473.xml"/><Relationship Id="rId600" Type="http://schemas.openxmlformats.org/officeDocument/2006/relationships/slide" Target="slides/slide596.xml"/><Relationship Id="rId684" Type="http://schemas.openxmlformats.org/officeDocument/2006/relationships/slide" Target="slides/slide680.xml"/><Relationship Id="rId337" Type="http://schemas.openxmlformats.org/officeDocument/2006/relationships/slide" Target="slides/slide333.xml"/><Relationship Id="rId891" Type="http://schemas.openxmlformats.org/officeDocument/2006/relationships/slide" Target="slides/slide887.xml"/><Relationship Id="rId905" Type="http://schemas.openxmlformats.org/officeDocument/2006/relationships/slide" Target="slides/slide901.xml"/><Relationship Id="rId34" Type="http://schemas.openxmlformats.org/officeDocument/2006/relationships/slide" Target="slides/slide30.xml"/><Relationship Id="rId544" Type="http://schemas.openxmlformats.org/officeDocument/2006/relationships/slide" Target="slides/slide540.xml"/><Relationship Id="rId751" Type="http://schemas.openxmlformats.org/officeDocument/2006/relationships/slide" Target="slides/slide747.xml"/><Relationship Id="rId849" Type="http://schemas.openxmlformats.org/officeDocument/2006/relationships/slide" Target="slides/slide845.xml"/><Relationship Id="rId183" Type="http://schemas.openxmlformats.org/officeDocument/2006/relationships/slide" Target="slides/slide179.xml"/><Relationship Id="rId390" Type="http://schemas.openxmlformats.org/officeDocument/2006/relationships/slide" Target="slides/slide386.xml"/><Relationship Id="rId404" Type="http://schemas.openxmlformats.org/officeDocument/2006/relationships/slide" Target="slides/slide400.xml"/><Relationship Id="rId611" Type="http://schemas.openxmlformats.org/officeDocument/2006/relationships/slide" Target="slides/slide607.xml"/><Relationship Id="rId250" Type="http://schemas.openxmlformats.org/officeDocument/2006/relationships/slide" Target="slides/slide246.xml"/><Relationship Id="rId488" Type="http://schemas.openxmlformats.org/officeDocument/2006/relationships/slide" Target="slides/slide484.xml"/><Relationship Id="rId695" Type="http://schemas.openxmlformats.org/officeDocument/2006/relationships/slide" Target="slides/slide691.xml"/><Relationship Id="rId709" Type="http://schemas.openxmlformats.org/officeDocument/2006/relationships/slide" Target="slides/slide705.xml"/><Relationship Id="rId916" Type="http://schemas.openxmlformats.org/officeDocument/2006/relationships/tableStyles" Target="tableStyles.xml"/><Relationship Id="rId45" Type="http://schemas.openxmlformats.org/officeDocument/2006/relationships/slide" Target="slides/slide41.xml"/><Relationship Id="rId110" Type="http://schemas.openxmlformats.org/officeDocument/2006/relationships/slide" Target="slides/slide106.xml"/><Relationship Id="rId348" Type="http://schemas.openxmlformats.org/officeDocument/2006/relationships/slide" Target="slides/slide344.xml"/><Relationship Id="rId555" Type="http://schemas.openxmlformats.org/officeDocument/2006/relationships/slide" Target="slides/slide551.xml"/><Relationship Id="rId762" Type="http://schemas.openxmlformats.org/officeDocument/2006/relationships/slide" Target="slides/slide758.xml"/><Relationship Id="rId194" Type="http://schemas.openxmlformats.org/officeDocument/2006/relationships/slide" Target="slides/slide190.xml"/><Relationship Id="rId208" Type="http://schemas.openxmlformats.org/officeDocument/2006/relationships/slide" Target="slides/slide204.xml"/><Relationship Id="rId415" Type="http://schemas.openxmlformats.org/officeDocument/2006/relationships/slide" Target="slides/slide411.xml"/><Relationship Id="rId622" Type="http://schemas.openxmlformats.org/officeDocument/2006/relationships/slide" Target="slides/slide618.xml"/><Relationship Id="rId261" Type="http://schemas.openxmlformats.org/officeDocument/2006/relationships/slide" Target="slides/slide257.xml"/><Relationship Id="rId499" Type="http://schemas.openxmlformats.org/officeDocument/2006/relationships/slide" Target="slides/slide495.xml"/><Relationship Id="rId56" Type="http://schemas.openxmlformats.org/officeDocument/2006/relationships/slide" Target="slides/slide52.xml"/><Relationship Id="rId359" Type="http://schemas.openxmlformats.org/officeDocument/2006/relationships/slide" Target="slides/slide355.xml"/><Relationship Id="rId566" Type="http://schemas.openxmlformats.org/officeDocument/2006/relationships/slide" Target="slides/slide562.xml"/><Relationship Id="rId773" Type="http://schemas.openxmlformats.org/officeDocument/2006/relationships/slide" Target="slides/slide769.xml"/><Relationship Id="rId121" Type="http://schemas.openxmlformats.org/officeDocument/2006/relationships/slide" Target="slides/slide117.xml"/><Relationship Id="rId219" Type="http://schemas.openxmlformats.org/officeDocument/2006/relationships/slide" Target="slides/slide215.xml"/><Relationship Id="rId426" Type="http://schemas.openxmlformats.org/officeDocument/2006/relationships/slide" Target="slides/slide422.xml"/><Relationship Id="rId633" Type="http://schemas.openxmlformats.org/officeDocument/2006/relationships/slide" Target="slides/slide629.xml"/><Relationship Id="rId840" Type="http://schemas.openxmlformats.org/officeDocument/2006/relationships/slide" Target="slides/slide836.xml"/><Relationship Id="rId67" Type="http://schemas.openxmlformats.org/officeDocument/2006/relationships/slide" Target="slides/slide63.xml"/><Relationship Id="rId272" Type="http://schemas.openxmlformats.org/officeDocument/2006/relationships/slide" Target="slides/slide268.xml"/><Relationship Id="rId577" Type="http://schemas.openxmlformats.org/officeDocument/2006/relationships/slide" Target="slides/slide573.xml"/><Relationship Id="rId700" Type="http://schemas.openxmlformats.org/officeDocument/2006/relationships/slide" Target="slides/slide696.xml"/><Relationship Id="rId132" Type="http://schemas.openxmlformats.org/officeDocument/2006/relationships/slide" Target="slides/slide128.xml"/><Relationship Id="rId784" Type="http://schemas.openxmlformats.org/officeDocument/2006/relationships/slide" Target="slides/slide780.xml"/><Relationship Id="rId437" Type="http://schemas.openxmlformats.org/officeDocument/2006/relationships/slide" Target="slides/slide433.xml"/><Relationship Id="rId644" Type="http://schemas.openxmlformats.org/officeDocument/2006/relationships/slide" Target="slides/slide640.xml"/><Relationship Id="rId851" Type="http://schemas.openxmlformats.org/officeDocument/2006/relationships/slide" Target="slides/slide847.xml"/><Relationship Id="rId283" Type="http://schemas.openxmlformats.org/officeDocument/2006/relationships/slide" Target="slides/slide279.xml"/><Relationship Id="rId490" Type="http://schemas.openxmlformats.org/officeDocument/2006/relationships/slide" Target="slides/slide486.xml"/><Relationship Id="rId504" Type="http://schemas.openxmlformats.org/officeDocument/2006/relationships/slide" Target="slides/slide500.xml"/><Relationship Id="rId711" Type="http://schemas.openxmlformats.org/officeDocument/2006/relationships/slide" Target="slides/slide707.xml"/><Relationship Id="rId78" Type="http://schemas.openxmlformats.org/officeDocument/2006/relationships/slide" Target="slides/slide74.xml"/><Relationship Id="rId143" Type="http://schemas.openxmlformats.org/officeDocument/2006/relationships/slide" Target="slides/slide139.xml"/><Relationship Id="rId350" Type="http://schemas.openxmlformats.org/officeDocument/2006/relationships/slide" Target="slides/slide346.xml"/><Relationship Id="rId588" Type="http://schemas.openxmlformats.org/officeDocument/2006/relationships/slide" Target="slides/slide584.xml"/><Relationship Id="rId795" Type="http://schemas.openxmlformats.org/officeDocument/2006/relationships/slide" Target="slides/slide791.xml"/><Relationship Id="rId809" Type="http://schemas.openxmlformats.org/officeDocument/2006/relationships/slide" Target="slides/slide805.xml"/><Relationship Id="rId9" Type="http://schemas.openxmlformats.org/officeDocument/2006/relationships/slide" Target="slides/slide5.xml"/><Relationship Id="rId210" Type="http://schemas.openxmlformats.org/officeDocument/2006/relationships/slide" Target="slides/slide206.xml"/><Relationship Id="rId448" Type="http://schemas.openxmlformats.org/officeDocument/2006/relationships/slide" Target="slides/slide444.xml"/><Relationship Id="rId655" Type="http://schemas.openxmlformats.org/officeDocument/2006/relationships/slide" Target="slides/slide651.xml"/><Relationship Id="rId862" Type="http://schemas.openxmlformats.org/officeDocument/2006/relationships/slide" Target="slides/slide858.xml"/><Relationship Id="rId294" Type="http://schemas.openxmlformats.org/officeDocument/2006/relationships/slide" Target="slides/slide290.xml"/><Relationship Id="rId308" Type="http://schemas.openxmlformats.org/officeDocument/2006/relationships/slide" Target="slides/slide304.xml"/><Relationship Id="rId515" Type="http://schemas.openxmlformats.org/officeDocument/2006/relationships/slide" Target="slides/slide511.xml"/><Relationship Id="rId722" Type="http://schemas.openxmlformats.org/officeDocument/2006/relationships/slide" Target="slides/slide718.xml"/><Relationship Id="rId89" Type="http://schemas.openxmlformats.org/officeDocument/2006/relationships/slide" Target="slides/slide85.xml"/><Relationship Id="rId154" Type="http://schemas.openxmlformats.org/officeDocument/2006/relationships/slide" Target="slides/slide150.xml"/><Relationship Id="rId361" Type="http://schemas.openxmlformats.org/officeDocument/2006/relationships/slide" Target="slides/slide357.xml"/><Relationship Id="rId599" Type="http://schemas.openxmlformats.org/officeDocument/2006/relationships/slide" Target="slides/slide595.xml"/><Relationship Id="rId459" Type="http://schemas.openxmlformats.org/officeDocument/2006/relationships/slide" Target="slides/slide455.xml"/><Relationship Id="rId666" Type="http://schemas.openxmlformats.org/officeDocument/2006/relationships/slide" Target="slides/slide662.xml"/><Relationship Id="rId873" Type="http://schemas.openxmlformats.org/officeDocument/2006/relationships/slide" Target="slides/slide869.xml"/><Relationship Id="rId16" Type="http://schemas.openxmlformats.org/officeDocument/2006/relationships/slide" Target="slides/slide12.xml"/><Relationship Id="rId221" Type="http://schemas.openxmlformats.org/officeDocument/2006/relationships/slide" Target="slides/slide217.xml"/><Relationship Id="rId319" Type="http://schemas.openxmlformats.org/officeDocument/2006/relationships/slide" Target="slides/slide315.xml"/><Relationship Id="rId526" Type="http://schemas.openxmlformats.org/officeDocument/2006/relationships/slide" Target="slides/slide522.xml"/><Relationship Id="rId733" Type="http://schemas.openxmlformats.org/officeDocument/2006/relationships/slide" Target="slides/slide729.xml"/><Relationship Id="rId165" Type="http://schemas.openxmlformats.org/officeDocument/2006/relationships/slide" Target="slides/slide161.xml"/><Relationship Id="rId372" Type="http://schemas.openxmlformats.org/officeDocument/2006/relationships/slide" Target="slides/slide368.xml"/><Relationship Id="rId677" Type="http://schemas.openxmlformats.org/officeDocument/2006/relationships/slide" Target="slides/slide673.xml"/><Relationship Id="rId800" Type="http://schemas.openxmlformats.org/officeDocument/2006/relationships/slide" Target="slides/slide796.xml"/><Relationship Id="rId232" Type="http://schemas.openxmlformats.org/officeDocument/2006/relationships/slide" Target="slides/slide228.xml"/><Relationship Id="rId884" Type="http://schemas.openxmlformats.org/officeDocument/2006/relationships/slide" Target="slides/slide880.xml"/><Relationship Id="rId27" Type="http://schemas.openxmlformats.org/officeDocument/2006/relationships/slide" Target="slides/slide23.xml"/><Relationship Id="rId537" Type="http://schemas.openxmlformats.org/officeDocument/2006/relationships/slide" Target="slides/slide533.xml"/><Relationship Id="rId744" Type="http://schemas.openxmlformats.org/officeDocument/2006/relationships/slide" Target="slides/slide740.xml"/><Relationship Id="rId80" Type="http://schemas.openxmlformats.org/officeDocument/2006/relationships/slide" Target="slides/slide76.xml"/><Relationship Id="rId176" Type="http://schemas.openxmlformats.org/officeDocument/2006/relationships/slide" Target="slides/slide172.xml"/><Relationship Id="rId383" Type="http://schemas.openxmlformats.org/officeDocument/2006/relationships/slide" Target="slides/slide379.xml"/><Relationship Id="rId590" Type="http://schemas.openxmlformats.org/officeDocument/2006/relationships/slide" Target="slides/slide586.xml"/><Relationship Id="rId604" Type="http://schemas.openxmlformats.org/officeDocument/2006/relationships/slide" Target="slides/slide600.xml"/><Relationship Id="rId811" Type="http://schemas.openxmlformats.org/officeDocument/2006/relationships/slide" Target="slides/slide807.xml"/><Relationship Id="rId243" Type="http://schemas.openxmlformats.org/officeDocument/2006/relationships/slide" Target="slides/slide239.xml"/><Relationship Id="rId450" Type="http://schemas.openxmlformats.org/officeDocument/2006/relationships/slide" Target="slides/slide446.xml"/><Relationship Id="rId688" Type="http://schemas.openxmlformats.org/officeDocument/2006/relationships/slide" Target="slides/slide684.xml"/><Relationship Id="rId895" Type="http://schemas.openxmlformats.org/officeDocument/2006/relationships/slide" Target="slides/slide891.xml"/><Relationship Id="rId909" Type="http://schemas.openxmlformats.org/officeDocument/2006/relationships/slide" Target="slides/slide905.xml"/><Relationship Id="rId38" Type="http://schemas.openxmlformats.org/officeDocument/2006/relationships/slide" Target="slides/slide34.xml"/><Relationship Id="rId103" Type="http://schemas.openxmlformats.org/officeDocument/2006/relationships/slide" Target="slides/slide99.xml"/><Relationship Id="rId310" Type="http://schemas.openxmlformats.org/officeDocument/2006/relationships/slide" Target="slides/slide306.xml"/><Relationship Id="rId548" Type="http://schemas.openxmlformats.org/officeDocument/2006/relationships/slide" Target="slides/slide544.xml"/><Relationship Id="rId755" Type="http://schemas.openxmlformats.org/officeDocument/2006/relationships/slide" Target="slides/slide751.xml"/><Relationship Id="rId91" Type="http://schemas.openxmlformats.org/officeDocument/2006/relationships/slide" Target="slides/slide87.xml"/><Relationship Id="rId187" Type="http://schemas.openxmlformats.org/officeDocument/2006/relationships/slide" Target="slides/slide183.xml"/><Relationship Id="rId394" Type="http://schemas.openxmlformats.org/officeDocument/2006/relationships/slide" Target="slides/slide390.xml"/><Relationship Id="rId408" Type="http://schemas.openxmlformats.org/officeDocument/2006/relationships/slide" Target="slides/slide404.xml"/><Relationship Id="rId615" Type="http://schemas.openxmlformats.org/officeDocument/2006/relationships/slide" Target="slides/slide611.xml"/><Relationship Id="rId822" Type="http://schemas.openxmlformats.org/officeDocument/2006/relationships/slide" Target="slides/slide818.xml"/><Relationship Id="rId254" Type="http://schemas.openxmlformats.org/officeDocument/2006/relationships/slide" Target="slides/slide250.xml"/><Relationship Id="rId699" Type="http://schemas.openxmlformats.org/officeDocument/2006/relationships/slide" Target="slides/slide695.xml"/><Relationship Id="rId49" Type="http://schemas.openxmlformats.org/officeDocument/2006/relationships/slide" Target="slides/slide45.xml"/><Relationship Id="rId114" Type="http://schemas.openxmlformats.org/officeDocument/2006/relationships/slide" Target="slides/slide110.xml"/><Relationship Id="rId461" Type="http://schemas.openxmlformats.org/officeDocument/2006/relationships/slide" Target="slides/slide457.xml"/><Relationship Id="rId559" Type="http://schemas.openxmlformats.org/officeDocument/2006/relationships/slide" Target="slides/slide555.xml"/><Relationship Id="rId766" Type="http://schemas.openxmlformats.org/officeDocument/2006/relationships/slide" Target="slides/slide762.xml"/><Relationship Id="rId198" Type="http://schemas.openxmlformats.org/officeDocument/2006/relationships/slide" Target="slides/slide194.xml"/><Relationship Id="rId321" Type="http://schemas.openxmlformats.org/officeDocument/2006/relationships/slide" Target="slides/slide317.xml"/><Relationship Id="rId419" Type="http://schemas.openxmlformats.org/officeDocument/2006/relationships/slide" Target="slides/slide415.xml"/><Relationship Id="rId626" Type="http://schemas.openxmlformats.org/officeDocument/2006/relationships/slide" Target="slides/slide622.xml"/><Relationship Id="rId833" Type="http://schemas.openxmlformats.org/officeDocument/2006/relationships/slide" Target="slides/slide829.xml"/><Relationship Id="rId265" Type="http://schemas.openxmlformats.org/officeDocument/2006/relationships/slide" Target="slides/slide261.xml"/><Relationship Id="rId472" Type="http://schemas.openxmlformats.org/officeDocument/2006/relationships/slide" Target="slides/slide468.xml"/><Relationship Id="rId900" Type="http://schemas.openxmlformats.org/officeDocument/2006/relationships/slide" Target="slides/slide896.xml"/><Relationship Id="rId125" Type="http://schemas.openxmlformats.org/officeDocument/2006/relationships/slide" Target="slides/slide121.xml"/><Relationship Id="rId332" Type="http://schemas.openxmlformats.org/officeDocument/2006/relationships/slide" Target="slides/slide328.xml"/><Relationship Id="rId777" Type="http://schemas.openxmlformats.org/officeDocument/2006/relationships/slide" Target="slides/slide773.xml"/><Relationship Id="rId637" Type="http://schemas.openxmlformats.org/officeDocument/2006/relationships/slide" Target="slides/slide633.xml"/><Relationship Id="rId844" Type="http://schemas.openxmlformats.org/officeDocument/2006/relationships/slide" Target="slides/slide840.xml"/><Relationship Id="rId276" Type="http://schemas.openxmlformats.org/officeDocument/2006/relationships/slide" Target="slides/slide272.xml"/><Relationship Id="rId483" Type="http://schemas.openxmlformats.org/officeDocument/2006/relationships/slide" Target="slides/slide479.xml"/><Relationship Id="rId690" Type="http://schemas.openxmlformats.org/officeDocument/2006/relationships/slide" Target="slides/slide686.xml"/><Relationship Id="rId704" Type="http://schemas.openxmlformats.org/officeDocument/2006/relationships/slide" Target="slides/slide700.xml"/><Relationship Id="rId911" Type="http://schemas.openxmlformats.org/officeDocument/2006/relationships/slide" Target="slides/slide907.xml"/><Relationship Id="rId40" Type="http://schemas.openxmlformats.org/officeDocument/2006/relationships/slide" Target="slides/slide36.xml"/><Relationship Id="rId136" Type="http://schemas.openxmlformats.org/officeDocument/2006/relationships/slide" Target="slides/slide132.xml"/><Relationship Id="rId343" Type="http://schemas.openxmlformats.org/officeDocument/2006/relationships/slide" Target="slides/slide339.xml"/><Relationship Id="rId550" Type="http://schemas.openxmlformats.org/officeDocument/2006/relationships/slide" Target="slides/slide546.xml"/><Relationship Id="rId788" Type="http://schemas.openxmlformats.org/officeDocument/2006/relationships/slide" Target="slides/slide784.xml"/><Relationship Id="rId203" Type="http://schemas.openxmlformats.org/officeDocument/2006/relationships/slide" Target="slides/slide199.xml"/><Relationship Id="rId648" Type="http://schemas.openxmlformats.org/officeDocument/2006/relationships/slide" Target="slides/slide644.xml"/><Relationship Id="rId855" Type="http://schemas.openxmlformats.org/officeDocument/2006/relationships/slide" Target="slides/slide851.xml"/><Relationship Id="rId287" Type="http://schemas.openxmlformats.org/officeDocument/2006/relationships/slide" Target="slides/slide283.xml"/><Relationship Id="rId410" Type="http://schemas.openxmlformats.org/officeDocument/2006/relationships/slide" Target="slides/slide406.xml"/><Relationship Id="rId494" Type="http://schemas.openxmlformats.org/officeDocument/2006/relationships/slide" Target="slides/slide490.xml"/><Relationship Id="rId508" Type="http://schemas.openxmlformats.org/officeDocument/2006/relationships/slide" Target="slides/slide504.xml"/><Relationship Id="rId715" Type="http://schemas.openxmlformats.org/officeDocument/2006/relationships/slide" Target="slides/slide711.xml"/><Relationship Id="rId147" Type="http://schemas.openxmlformats.org/officeDocument/2006/relationships/slide" Target="slides/slide143.xml"/><Relationship Id="rId354" Type="http://schemas.openxmlformats.org/officeDocument/2006/relationships/slide" Target="slides/slide350.xml"/><Relationship Id="rId799" Type="http://schemas.openxmlformats.org/officeDocument/2006/relationships/slide" Target="slides/slide795.xml"/><Relationship Id="rId51" Type="http://schemas.openxmlformats.org/officeDocument/2006/relationships/slide" Target="slides/slide47.xml"/><Relationship Id="rId561" Type="http://schemas.openxmlformats.org/officeDocument/2006/relationships/slide" Target="slides/slide557.xml"/><Relationship Id="rId659" Type="http://schemas.openxmlformats.org/officeDocument/2006/relationships/slide" Target="slides/slide655.xml"/><Relationship Id="rId866" Type="http://schemas.openxmlformats.org/officeDocument/2006/relationships/slide" Target="slides/slide862.xml"/><Relationship Id="rId214" Type="http://schemas.openxmlformats.org/officeDocument/2006/relationships/slide" Target="slides/slide210.xml"/><Relationship Id="rId298" Type="http://schemas.openxmlformats.org/officeDocument/2006/relationships/slide" Target="slides/slide294.xml"/><Relationship Id="rId421" Type="http://schemas.openxmlformats.org/officeDocument/2006/relationships/slide" Target="slides/slide417.xml"/><Relationship Id="rId519" Type="http://schemas.openxmlformats.org/officeDocument/2006/relationships/slide" Target="slides/slide515.xml"/><Relationship Id="rId158" Type="http://schemas.openxmlformats.org/officeDocument/2006/relationships/slide" Target="slides/slide154.xml"/><Relationship Id="rId726" Type="http://schemas.openxmlformats.org/officeDocument/2006/relationships/slide" Target="slides/slide722.xml"/><Relationship Id="rId62" Type="http://schemas.openxmlformats.org/officeDocument/2006/relationships/slide" Target="slides/slide58.xml"/><Relationship Id="rId365" Type="http://schemas.openxmlformats.org/officeDocument/2006/relationships/slide" Target="slides/slide361.xml"/><Relationship Id="rId572" Type="http://schemas.openxmlformats.org/officeDocument/2006/relationships/slide" Target="slides/slide568.xml"/><Relationship Id="rId225" Type="http://schemas.openxmlformats.org/officeDocument/2006/relationships/slide" Target="slides/slide221.xml"/><Relationship Id="rId432" Type="http://schemas.openxmlformats.org/officeDocument/2006/relationships/slide" Target="slides/slide428.xml"/><Relationship Id="rId877" Type="http://schemas.openxmlformats.org/officeDocument/2006/relationships/slide" Target="slides/slide873.xml"/><Relationship Id="rId737" Type="http://schemas.openxmlformats.org/officeDocument/2006/relationships/slide" Target="slides/slide733.xml"/><Relationship Id="rId73" Type="http://schemas.openxmlformats.org/officeDocument/2006/relationships/slide" Target="slides/slide69.xml"/><Relationship Id="rId169" Type="http://schemas.openxmlformats.org/officeDocument/2006/relationships/slide" Target="slides/slide165.xml"/><Relationship Id="rId376" Type="http://schemas.openxmlformats.org/officeDocument/2006/relationships/slide" Target="slides/slide372.xml"/><Relationship Id="rId583" Type="http://schemas.openxmlformats.org/officeDocument/2006/relationships/slide" Target="slides/slide579.xml"/><Relationship Id="rId790" Type="http://schemas.openxmlformats.org/officeDocument/2006/relationships/slide" Target="slides/slide786.xml"/><Relationship Id="rId804" Type="http://schemas.openxmlformats.org/officeDocument/2006/relationships/slide" Target="slides/slide800.xml"/><Relationship Id="rId4" Type="http://schemas.openxmlformats.org/officeDocument/2006/relationships/slideMaster" Target="slideMasters/slideMaster4.xml"/><Relationship Id="rId236" Type="http://schemas.openxmlformats.org/officeDocument/2006/relationships/slide" Target="slides/slide232.xml"/><Relationship Id="rId443" Type="http://schemas.openxmlformats.org/officeDocument/2006/relationships/slide" Target="slides/slide439.xml"/><Relationship Id="rId650" Type="http://schemas.openxmlformats.org/officeDocument/2006/relationships/slide" Target="slides/slide646.xml"/><Relationship Id="rId888" Type="http://schemas.openxmlformats.org/officeDocument/2006/relationships/slide" Target="slides/slide884.xml"/><Relationship Id="rId303" Type="http://schemas.openxmlformats.org/officeDocument/2006/relationships/slide" Target="slides/slide299.xml"/><Relationship Id="rId748" Type="http://schemas.openxmlformats.org/officeDocument/2006/relationships/slide" Target="slides/slide744.xml"/><Relationship Id="rId84" Type="http://schemas.openxmlformats.org/officeDocument/2006/relationships/slide" Target="slides/slide80.xml"/><Relationship Id="rId387" Type="http://schemas.openxmlformats.org/officeDocument/2006/relationships/slide" Target="slides/slide383.xml"/><Relationship Id="rId510" Type="http://schemas.openxmlformats.org/officeDocument/2006/relationships/slide" Target="slides/slide506.xml"/><Relationship Id="rId594" Type="http://schemas.openxmlformats.org/officeDocument/2006/relationships/slide" Target="slides/slide590.xml"/><Relationship Id="rId608" Type="http://schemas.openxmlformats.org/officeDocument/2006/relationships/slide" Target="slides/slide604.xml"/><Relationship Id="rId815" Type="http://schemas.openxmlformats.org/officeDocument/2006/relationships/slide" Target="slides/slide811.xml"/><Relationship Id="rId247" Type="http://schemas.openxmlformats.org/officeDocument/2006/relationships/slide" Target="slides/slide243.xml"/><Relationship Id="rId899" Type="http://schemas.openxmlformats.org/officeDocument/2006/relationships/slide" Target="slides/slide895.xml"/><Relationship Id="rId107" Type="http://schemas.openxmlformats.org/officeDocument/2006/relationships/slide" Target="slides/slide103.xml"/><Relationship Id="rId454" Type="http://schemas.openxmlformats.org/officeDocument/2006/relationships/slide" Target="slides/slide450.xml"/><Relationship Id="rId661" Type="http://schemas.openxmlformats.org/officeDocument/2006/relationships/slide" Target="slides/slide657.xml"/><Relationship Id="rId759" Type="http://schemas.openxmlformats.org/officeDocument/2006/relationships/slide" Target="slides/slide755.xml"/><Relationship Id="rId11" Type="http://schemas.openxmlformats.org/officeDocument/2006/relationships/slide" Target="slides/slide7.xml"/><Relationship Id="rId314" Type="http://schemas.openxmlformats.org/officeDocument/2006/relationships/slide" Target="slides/slide310.xml"/><Relationship Id="rId398" Type="http://schemas.openxmlformats.org/officeDocument/2006/relationships/slide" Target="slides/slide394.xml"/><Relationship Id="rId521" Type="http://schemas.openxmlformats.org/officeDocument/2006/relationships/slide" Target="slides/slide517.xml"/><Relationship Id="rId619" Type="http://schemas.openxmlformats.org/officeDocument/2006/relationships/slide" Target="slides/slide615.xml"/><Relationship Id="rId95" Type="http://schemas.openxmlformats.org/officeDocument/2006/relationships/slide" Target="slides/slide91.xml"/><Relationship Id="rId160" Type="http://schemas.openxmlformats.org/officeDocument/2006/relationships/slide" Target="slides/slide156.xml"/><Relationship Id="rId826" Type="http://schemas.openxmlformats.org/officeDocument/2006/relationships/slide" Target="slides/slide822.xml"/><Relationship Id="rId258" Type="http://schemas.openxmlformats.org/officeDocument/2006/relationships/slide" Target="slides/slide254.xml"/><Relationship Id="rId465" Type="http://schemas.openxmlformats.org/officeDocument/2006/relationships/slide" Target="slides/slide461.xml"/><Relationship Id="rId672" Type="http://schemas.openxmlformats.org/officeDocument/2006/relationships/slide" Target="slides/slide668.xml"/><Relationship Id="rId22" Type="http://schemas.openxmlformats.org/officeDocument/2006/relationships/slide" Target="slides/slide18.xml"/><Relationship Id="rId118" Type="http://schemas.openxmlformats.org/officeDocument/2006/relationships/slide" Target="slides/slide114.xml"/><Relationship Id="rId325" Type="http://schemas.openxmlformats.org/officeDocument/2006/relationships/slide" Target="slides/slide321.xml"/><Relationship Id="rId532" Type="http://schemas.openxmlformats.org/officeDocument/2006/relationships/slide" Target="slides/slide528.xml"/><Relationship Id="rId171" Type="http://schemas.openxmlformats.org/officeDocument/2006/relationships/slide" Target="slides/slide167.xml"/><Relationship Id="rId837" Type="http://schemas.openxmlformats.org/officeDocument/2006/relationships/slide" Target="slides/slide833.xml"/><Relationship Id="rId269" Type="http://schemas.openxmlformats.org/officeDocument/2006/relationships/slide" Target="slides/slide265.xml"/><Relationship Id="rId476" Type="http://schemas.openxmlformats.org/officeDocument/2006/relationships/slide" Target="slides/slide472.xml"/><Relationship Id="rId683" Type="http://schemas.openxmlformats.org/officeDocument/2006/relationships/slide" Target="slides/slide679.xml"/><Relationship Id="rId890" Type="http://schemas.openxmlformats.org/officeDocument/2006/relationships/slide" Target="slides/slide886.xml"/><Relationship Id="rId904" Type="http://schemas.openxmlformats.org/officeDocument/2006/relationships/slide" Target="slides/slide900.xml"/><Relationship Id="rId33" Type="http://schemas.openxmlformats.org/officeDocument/2006/relationships/slide" Target="slides/slide29.xml"/><Relationship Id="rId129" Type="http://schemas.openxmlformats.org/officeDocument/2006/relationships/slide" Target="slides/slide125.xml"/><Relationship Id="rId336" Type="http://schemas.openxmlformats.org/officeDocument/2006/relationships/slide" Target="slides/slide332.xml"/><Relationship Id="rId543" Type="http://schemas.openxmlformats.org/officeDocument/2006/relationships/slide" Target="slides/slide539.xml"/><Relationship Id="rId182" Type="http://schemas.openxmlformats.org/officeDocument/2006/relationships/slide" Target="slides/slide178.xml"/><Relationship Id="rId403" Type="http://schemas.openxmlformats.org/officeDocument/2006/relationships/slide" Target="slides/slide399.xml"/><Relationship Id="rId750" Type="http://schemas.openxmlformats.org/officeDocument/2006/relationships/slide" Target="slides/slide746.xml"/><Relationship Id="rId848" Type="http://schemas.openxmlformats.org/officeDocument/2006/relationships/slide" Target="slides/slide844.xml"/><Relationship Id="rId487" Type="http://schemas.openxmlformats.org/officeDocument/2006/relationships/slide" Target="slides/slide483.xml"/><Relationship Id="rId610" Type="http://schemas.openxmlformats.org/officeDocument/2006/relationships/slide" Target="slides/slide606.xml"/><Relationship Id="rId694" Type="http://schemas.openxmlformats.org/officeDocument/2006/relationships/slide" Target="slides/slide690.xml"/><Relationship Id="rId708" Type="http://schemas.openxmlformats.org/officeDocument/2006/relationships/slide" Target="slides/slide704.xml"/><Relationship Id="rId915" Type="http://schemas.openxmlformats.org/officeDocument/2006/relationships/theme" Target="theme/theme1.xml"/><Relationship Id="rId347" Type="http://schemas.openxmlformats.org/officeDocument/2006/relationships/slide" Target="slides/slide343.xml"/><Relationship Id="rId44" Type="http://schemas.openxmlformats.org/officeDocument/2006/relationships/slide" Target="slides/slide40.xml"/><Relationship Id="rId554" Type="http://schemas.openxmlformats.org/officeDocument/2006/relationships/slide" Target="slides/slide550.xml"/><Relationship Id="rId761" Type="http://schemas.openxmlformats.org/officeDocument/2006/relationships/slide" Target="slides/slide757.xml"/><Relationship Id="rId859" Type="http://schemas.openxmlformats.org/officeDocument/2006/relationships/slide" Target="slides/slide855.xml"/><Relationship Id="rId193" Type="http://schemas.openxmlformats.org/officeDocument/2006/relationships/slide" Target="slides/slide189.xml"/><Relationship Id="rId207" Type="http://schemas.openxmlformats.org/officeDocument/2006/relationships/slide" Target="slides/slide203.xml"/><Relationship Id="rId414" Type="http://schemas.openxmlformats.org/officeDocument/2006/relationships/slide" Target="slides/slide410.xml"/><Relationship Id="rId498" Type="http://schemas.openxmlformats.org/officeDocument/2006/relationships/slide" Target="slides/slide494.xml"/><Relationship Id="rId621" Type="http://schemas.openxmlformats.org/officeDocument/2006/relationships/slide" Target="slides/slide617.xml"/><Relationship Id="rId260" Type="http://schemas.openxmlformats.org/officeDocument/2006/relationships/slide" Target="slides/slide256.xml"/><Relationship Id="rId719" Type="http://schemas.openxmlformats.org/officeDocument/2006/relationships/slide" Target="slides/slide715.xml"/><Relationship Id="rId55" Type="http://schemas.openxmlformats.org/officeDocument/2006/relationships/slide" Target="slides/slide51.xml"/><Relationship Id="rId120" Type="http://schemas.openxmlformats.org/officeDocument/2006/relationships/slide" Target="slides/slide116.xml"/><Relationship Id="rId358" Type="http://schemas.openxmlformats.org/officeDocument/2006/relationships/slide" Target="slides/slide354.xml"/><Relationship Id="rId565" Type="http://schemas.openxmlformats.org/officeDocument/2006/relationships/slide" Target="slides/slide561.xml"/><Relationship Id="rId772" Type="http://schemas.openxmlformats.org/officeDocument/2006/relationships/slide" Target="slides/slide768.xml"/><Relationship Id="rId218" Type="http://schemas.openxmlformats.org/officeDocument/2006/relationships/slide" Target="slides/slide214.xml"/><Relationship Id="rId425" Type="http://schemas.openxmlformats.org/officeDocument/2006/relationships/slide" Target="slides/slide421.xml"/><Relationship Id="rId632" Type="http://schemas.openxmlformats.org/officeDocument/2006/relationships/slide" Target="slides/slide628.xml"/><Relationship Id="rId271" Type="http://schemas.openxmlformats.org/officeDocument/2006/relationships/slide" Target="slides/slide267.xml"/><Relationship Id="rId66" Type="http://schemas.openxmlformats.org/officeDocument/2006/relationships/slide" Target="slides/slide62.xml"/><Relationship Id="rId131" Type="http://schemas.openxmlformats.org/officeDocument/2006/relationships/slide" Target="slides/slide127.xml"/><Relationship Id="rId369" Type="http://schemas.openxmlformats.org/officeDocument/2006/relationships/slide" Target="slides/slide365.xml"/><Relationship Id="rId576" Type="http://schemas.openxmlformats.org/officeDocument/2006/relationships/slide" Target="slides/slide572.xml"/><Relationship Id="rId783" Type="http://schemas.openxmlformats.org/officeDocument/2006/relationships/slide" Target="slides/slide779.xml"/><Relationship Id="rId229" Type="http://schemas.openxmlformats.org/officeDocument/2006/relationships/slide" Target="slides/slide225.xml"/><Relationship Id="rId436" Type="http://schemas.openxmlformats.org/officeDocument/2006/relationships/slide" Target="slides/slide432.xml"/><Relationship Id="rId643" Type="http://schemas.openxmlformats.org/officeDocument/2006/relationships/slide" Target="slides/slide639.xml"/><Relationship Id="rId850" Type="http://schemas.openxmlformats.org/officeDocument/2006/relationships/slide" Target="slides/slide846.xml"/><Relationship Id="rId77" Type="http://schemas.openxmlformats.org/officeDocument/2006/relationships/slide" Target="slides/slide73.xml"/><Relationship Id="rId282" Type="http://schemas.openxmlformats.org/officeDocument/2006/relationships/slide" Target="slides/slide278.xml"/><Relationship Id="rId503" Type="http://schemas.openxmlformats.org/officeDocument/2006/relationships/slide" Target="slides/slide499.xml"/><Relationship Id="rId587" Type="http://schemas.openxmlformats.org/officeDocument/2006/relationships/slide" Target="slides/slide583.xml"/><Relationship Id="rId710" Type="http://schemas.openxmlformats.org/officeDocument/2006/relationships/slide" Target="slides/slide706.xml"/><Relationship Id="rId808" Type="http://schemas.openxmlformats.org/officeDocument/2006/relationships/slide" Target="slides/slide804.xml"/><Relationship Id="rId8" Type="http://schemas.openxmlformats.org/officeDocument/2006/relationships/slide" Target="slides/slide4.xml"/><Relationship Id="rId142" Type="http://schemas.openxmlformats.org/officeDocument/2006/relationships/slide" Target="slides/slide138.xml"/><Relationship Id="rId447" Type="http://schemas.openxmlformats.org/officeDocument/2006/relationships/slide" Target="slides/slide443.xml"/><Relationship Id="rId794" Type="http://schemas.openxmlformats.org/officeDocument/2006/relationships/slide" Target="slides/slide790.xml"/><Relationship Id="rId654" Type="http://schemas.openxmlformats.org/officeDocument/2006/relationships/slide" Target="slides/slide650.xml"/><Relationship Id="rId861" Type="http://schemas.openxmlformats.org/officeDocument/2006/relationships/slide" Target="slides/slide857.xml"/><Relationship Id="rId293" Type="http://schemas.openxmlformats.org/officeDocument/2006/relationships/slide" Target="slides/slide289.xml"/><Relationship Id="rId307" Type="http://schemas.openxmlformats.org/officeDocument/2006/relationships/slide" Target="slides/slide303.xml"/><Relationship Id="rId514" Type="http://schemas.openxmlformats.org/officeDocument/2006/relationships/slide" Target="slides/slide510.xml"/><Relationship Id="rId721" Type="http://schemas.openxmlformats.org/officeDocument/2006/relationships/slide" Target="slides/slide717.xml"/><Relationship Id="rId88" Type="http://schemas.openxmlformats.org/officeDocument/2006/relationships/slide" Target="slides/slide84.xml"/><Relationship Id="rId153" Type="http://schemas.openxmlformats.org/officeDocument/2006/relationships/slide" Target="slides/slide149.xml"/><Relationship Id="rId360" Type="http://schemas.openxmlformats.org/officeDocument/2006/relationships/slide" Target="slides/slide356.xml"/><Relationship Id="rId598" Type="http://schemas.openxmlformats.org/officeDocument/2006/relationships/slide" Target="slides/slide594.xml"/><Relationship Id="rId819" Type="http://schemas.openxmlformats.org/officeDocument/2006/relationships/slide" Target="slides/slide815.xml"/><Relationship Id="rId220" Type="http://schemas.openxmlformats.org/officeDocument/2006/relationships/slide" Target="slides/slide216.xml"/><Relationship Id="rId458" Type="http://schemas.openxmlformats.org/officeDocument/2006/relationships/slide" Target="slides/slide454.xml"/><Relationship Id="rId665" Type="http://schemas.openxmlformats.org/officeDocument/2006/relationships/slide" Target="slides/slide661.xml"/><Relationship Id="rId872" Type="http://schemas.openxmlformats.org/officeDocument/2006/relationships/slide" Target="slides/slide868.xml"/><Relationship Id="rId15" Type="http://schemas.openxmlformats.org/officeDocument/2006/relationships/slide" Target="slides/slide11.xml"/><Relationship Id="rId318" Type="http://schemas.openxmlformats.org/officeDocument/2006/relationships/slide" Target="slides/slide314.xml"/><Relationship Id="rId525" Type="http://schemas.openxmlformats.org/officeDocument/2006/relationships/slide" Target="slides/slide521.xml"/><Relationship Id="rId732" Type="http://schemas.openxmlformats.org/officeDocument/2006/relationships/slide" Target="slides/slide728.xml"/><Relationship Id="rId99" Type="http://schemas.openxmlformats.org/officeDocument/2006/relationships/slide" Target="slides/slide95.xml"/><Relationship Id="rId164" Type="http://schemas.openxmlformats.org/officeDocument/2006/relationships/slide" Target="slides/slide160.xml"/><Relationship Id="rId371" Type="http://schemas.openxmlformats.org/officeDocument/2006/relationships/slide" Target="slides/slide367.xml"/><Relationship Id="rId469" Type="http://schemas.openxmlformats.org/officeDocument/2006/relationships/slide" Target="slides/slide465.xml"/><Relationship Id="rId676" Type="http://schemas.openxmlformats.org/officeDocument/2006/relationships/slide" Target="slides/slide672.xml"/><Relationship Id="rId883" Type="http://schemas.openxmlformats.org/officeDocument/2006/relationships/slide" Target="slides/slide879.xml"/><Relationship Id="rId26" Type="http://schemas.openxmlformats.org/officeDocument/2006/relationships/slide" Target="slides/slide22.xml"/><Relationship Id="rId231" Type="http://schemas.openxmlformats.org/officeDocument/2006/relationships/slide" Target="slides/slide227.xml"/><Relationship Id="rId329" Type="http://schemas.openxmlformats.org/officeDocument/2006/relationships/slide" Target="slides/slide325.xml"/><Relationship Id="rId536" Type="http://schemas.openxmlformats.org/officeDocument/2006/relationships/slide" Target="slides/slide532.xml"/><Relationship Id="rId175" Type="http://schemas.openxmlformats.org/officeDocument/2006/relationships/slide" Target="slides/slide171.xml"/><Relationship Id="rId743" Type="http://schemas.openxmlformats.org/officeDocument/2006/relationships/slide" Target="slides/slide739.xml"/><Relationship Id="rId382" Type="http://schemas.openxmlformats.org/officeDocument/2006/relationships/slide" Target="slides/slide378.xml"/><Relationship Id="rId603" Type="http://schemas.openxmlformats.org/officeDocument/2006/relationships/slide" Target="slides/slide599.xml"/><Relationship Id="rId687" Type="http://schemas.openxmlformats.org/officeDocument/2006/relationships/slide" Target="slides/slide683.xml"/><Relationship Id="rId810" Type="http://schemas.openxmlformats.org/officeDocument/2006/relationships/slide" Target="slides/slide806.xml"/><Relationship Id="rId908" Type="http://schemas.openxmlformats.org/officeDocument/2006/relationships/slide" Target="slides/slide904.xml"/><Relationship Id="rId242" Type="http://schemas.openxmlformats.org/officeDocument/2006/relationships/slide" Target="slides/slide238.xml"/><Relationship Id="rId894" Type="http://schemas.openxmlformats.org/officeDocument/2006/relationships/slide" Target="slides/slide890.xml"/><Relationship Id="rId37" Type="http://schemas.openxmlformats.org/officeDocument/2006/relationships/slide" Target="slides/slide33.xml"/><Relationship Id="rId102" Type="http://schemas.openxmlformats.org/officeDocument/2006/relationships/slide" Target="slides/slide98.xml"/><Relationship Id="rId547" Type="http://schemas.openxmlformats.org/officeDocument/2006/relationships/slide" Target="slides/slide543.xml"/><Relationship Id="rId754" Type="http://schemas.openxmlformats.org/officeDocument/2006/relationships/slide" Target="slides/slide7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2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2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2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0.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3.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6.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7.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3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4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9845EC5-EC5E-4EE3-9660-9339BF8DBEE7}"/>
              </a:ext>
            </a:extLst>
          </p:cNvPr>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zh-CN" altLang="en-US"/>
          </a:p>
        </p:txBody>
      </p:sp>
      <p:sp>
        <p:nvSpPr>
          <p:cNvPr id="101379" name="Rectangle 3">
            <a:extLst>
              <a:ext uri="{FF2B5EF4-FFF2-40B4-BE49-F238E27FC236}">
                <a16:creationId xmlns:a16="http://schemas.microsoft.com/office/drawing/2014/main" id="{0493E056-DECC-4B60-93DE-85E4A072E6F7}"/>
              </a:ext>
            </a:extLst>
          </p:cNvPr>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endParaRPr lang="en-US" altLang="zh-CN"/>
          </a:p>
        </p:txBody>
      </p:sp>
      <p:sp>
        <p:nvSpPr>
          <p:cNvPr id="77828" name="Rectangle 4">
            <a:extLst>
              <a:ext uri="{FF2B5EF4-FFF2-40B4-BE49-F238E27FC236}">
                <a16:creationId xmlns:a16="http://schemas.microsoft.com/office/drawing/2014/main" id="{D85B9095-A200-447E-9D51-91114E3786B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81" name="Rectangle 5">
            <a:extLst>
              <a:ext uri="{FF2B5EF4-FFF2-40B4-BE49-F238E27FC236}">
                <a16:creationId xmlns:a16="http://schemas.microsoft.com/office/drawing/2014/main" id="{7829D33D-A9CB-4A8D-BDBA-4DD2ADE74853}"/>
              </a:ext>
            </a:extLst>
          </p:cNvPr>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01382" name="Rectangle 6">
            <a:extLst>
              <a:ext uri="{FF2B5EF4-FFF2-40B4-BE49-F238E27FC236}">
                <a16:creationId xmlns:a16="http://schemas.microsoft.com/office/drawing/2014/main" id="{6F7DB2A0-8F9C-4B3B-8B83-41126B954E5D}"/>
              </a:ext>
            </a:extLst>
          </p:cNvPr>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ltLang="zh-CN"/>
          </a:p>
        </p:txBody>
      </p:sp>
      <p:sp>
        <p:nvSpPr>
          <p:cNvPr id="101383" name="Rectangle 7">
            <a:extLst>
              <a:ext uri="{FF2B5EF4-FFF2-40B4-BE49-F238E27FC236}">
                <a16:creationId xmlns:a16="http://schemas.microsoft.com/office/drawing/2014/main" id="{D61EB628-ED8C-4340-93DF-61DF3B67281D}"/>
              </a:ext>
            </a:extLst>
          </p:cNvPr>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B1535B3-2C5F-4F25-9E87-5796D87AF4FB}" type="slidenum">
              <a:rPr lang="zh-CN" altLang="en-US"/>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a:extLst>
              <a:ext uri="{FF2B5EF4-FFF2-40B4-BE49-F238E27FC236}">
                <a16:creationId xmlns:a16="http://schemas.microsoft.com/office/drawing/2014/main" id="{0CE76644-770E-40ED-81A0-0B5CC2FCEA5A}"/>
              </a:ext>
            </a:extLst>
          </p:cNvPr>
          <p:cNvSpPr>
            <a:spLocks noGrp="1" noRot="1" noChangeAspect="1" noTextEdit="1"/>
          </p:cNvSpPr>
          <p:nvPr>
            <p:ph type="sldImg"/>
          </p:nvPr>
        </p:nvSpPr>
        <p:spPr>
          <a:ln/>
        </p:spPr>
      </p:sp>
      <p:sp>
        <p:nvSpPr>
          <p:cNvPr id="78851" name="备注占位符 2">
            <a:extLst>
              <a:ext uri="{FF2B5EF4-FFF2-40B4-BE49-F238E27FC236}">
                <a16:creationId xmlns:a16="http://schemas.microsoft.com/office/drawing/2014/main" id="{74C2C0E5-371D-4636-AB77-BC8475E04055}"/>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zh-CN">
                <a:latin typeface="Arial" panose="020B0604020202020204" pitchFamily="34" charset="0"/>
              </a:rPr>
              <a:t>图</a:t>
            </a:r>
            <a:r>
              <a:rPr lang="en-US" altLang="zh-CN">
                <a:latin typeface="Arial" panose="020B0604020202020204" pitchFamily="34" charset="0"/>
              </a:rPr>
              <a:t>1.9  </a:t>
            </a:r>
            <a:r>
              <a:rPr lang="zh-CN" altLang="zh-CN">
                <a:latin typeface="Arial" panose="020B0604020202020204" pitchFamily="34" charset="0"/>
              </a:rPr>
              <a:t>测试与开发并行</a:t>
            </a:r>
            <a:endParaRPr lang="zh-CN" altLang="en-US">
              <a:latin typeface="Arial" panose="020B0604020202020204" pitchFamily="34" charset="0"/>
            </a:endParaRPr>
          </a:p>
        </p:txBody>
      </p:sp>
      <p:sp>
        <p:nvSpPr>
          <p:cNvPr id="78852" name="灯片编号占位符 3">
            <a:extLst>
              <a:ext uri="{FF2B5EF4-FFF2-40B4-BE49-F238E27FC236}">
                <a16:creationId xmlns:a16="http://schemas.microsoft.com/office/drawing/2014/main" id="{6A9AFD02-0AC5-45DF-8FB9-441B9F2EFF7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4D130F66-BB0D-4E08-BCFE-F0227544AB31}" type="slidenum">
              <a:rPr lang="zh-CN" altLang="en-US"/>
              <a:pPr eaLnBrk="1" hangingPunct="1"/>
              <a:t>50</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a:extLst>
              <a:ext uri="{FF2B5EF4-FFF2-40B4-BE49-F238E27FC236}">
                <a16:creationId xmlns:a16="http://schemas.microsoft.com/office/drawing/2014/main" id="{6842CD77-F88E-4F54-A01A-0BA23661921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A450ED-5C4A-4D64-B5FE-2F16F2D2139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7" name="Rectangle 2">
            <a:extLst>
              <a:ext uri="{FF2B5EF4-FFF2-40B4-BE49-F238E27FC236}">
                <a16:creationId xmlns:a16="http://schemas.microsoft.com/office/drawing/2014/main" id="{B3497225-65E1-41E8-9426-87C707766F33}"/>
              </a:ext>
            </a:extLst>
          </p:cNvPr>
          <p:cNvSpPr>
            <a:spLocks noRot="1" noChangeArrowheads="1" noTextEdit="1"/>
          </p:cNvSpPr>
          <p:nvPr>
            <p:ph type="sldImg"/>
          </p:nvPr>
        </p:nvSpPr>
        <p:spPr>
          <a:ln/>
        </p:spPr>
      </p:sp>
      <p:sp>
        <p:nvSpPr>
          <p:cNvPr id="108548" name="Rectangle 3">
            <a:extLst>
              <a:ext uri="{FF2B5EF4-FFF2-40B4-BE49-F238E27FC236}">
                <a16:creationId xmlns:a16="http://schemas.microsoft.com/office/drawing/2014/main" id="{BF84D475-0F2A-45E3-B92E-7C9F1D1ECA7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567156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a:extLst>
              <a:ext uri="{FF2B5EF4-FFF2-40B4-BE49-F238E27FC236}">
                <a16:creationId xmlns:a16="http://schemas.microsoft.com/office/drawing/2014/main" id="{380E5615-7C78-4A0F-81BC-87D932B8B4E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99E6BF-8132-4E99-AF89-DAB5E1B3DE3C}"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23" name="Rectangle 2">
            <a:extLst>
              <a:ext uri="{FF2B5EF4-FFF2-40B4-BE49-F238E27FC236}">
                <a16:creationId xmlns:a16="http://schemas.microsoft.com/office/drawing/2014/main" id="{B7EB41E7-037E-495F-9771-F6D8FDCAD811}"/>
              </a:ext>
            </a:extLst>
          </p:cNvPr>
          <p:cNvSpPr>
            <a:spLocks noGrp="1" noRot="1" noChangeAspect="1" noChangeArrowheads="1" noTextEdit="1"/>
          </p:cNvSpPr>
          <p:nvPr>
            <p:ph type="sldImg"/>
          </p:nvPr>
        </p:nvSpPr>
        <p:spPr>
          <a:ln/>
        </p:spPr>
      </p:sp>
      <p:sp>
        <p:nvSpPr>
          <p:cNvPr id="133124" name="Rectangle 3">
            <a:extLst>
              <a:ext uri="{FF2B5EF4-FFF2-40B4-BE49-F238E27FC236}">
                <a16:creationId xmlns:a16="http://schemas.microsoft.com/office/drawing/2014/main" id="{11CE1F82-96CA-48EE-AFC0-928135D7F1C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728802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a:extLst>
              <a:ext uri="{FF2B5EF4-FFF2-40B4-BE49-F238E27FC236}">
                <a16:creationId xmlns:a16="http://schemas.microsoft.com/office/drawing/2014/main" id="{2980C4AA-87F4-4F13-8A2C-BB80551C08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D12769-9FD6-4909-841A-8FCA281ED776}"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7" name="Rectangle 2">
            <a:extLst>
              <a:ext uri="{FF2B5EF4-FFF2-40B4-BE49-F238E27FC236}">
                <a16:creationId xmlns:a16="http://schemas.microsoft.com/office/drawing/2014/main" id="{2D2A286B-5889-433D-A934-F2A85BC7D24F}"/>
              </a:ext>
            </a:extLst>
          </p:cNvPr>
          <p:cNvSpPr>
            <a:spLocks noGrp="1" noRot="1" noChangeAspect="1" noChangeArrowheads="1" noTextEdit="1"/>
          </p:cNvSpPr>
          <p:nvPr>
            <p:ph type="sldImg"/>
          </p:nvPr>
        </p:nvSpPr>
        <p:spPr>
          <a:ln/>
        </p:spPr>
      </p:sp>
      <p:sp>
        <p:nvSpPr>
          <p:cNvPr id="57348" name="Rectangle 3">
            <a:extLst>
              <a:ext uri="{FF2B5EF4-FFF2-40B4-BE49-F238E27FC236}">
                <a16:creationId xmlns:a16="http://schemas.microsoft.com/office/drawing/2014/main" id="{0000C29B-CD0E-419F-898F-3CCD8C792B6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918225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a:extLst>
              <a:ext uri="{FF2B5EF4-FFF2-40B4-BE49-F238E27FC236}">
                <a16:creationId xmlns:a16="http://schemas.microsoft.com/office/drawing/2014/main" id="{575B89C4-E534-4458-B5BE-63BA9D3385DC}"/>
              </a:ext>
            </a:extLst>
          </p:cNvPr>
          <p:cNvSpPr>
            <a:spLocks noGrp="1" noRot="1" noChangeAspect="1" noTextEdit="1"/>
          </p:cNvSpPr>
          <p:nvPr>
            <p:ph type="sldImg"/>
          </p:nvPr>
        </p:nvSpPr>
        <p:spPr>
          <a:ln/>
        </p:spPr>
      </p:sp>
      <p:sp>
        <p:nvSpPr>
          <p:cNvPr id="58371" name="备注占位符 2">
            <a:extLst>
              <a:ext uri="{FF2B5EF4-FFF2-40B4-BE49-F238E27FC236}">
                <a16:creationId xmlns:a16="http://schemas.microsoft.com/office/drawing/2014/main" id="{FE4BE05A-D4B5-436F-AC6D-363B4ADE284D}"/>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8372" name="灯片编号占位符 3">
            <a:extLst>
              <a:ext uri="{FF2B5EF4-FFF2-40B4-BE49-F238E27FC236}">
                <a16:creationId xmlns:a16="http://schemas.microsoft.com/office/drawing/2014/main" id="{45802083-0519-47E1-9F89-01CACC06C79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874736-E2A1-4ACE-98CF-5EDEDF2A2B43}"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88215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7E417266-EBD9-4FE1-B6F4-1F12D42CD5A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72D6EC-5F8C-4E15-8E63-E243E34D94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E8B16BBA-2E36-4BCB-AEE4-88C600CEE15A}"/>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D65AD347-D4E4-41DB-95CE-449892A4310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32494696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a:extLst>
              <a:ext uri="{FF2B5EF4-FFF2-40B4-BE49-F238E27FC236}">
                <a16:creationId xmlns:a16="http://schemas.microsoft.com/office/drawing/2014/main" id="{965608EB-3216-44DF-9F05-6122DAF825F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D28EBB-2F72-4CE1-8CAF-4388467A81B2}"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4995" name="Rectangle 2">
            <a:extLst>
              <a:ext uri="{FF2B5EF4-FFF2-40B4-BE49-F238E27FC236}">
                <a16:creationId xmlns:a16="http://schemas.microsoft.com/office/drawing/2014/main" id="{FEC5D40E-F9F1-4EAC-9299-D14901AE28E8}"/>
              </a:ext>
            </a:extLst>
          </p:cNvPr>
          <p:cNvSpPr>
            <a:spLocks noGrp="1" noRot="1" noChangeAspect="1" noChangeArrowheads="1" noTextEdit="1"/>
          </p:cNvSpPr>
          <p:nvPr>
            <p:ph type="sldImg"/>
          </p:nvPr>
        </p:nvSpPr>
        <p:spPr>
          <a:ln/>
        </p:spPr>
      </p:sp>
      <p:sp>
        <p:nvSpPr>
          <p:cNvPr id="84996" name="Rectangle 3">
            <a:extLst>
              <a:ext uri="{FF2B5EF4-FFF2-40B4-BE49-F238E27FC236}">
                <a16:creationId xmlns:a16="http://schemas.microsoft.com/office/drawing/2014/main" id="{1074011C-E751-44F9-A36A-1DF73EA6154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888973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幻灯片图像占位符 1">
            <a:extLst>
              <a:ext uri="{FF2B5EF4-FFF2-40B4-BE49-F238E27FC236}">
                <a16:creationId xmlns:a16="http://schemas.microsoft.com/office/drawing/2014/main" id="{8849BB1B-9ADC-4B54-96DA-591FAE7AD658}"/>
              </a:ext>
            </a:extLst>
          </p:cNvPr>
          <p:cNvSpPr>
            <a:spLocks noGrp="1" noRot="1" noChangeAspect="1" noTextEdit="1"/>
          </p:cNvSpPr>
          <p:nvPr>
            <p:ph type="sldImg"/>
          </p:nvPr>
        </p:nvSpPr>
        <p:spPr>
          <a:ln/>
        </p:spPr>
      </p:sp>
      <p:sp>
        <p:nvSpPr>
          <p:cNvPr id="86019" name="备注占位符 2">
            <a:extLst>
              <a:ext uri="{FF2B5EF4-FFF2-40B4-BE49-F238E27FC236}">
                <a16:creationId xmlns:a16="http://schemas.microsoft.com/office/drawing/2014/main" id="{64E111A8-7212-4196-BAF3-5732F3B8154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zh-CN">
                <a:latin typeface="Arial" panose="020B0604020202020204" pitchFamily="34" charset="0"/>
              </a:rPr>
              <a:t>图</a:t>
            </a:r>
            <a:r>
              <a:rPr lang="en-US" altLang="zh-CN">
                <a:latin typeface="Arial" panose="020B0604020202020204" pitchFamily="34" charset="0"/>
              </a:rPr>
              <a:t>8.5  JUnit</a:t>
            </a:r>
            <a:r>
              <a:rPr lang="zh-CN" altLang="zh-CN">
                <a:latin typeface="Arial" panose="020B0604020202020204" pitchFamily="34" charset="0"/>
              </a:rPr>
              <a:t>运行图</a:t>
            </a:r>
            <a:endParaRPr lang="zh-CN" altLang="en-US">
              <a:latin typeface="Arial" panose="020B0604020202020204" pitchFamily="34" charset="0"/>
            </a:endParaRPr>
          </a:p>
        </p:txBody>
      </p:sp>
      <p:sp>
        <p:nvSpPr>
          <p:cNvPr id="86020" name="灯片编号占位符 3">
            <a:extLst>
              <a:ext uri="{FF2B5EF4-FFF2-40B4-BE49-F238E27FC236}">
                <a16:creationId xmlns:a16="http://schemas.microsoft.com/office/drawing/2014/main" id="{193ADD34-885C-4DEB-AFF0-3C0041C3E4F2}"/>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731CF8-4B95-4575-A707-A6E7A807801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778507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a:extLst>
              <a:ext uri="{FF2B5EF4-FFF2-40B4-BE49-F238E27FC236}">
                <a16:creationId xmlns:a16="http://schemas.microsoft.com/office/drawing/2014/main" id="{571BA3A9-063C-4C2D-926D-CAA6FA732BE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4ECC8B-0BE7-4C16-8301-8B29C7096353}" type="slidenum">
              <a:rPr kumimoji="0" lang="en-US" altLang="zh-CN"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03" name="Rectangle 2">
            <a:extLst>
              <a:ext uri="{FF2B5EF4-FFF2-40B4-BE49-F238E27FC236}">
                <a16:creationId xmlns:a16="http://schemas.microsoft.com/office/drawing/2014/main" id="{3EDD71C4-7A28-40F0-B89C-796EA20F9F54}"/>
              </a:ext>
            </a:extLst>
          </p:cNvPr>
          <p:cNvSpPr>
            <a:spLocks noGrp="1" noRot="1" noChangeAspect="1" noChangeArrowheads="1" noTextEdit="1"/>
          </p:cNvSpPr>
          <p:nvPr>
            <p:ph type="sldImg"/>
          </p:nvPr>
        </p:nvSpPr>
        <p:spPr>
          <a:ln/>
        </p:spPr>
      </p:sp>
      <p:sp>
        <p:nvSpPr>
          <p:cNvPr id="102404" name="Rectangle 3">
            <a:extLst>
              <a:ext uri="{FF2B5EF4-FFF2-40B4-BE49-F238E27FC236}">
                <a16:creationId xmlns:a16="http://schemas.microsoft.com/office/drawing/2014/main" id="{1FFAB20D-0E58-4D1B-A7DA-5EED47841FC7}"/>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a:latin typeface="Arial" panose="020B0604020202020204" pitchFamily="34" charset="0"/>
            </a:endParaRPr>
          </a:p>
        </p:txBody>
      </p:sp>
    </p:spTree>
    <p:extLst>
      <p:ext uri="{BB962C8B-B14F-4D97-AF65-F5344CB8AC3E}">
        <p14:creationId xmlns:p14="http://schemas.microsoft.com/office/powerpoint/2010/main" val="28736603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a:extLst>
              <a:ext uri="{FF2B5EF4-FFF2-40B4-BE49-F238E27FC236}">
                <a16:creationId xmlns:a16="http://schemas.microsoft.com/office/drawing/2014/main" id="{2A69EE1C-1616-43D4-B9AC-32411A80B127}"/>
              </a:ext>
            </a:extLst>
          </p:cNvPr>
          <p:cNvSpPr>
            <a:spLocks noGrp="1" noRot="1" noChangeAspect="1" noTextEdit="1"/>
          </p:cNvSpPr>
          <p:nvPr>
            <p:ph type="sldImg"/>
          </p:nvPr>
        </p:nvSpPr>
        <p:spPr>
          <a:ln/>
        </p:spPr>
      </p:sp>
      <p:sp>
        <p:nvSpPr>
          <p:cNvPr id="103427" name="备注占位符 2">
            <a:extLst>
              <a:ext uri="{FF2B5EF4-FFF2-40B4-BE49-F238E27FC236}">
                <a16:creationId xmlns:a16="http://schemas.microsoft.com/office/drawing/2014/main" id="{B5EF3205-2066-41B5-8B44-96BD8643D5E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103428" name="灯片编号占位符 3">
            <a:extLst>
              <a:ext uri="{FF2B5EF4-FFF2-40B4-BE49-F238E27FC236}">
                <a16:creationId xmlns:a16="http://schemas.microsoft.com/office/drawing/2014/main" id="{C51543C5-4F8D-4F43-97CC-5A93F51971D8}"/>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58DA84D-137D-47E3-9173-0CACCC88774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758</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384382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3.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4.xml"/><Relationship Id="rId5" Type="http://schemas.openxmlformats.org/officeDocument/2006/relationships/image" Target="../media/image5.jpeg"/><Relationship Id="rId4" Type="http://schemas.openxmlformats.org/officeDocument/2006/relationships/image" Target="../media/image4.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Freeform 31">
            <a:extLst>
              <a:ext uri="{FF2B5EF4-FFF2-40B4-BE49-F238E27FC236}">
                <a16:creationId xmlns:a16="http://schemas.microsoft.com/office/drawing/2014/main" id="{775A29F9-590F-4205-8432-6AF5D441621A}"/>
              </a:ext>
            </a:extLst>
          </p:cNvPr>
          <p:cNvSpPr>
            <a:spLocks/>
          </p:cNvSpPr>
          <p:nvPr/>
        </p:nvSpPr>
        <p:spPr bwMode="gray">
          <a:xfrm>
            <a:off x="0" y="3481388"/>
            <a:ext cx="9155113" cy="3376612"/>
          </a:xfrm>
          <a:custGeom>
            <a:avLst/>
            <a:gdLst>
              <a:gd name="T0" fmla="*/ 0 w 5767"/>
              <a:gd name="T1" fmla="*/ 2147483647 h 2127"/>
              <a:gd name="T2" fmla="*/ 2147483647 w 5767"/>
              <a:gd name="T3" fmla="*/ 0 h 2127"/>
              <a:gd name="T4" fmla="*/ 2147483647 w 5767"/>
              <a:gd name="T5" fmla="*/ 2147483647 h 2127"/>
              <a:gd name="T6" fmla="*/ 0 w 5767"/>
              <a:gd name="T7" fmla="*/ 2147483647 h 2127"/>
              <a:gd name="T8" fmla="*/ 0 w 5767"/>
              <a:gd name="T9" fmla="*/ 2147483647 h 2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7" h="2127">
                <a:moveTo>
                  <a:pt x="0" y="1760"/>
                </a:moveTo>
                <a:lnTo>
                  <a:pt x="5767" y="0"/>
                </a:lnTo>
                <a:lnTo>
                  <a:pt x="5760" y="2127"/>
                </a:lnTo>
                <a:lnTo>
                  <a:pt x="0" y="2127"/>
                </a:lnTo>
                <a:lnTo>
                  <a:pt x="0" y="17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5" name="AutoShape 32" descr="06">
            <a:extLst>
              <a:ext uri="{FF2B5EF4-FFF2-40B4-BE49-F238E27FC236}">
                <a16:creationId xmlns:a16="http://schemas.microsoft.com/office/drawing/2014/main" id="{5A904CB7-1351-442D-8040-1CFD0F32A689}"/>
              </a:ext>
            </a:extLst>
          </p:cNvPr>
          <p:cNvSpPr>
            <a:spLocks noChangeArrowheads="1"/>
          </p:cNvSpPr>
          <p:nvPr/>
        </p:nvSpPr>
        <p:spPr bwMode="gray">
          <a:xfrm rot="20584390">
            <a:off x="-141288" y="5310188"/>
            <a:ext cx="2541588" cy="573087"/>
          </a:xfrm>
          <a:prstGeom prst="parallelogram">
            <a:avLst>
              <a:gd name="adj" fmla="val 30059"/>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AutoShape 33" descr="05">
            <a:extLst>
              <a:ext uri="{FF2B5EF4-FFF2-40B4-BE49-F238E27FC236}">
                <a16:creationId xmlns:a16="http://schemas.microsoft.com/office/drawing/2014/main" id="{3BB6DB5D-A946-47C2-96E6-0643C16BF59C}"/>
              </a:ext>
            </a:extLst>
          </p:cNvPr>
          <p:cNvSpPr>
            <a:spLocks noChangeArrowheads="1"/>
          </p:cNvSpPr>
          <p:nvPr/>
        </p:nvSpPr>
        <p:spPr bwMode="gray">
          <a:xfrm rot="20584390">
            <a:off x="2154238" y="4610100"/>
            <a:ext cx="2546350" cy="573088"/>
          </a:xfrm>
          <a:prstGeom prst="parallelogram">
            <a:avLst>
              <a:gd name="adj" fmla="val 30115"/>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 name="AutoShape 34" descr="03">
            <a:extLst>
              <a:ext uri="{FF2B5EF4-FFF2-40B4-BE49-F238E27FC236}">
                <a16:creationId xmlns:a16="http://schemas.microsoft.com/office/drawing/2014/main" id="{15E682A3-C31E-49C2-B520-94A40E09B6FC}"/>
              </a:ext>
            </a:extLst>
          </p:cNvPr>
          <p:cNvSpPr>
            <a:spLocks noChangeArrowheads="1"/>
          </p:cNvSpPr>
          <p:nvPr/>
        </p:nvSpPr>
        <p:spPr bwMode="gray">
          <a:xfrm rot="20584390">
            <a:off x="4448175" y="3908425"/>
            <a:ext cx="2552700" cy="573088"/>
          </a:xfrm>
          <a:prstGeom prst="parallelogram">
            <a:avLst>
              <a:gd name="adj" fmla="val 3019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AutoShape 35" descr="02">
            <a:extLst>
              <a:ext uri="{FF2B5EF4-FFF2-40B4-BE49-F238E27FC236}">
                <a16:creationId xmlns:a16="http://schemas.microsoft.com/office/drawing/2014/main" id="{3D106B8E-9873-4869-A529-21BFE57C21B0}"/>
              </a:ext>
            </a:extLst>
          </p:cNvPr>
          <p:cNvSpPr>
            <a:spLocks noChangeArrowheads="1"/>
          </p:cNvSpPr>
          <p:nvPr/>
        </p:nvSpPr>
        <p:spPr bwMode="gray">
          <a:xfrm rot="20584390">
            <a:off x="6751638" y="3206750"/>
            <a:ext cx="2533650" cy="573088"/>
          </a:xfrm>
          <a:prstGeom prst="parallelogram">
            <a:avLst>
              <a:gd name="adj" fmla="val 29965"/>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075" name="Rectangle 3"/>
          <p:cNvSpPr>
            <a:spLocks noGrp="1" noChangeArrowheads="1"/>
          </p:cNvSpPr>
          <p:nvPr>
            <p:ph type="subTitle" idx="1"/>
          </p:nvPr>
        </p:nvSpPr>
        <p:spPr bwMode="gray">
          <a:xfrm>
            <a:off x="457200" y="2133600"/>
            <a:ext cx="5475288" cy="381000"/>
          </a:xfrm>
        </p:spPr>
        <p:txBody>
          <a:bodyPr/>
          <a:lstStyle>
            <a:lvl1pPr marL="0" indent="0">
              <a:buFont typeface="Wingdings" pitchFamily="2" charset="2"/>
              <a:buNone/>
              <a:defRPr sz="2400"/>
            </a:lvl1pPr>
          </a:lstStyle>
          <a:p>
            <a:r>
              <a:rPr lang="en-US" altLang="zh-CN"/>
              <a:t>Click to edit Master subtitle style</a:t>
            </a:r>
          </a:p>
        </p:txBody>
      </p:sp>
      <p:sp>
        <p:nvSpPr>
          <p:cNvPr id="3074" name="Rectangle 2"/>
          <p:cNvSpPr>
            <a:spLocks noGrp="1" noChangeArrowheads="1"/>
          </p:cNvSpPr>
          <p:nvPr>
            <p:ph type="ctrTitle"/>
          </p:nvPr>
        </p:nvSpPr>
        <p:spPr>
          <a:xfrm>
            <a:off x="457200" y="1371600"/>
            <a:ext cx="8077200" cy="682625"/>
          </a:xfrm>
        </p:spPr>
        <p:txBody>
          <a:bodyPr/>
          <a:lstStyle>
            <a:lvl1pPr algn="l">
              <a:defRPr sz="4400">
                <a:solidFill>
                  <a:schemeClr val="accent1"/>
                </a:solidFill>
              </a:defRPr>
            </a:lvl1pPr>
          </a:lstStyle>
          <a:p>
            <a:r>
              <a:rPr lang="en-US" altLang="zh-CN"/>
              <a:t>Click to edit Master title style</a:t>
            </a:r>
          </a:p>
        </p:txBody>
      </p:sp>
      <p:sp>
        <p:nvSpPr>
          <p:cNvPr id="9" name="Rectangle 4">
            <a:extLst>
              <a:ext uri="{FF2B5EF4-FFF2-40B4-BE49-F238E27FC236}">
                <a16:creationId xmlns:a16="http://schemas.microsoft.com/office/drawing/2014/main" id="{76B39B7E-0DFC-49E5-B408-C5A4A9A7EE41}"/>
              </a:ext>
            </a:extLst>
          </p:cNvPr>
          <p:cNvSpPr>
            <a:spLocks noGrp="1" noChangeArrowheads="1"/>
          </p:cNvSpPr>
          <p:nvPr>
            <p:ph type="dt" sz="half" idx="10"/>
          </p:nvPr>
        </p:nvSpPr>
        <p:spPr bwMode="white">
          <a:xfrm>
            <a:off x="457200" y="6477000"/>
            <a:ext cx="2133600" cy="244475"/>
          </a:xfrm>
        </p:spPr>
        <p:txBody>
          <a:bodyPr/>
          <a:lstStyle>
            <a:lvl1pPr>
              <a:defRPr sz="1200"/>
            </a:lvl1pPr>
          </a:lstStyle>
          <a:p>
            <a:pPr>
              <a:defRPr/>
            </a:pPr>
            <a:endParaRPr lang="en-US" altLang="zh-CN"/>
          </a:p>
        </p:txBody>
      </p:sp>
      <p:sp>
        <p:nvSpPr>
          <p:cNvPr id="10" name="Rectangle 5">
            <a:extLst>
              <a:ext uri="{FF2B5EF4-FFF2-40B4-BE49-F238E27FC236}">
                <a16:creationId xmlns:a16="http://schemas.microsoft.com/office/drawing/2014/main" id="{DC631A48-EDCD-49E0-A3D1-055F98887E66}"/>
              </a:ext>
            </a:extLst>
          </p:cNvPr>
          <p:cNvSpPr>
            <a:spLocks noGrp="1" noChangeArrowheads="1"/>
          </p:cNvSpPr>
          <p:nvPr>
            <p:ph type="ftr" sz="quarter" idx="11"/>
          </p:nvPr>
        </p:nvSpPr>
        <p:spPr bwMode="white">
          <a:xfrm>
            <a:off x="3124200" y="6477000"/>
            <a:ext cx="2895600" cy="244475"/>
          </a:xfrm>
        </p:spPr>
        <p:txBody>
          <a:bodyPr/>
          <a:lstStyle>
            <a:lvl1pPr>
              <a:defRPr sz="1200"/>
            </a:lvl1pPr>
          </a:lstStyle>
          <a:p>
            <a:pPr>
              <a:defRPr/>
            </a:pPr>
            <a:endParaRPr lang="en-US" altLang="zh-CN"/>
          </a:p>
        </p:txBody>
      </p:sp>
      <p:sp>
        <p:nvSpPr>
          <p:cNvPr id="11" name="Rectangle 6">
            <a:extLst>
              <a:ext uri="{FF2B5EF4-FFF2-40B4-BE49-F238E27FC236}">
                <a16:creationId xmlns:a16="http://schemas.microsoft.com/office/drawing/2014/main" id="{C1085A47-C0E8-49B8-93DA-2CAA2F638669}"/>
              </a:ext>
            </a:extLst>
          </p:cNvPr>
          <p:cNvSpPr>
            <a:spLocks noGrp="1" noChangeArrowheads="1"/>
          </p:cNvSpPr>
          <p:nvPr>
            <p:ph type="sldNum" sz="quarter" idx="12"/>
          </p:nvPr>
        </p:nvSpPr>
        <p:spPr bwMode="white">
          <a:xfrm>
            <a:off x="6553200" y="6477000"/>
            <a:ext cx="2133600" cy="244475"/>
          </a:xfrm>
        </p:spPr>
        <p:txBody>
          <a:bodyPr/>
          <a:lstStyle>
            <a:lvl1pPr>
              <a:defRPr sz="1200"/>
            </a:lvl1pPr>
          </a:lstStyle>
          <a:p>
            <a:fld id="{42054D3C-3A00-4A07-A0A9-07A5BC89749D}" type="slidenum">
              <a:rPr lang="zh-CN" altLang="en-US"/>
              <a:pPr/>
              <a:t>‹#›</a:t>
            </a:fld>
            <a:endParaRPr lang="en-US" altLang="zh-CN"/>
          </a:p>
        </p:txBody>
      </p:sp>
    </p:spTree>
    <p:extLst>
      <p:ext uri="{BB962C8B-B14F-4D97-AF65-F5344CB8AC3E}">
        <p14:creationId xmlns:p14="http://schemas.microsoft.com/office/powerpoint/2010/main" val="337948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70DDB311-039D-4B6B-8FF0-EE57D03A2FB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D5CE07EC-7FD4-458E-9F83-9CFC000344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7EA8ED8-E891-4DA5-9588-D37A83308D09}"/>
              </a:ext>
            </a:extLst>
          </p:cNvPr>
          <p:cNvSpPr>
            <a:spLocks noGrp="1" noChangeArrowheads="1"/>
          </p:cNvSpPr>
          <p:nvPr>
            <p:ph type="sldNum" sz="quarter" idx="12"/>
          </p:nvPr>
        </p:nvSpPr>
        <p:spPr>
          <a:ln/>
        </p:spPr>
        <p:txBody>
          <a:bodyPr/>
          <a:lstStyle>
            <a:lvl1pPr>
              <a:defRPr/>
            </a:lvl1pPr>
          </a:lstStyle>
          <a:p>
            <a:fld id="{676371A7-05BD-4AD1-867F-7ED24771EDE4}" type="slidenum">
              <a:rPr lang="zh-CN" altLang="en-US"/>
              <a:pPr/>
              <a:t>‹#›</a:t>
            </a:fld>
            <a:endParaRPr lang="en-US" altLang="zh-CN"/>
          </a:p>
        </p:txBody>
      </p:sp>
    </p:spTree>
    <p:extLst>
      <p:ext uri="{BB962C8B-B14F-4D97-AF65-F5344CB8AC3E}">
        <p14:creationId xmlns:p14="http://schemas.microsoft.com/office/powerpoint/2010/main" val="4035016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10350" y="228600"/>
            <a:ext cx="2076450" cy="60198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81000" y="228600"/>
            <a:ext cx="6076950" cy="60198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E648905F-79C5-4941-BF5C-11951F9E20D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CAC5467-E1BE-4BCA-BFB1-3A3038D5CFF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060DABE-A7FE-4FFF-AE83-DBCCBB823DBF}"/>
              </a:ext>
            </a:extLst>
          </p:cNvPr>
          <p:cNvSpPr>
            <a:spLocks noGrp="1" noChangeArrowheads="1"/>
          </p:cNvSpPr>
          <p:nvPr>
            <p:ph type="sldNum" sz="quarter" idx="12"/>
          </p:nvPr>
        </p:nvSpPr>
        <p:spPr>
          <a:ln/>
        </p:spPr>
        <p:txBody>
          <a:bodyPr/>
          <a:lstStyle>
            <a:lvl1pPr>
              <a:defRPr/>
            </a:lvl1pPr>
          </a:lstStyle>
          <a:p>
            <a:fld id="{F9C05B62-CFB1-488F-9A2B-4DB32B48F43B}" type="slidenum">
              <a:rPr lang="zh-CN" altLang="en-US"/>
              <a:pPr/>
              <a:t>‹#›</a:t>
            </a:fld>
            <a:endParaRPr lang="en-US" altLang="zh-CN"/>
          </a:p>
        </p:txBody>
      </p:sp>
    </p:spTree>
    <p:extLst>
      <p:ext uri="{BB962C8B-B14F-4D97-AF65-F5344CB8AC3E}">
        <p14:creationId xmlns:p14="http://schemas.microsoft.com/office/powerpoint/2010/main" val="2963752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1295400"/>
            <a:ext cx="40767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10100" y="1295400"/>
            <a:ext cx="40767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10100" y="3848100"/>
            <a:ext cx="4076700" cy="24003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50FAFCF3-CE19-41B0-82B4-3061EC5A6B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D4A8467-228A-4327-855D-39D405D0ED5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3B500CA9-99D1-451A-B5AD-144F56F65310}"/>
              </a:ext>
            </a:extLst>
          </p:cNvPr>
          <p:cNvSpPr>
            <a:spLocks noGrp="1" noChangeArrowheads="1"/>
          </p:cNvSpPr>
          <p:nvPr>
            <p:ph type="sldNum" sz="quarter" idx="12"/>
          </p:nvPr>
        </p:nvSpPr>
        <p:spPr>
          <a:ln/>
        </p:spPr>
        <p:txBody>
          <a:bodyPr/>
          <a:lstStyle>
            <a:lvl1pPr>
              <a:defRPr/>
            </a:lvl1pPr>
          </a:lstStyle>
          <a:p>
            <a:fld id="{BBDC9115-578E-4BED-8717-59B42F0DF7C6}" type="slidenum">
              <a:rPr lang="zh-CN" altLang="en-US"/>
              <a:pPr/>
              <a:t>‹#›</a:t>
            </a:fld>
            <a:endParaRPr lang="en-US" altLang="zh-CN"/>
          </a:p>
        </p:txBody>
      </p:sp>
    </p:spTree>
    <p:extLst>
      <p:ext uri="{BB962C8B-B14F-4D97-AF65-F5344CB8AC3E}">
        <p14:creationId xmlns:p14="http://schemas.microsoft.com/office/powerpoint/2010/main" val="1293856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1295400"/>
            <a:ext cx="40767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0100" y="1295400"/>
            <a:ext cx="40767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B4443B1-5AC5-4693-8462-CD1D6A75BE3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D2107C3-12D5-4311-BDDD-0F6806C55A9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9A7104B-C065-4811-9F10-43B1776E455D}"/>
              </a:ext>
            </a:extLst>
          </p:cNvPr>
          <p:cNvSpPr>
            <a:spLocks noGrp="1" noChangeArrowheads="1"/>
          </p:cNvSpPr>
          <p:nvPr>
            <p:ph type="sldNum" sz="quarter" idx="12"/>
          </p:nvPr>
        </p:nvSpPr>
        <p:spPr>
          <a:ln/>
        </p:spPr>
        <p:txBody>
          <a:bodyPr/>
          <a:lstStyle>
            <a:lvl1pPr>
              <a:defRPr/>
            </a:lvl1pPr>
          </a:lstStyle>
          <a:p>
            <a:fld id="{FFB74979-1FC0-4DB4-A252-E47C741E32A9}" type="slidenum">
              <a:rPr lang="zh-CN" altLang="en-US"/>
              <a:pPr/>
              <a:t>‹#›</a:t>
            </a:fld>
            <a:endParaRPr lang="en-US" altLang="zh-CN"/>
          </a:p>
        </p:txBody>
      </p:sp>
    </p:spTree>
    <p:extLst>
      <p:ext uri="{BB962C8B-B14F-4D97-AF65-F5344CB8AC3E}">
        <p14:creationId xmlns:p14="http://schemas.microsoft.com/office/powerpoint/2010/main" val="34831664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AndClipArt" preserve="1">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563563"/>
          </a:xfrm>
        </p:spPr>
        <p:txBody>
          <a:bodyPr/>
          <a:lstStyle/>
          <a:p>
            <a:r>
              <a:rPr lang="zh-CN" altLang="en-US"/>
              <a:t>单击此处编辑母版标题样式</a:t>
            </a:r>
          </a:p>
        </p:txBody>
      </p:sp>
      <p:sp>
        <p:nvSpPr>
          <p:cNvPr id="3" name="文本占位符 2"/>
          <p:cNvSpPr>
            <a:spLocks noGrp="1"/>
          </p:cNvSpPr>
          <p:nvPr>
            <p:ph type="body" sz="half" idx="1"/>
          </p:nvPr>
        </p:nvSpPr>
        <p:spPr>
          <a:xfrm>
            <a:off x="381000" y="1295400"/>
            <a:ext cx="4076700" cy="4953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剪贴画占位符 3"/>
          <p:cNvSpPr>
            <a:spLocks noGrp="1"/>
          </p:cNvSpPr>
          <p:nvPr>
            <p:ph type="clipArt" sz="half" idx="2"/>
          </p:nvPr>
        </p:nvSpPr>
        <p:spPr>
          <a:xfrm>
            <a:off x="4610100" y="1295400"/>
            <a:ext cx="4076700" cy="4953000"/>
          </a:xfrm>
        </p:spPr>
        <p:txBody>
          <a:bodyPr/>
          <a:lstStyle/>
          <a:p>
            <a:pPr lvl="0"/>
            <a:endParaRPr lang="zh-CN" altLang="en-US" noProof="0"/>
          </a:p>
        </p:txBody>
      </p:sp>
      <p:sp>
        <p:nvSpPr>
          <p:cNvPr id="5" name="Rectangle 4">
            <a:extLst>
              <a:ext uri="{FF2B5EF4-FFF2-40B4-BE49-F238E27FC236}">
                <a16:creationId xmlns:a16="http://schemas.microsoft.com/office/drawing/2014/main" id="{3BB35133-38E7-41AB-89BB-D41FF022520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7E15C047-E047-41B9-B7C2-E92C67D484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C0677AB7-E868-4208-9F93-C104D5A03E1E}"/>
              </a:ext>
            </a:extLst>
          </p:cNvPr>
          <p:cNvSpPr>
            <a:spLocks noGrp="1" noChangeArrowheads="1"/>
          </p:cNvSpPr>
          <p:nvPr>
            <p:ph type="sldNum" sz="quarter" idx="12"/>
          </p:nvPr>
        </p:nvSpPr>
        <p:spPr>
          <a:ln/>
        </p:spPr>
        <p:txBody>
          <a:bodyPr/>
          <a:lstStyle>
            <a:lvl1pPr>
              <a:defRPr/>
            </a:lvl1pPr>
          </a:lstStyle>
          <a:p>
            <a:fld id="{5F741DEA-E558-4DA8-8521-315EAFAB9C38}" type="slidenum">
              <a:rPr lang="zh-CN" altLang="en-US"/>
              <a:pPr/>
              <a:t>‹#›</a:t>
            </a:fld>
            <a:endParaRPr lang="en-US" altLang="zh-CN"/>
          </a:p>
        </p:txBody>
      </p:sp>
    </p:spTree>
    <p:extLst>
      <p:ext uri="{BB962C8B-B14F-4D97-AF65-F5344CB8AC3E}">
        <p14:creationId xmlns:p14="http://schemas.microsoft.com/office/powerpoint/2010/main" val="37646143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 name="Freeform 31">
            <a:extLst>
              <a:ext uri="{FF2B5EF4-FFF2-40B4-BE49-F238E27FC236}">
                <a16:creationId xmlns:a16="http://schemas.microsoft.com/office/drawing/2014/main" id="{E8AFBF7E-783D-4134-8B44-71D86896C09C}"/>
              </a:ext>
            </a:extLst>
          </p:cNvPr>
          <p:cNvSpPr>
            <a:spLocks/>
          </p:cNvSpPr>
          <p:nvPr/>
        </p:nvSpPr>
        <p:spPr bwMode="gray">
          <a:xfrm>
            <a:off x="0" y="3481388"/>
            <a:ext cx="9155113" cy="3376612"/>
          </a:xfrm>
          <a:custGeom>
            <a:avLst/>
            <a:gdLst>
              <a:gd name="T0" fmla="*/ 0 w 5767"/>
              <a:gd name="T1" fmla="*/ 2147483647 h 2127"/>
              <a:gd name="T2" fmla="*/ 2147483647 w 5767"/>
              <a:gd name="T3" fmla="*/ 0 h 2127"/>
              <a:gd name="T4" fmla="*/ 2147483647 w 5767"/>
              <a:gd name="T5" fmla="*/ 2147483647 h 2127"/>
              <a:gd name="T6" fmla="*/ 0 w 5767"/>
              <a:gd name="T7" fmla="*/ 2147483647 h 2127"/>
              <a:gd name="T8" fmla="*/ 0 w 5767"/>
              <a:gd name="T9" fmla="*/ 2147483647 h 2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7" h="2127">
                <a:moveTo>
                  <a:pt x="0" y="1760"/>
                </a:moveTo>
                <a:lnTo>
                  <a:pt x="5767" y="0"/>
                </a:lnTo>
                <a:lnTo>
                  <a:pt x="5760" y="2127"/>
                </a:lnTo>
                <a:lnTo>
                  <a:pt x="0" y="2127"/>
                </a:lnTo>
                <a:lnTo>
                  <a:pt x="0" y="17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AutoShape 32" descr="06">
            <a:extLst>
              <a:ext uri="{FF2B5EF4-FFF2-40B4-BE49-F238E27FC236}">
                <a16:creationId xmlns:a16="http://schemas.microsoft.com/office/drawing/2014/main" id="{DBCBA0D0-7D84-4630-AFB4-E797EA918F81}"/>
              </a:ext>
            </a:extLst>
          </p:cNvPr>
          <p:cNvSpPr>
            <a:spLocks noChangeArrowheads="1"/>
          </p:cNvSpPr>
          <p:nvPr/>
        </p:nvSpPr>
        <p:spPr bwMode="gray">
          <a:xfrm rot="20584390">
            <a:off x="-141288" y="5310188"/>
            <a:ext cx="2541588" cy="573087"/>
          </a:xfrm>
          <a:prstGeom prst="parallelogram">
            <a:avLst>
              <a:gd name="adj" fmla="val 30059"/>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33" descr="05">
            <a:extLst>
              <a:ext uri="{FF2B5EF4-FFF2-40B4-BE49-F238E27FC236}">
                <a16:creationId xmlns:a16="http://schemas.microsoft.com/office/drawing/2014/main" id="{856DCCF9-663A-47D0-8F0F-D991E84977F3}"/>
              </a:ext>
            </a:extLst>
          </p:cNvPr>
          <p:cNvSpPr>
            <a:spLocks noChangeArrowheads="1"/>
          </p:cNvSpPr>
          <p:nvPr/>
        </p:nvSpPr>
        <p:spPr bwMode="gray">
          <a:xfrm rot="20584390">
            <a:off x="2154238" y="4610100"/>
            <a:ext cx="2546350" cy="573088"/>
          </a:xfrm>
          <a:prstGeom prst="parallelogram">
            <a:avLst>
              <a:gd name="adj" fmla="val 30115"/>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34" descr="03">
            <a:extLst>
              <a:ext uri="{FF2B5EF4-FFF2-40B4-BE49-F238E27FC236}">
                <a16:creationId xmlns:a16="http://schemas.microsoft.com/office/drawing/2014/main" id="{0D6DD31B-F999-41BD-BBD4-F52857AD4A09}"/>
              </a:ext>
            </a:extLst>
          </p:cNvPr>
          <p:cNvSpPr>
            <a:spLocks noChangeArrowheads="1"/>
          </p:cNvSpPr>
          <p:nvPr/>
        </p:nvSpPr>
        <p:spPr bwMode="gray">
          <a:xfrm rot="20584390">
            <a:off x="4448175" y="3908425"/>
            <a:ext cx="2552700" cy="573088"/>
          </a:xfrm>
          <a:prstGeom prst="parallelogram">
            <a:avLst>
              <a:gd name="adj" fmla="val 3019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AutoShape 35" descr="02">
            <a:extLst>
              <a:ext uri="{FF2B5EF4-FFF2-40B4-BE49-F238E27FC236}">
                <a16:creationId xmlns:a16="http://schemas.microsoft.com/office/drawing/2014/main" id="{79FFCFAE-B56C-472A-94EA-FE9ABB6488A5}"/>
              </a:ext>
            </a:extLst>
          </p:cNvPr>
          <p:cNvSpPr>
            <a:spLocks noChangeArrowheads="1"/>
          </p:cNvSpPr>
          <p:nvPr/>
        </p:nvSpPr>
        <p:spPr bwMode="gray">
          <a:xfrm rot="20584390">
            <a:off x="6751638" y="3206750"/>
            <a:ext cx="2533650" cy="573088"/>
          </a:xfrm>
          <a:prstGeom prst="parallelogram">
            <a:avLst>
              <a:gd name="adj" fmla="val 29965"/>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subTitle" idx="1"/>
          </p:nvPr>
        </p:nvSpPr>
        <p:spPr bwMode="gray">
          <a:xfrm>
            <a:off x="457200" y="2133600"/>
            <a:ext cx="5475288" cy="381000"/>
          </a:xfrm>
        </p:spPr>
        <p:txBody>
          <a:bodyPr/>
          <a:lstStyle>
            <a:lvl1pPr marL="0" indent="0">
              <a:buFont typeface="Wingdings" pitchFamily="2" charset="2"/>
              <a:buNone/>
              <a:defRPr sz="2400"/>
            </a:lvl1pPr>
          </a:lstStyle>
          <a:p>
            <a:r>
              <a:rPr lang="en-US" altLang="zh-CN"/>
              <a:t>Click to edit Master subtitle style</a:t>
            </a:r>
          </a:p>
        </p:txBody>
      </p:sp>
      <p:sp>
        <p:nvSpPr>
          <p:cNvPr id="3074" name="Rectangle 2"/>
          <p:cNvSpPr>
            <a:spLocks noGrp="1" noChangeArrowheads="1"/>
          </p:cNvSpPr>
          <p:nvPr>
            <p:ph type="ctrTitle"/>
          </p:nvPr>
        </p:nvSpPr>
        <p:spPr>
          <a:xfrm>
            <a:off x="457200" y="1371600"/>
            <a:ext cx="8077200" cy="682625"/>
          </a:xfrm>
        </p:spPr>
        <p:txBody>
          <a:bodyPr/>
          <a:lstStyle>
            <a:lvl1pPr algn="l">
              <a:defRPr sz="4400">
                <a:solidFill>
                  <a:schemeClr val="accent1"/>
                </a:solidFill>
              </a:defRPr>
            </a:lvl1pPr>
          </a:lstStyle>
          <a:p>
            <a:r>
              <a:rPr lang="en-US" altLang="zh-CN"/>
              <a:t>Click to edit Master title style</a:t>
            </a:r>
          </a:p>
        </p:txBody>
      </p:sp>
      <p:sp>
        <p:nvSpPr>
          <p:cNvPr id="9" name="Rectangle 4">
            <a:extLst>
              <a:ext uri="{FF2B5EF4-FFF2-40B4-BE49-F238E27FC236}">
                <a16:creationId xmlns:a16="http://schemas.microsoft.com/office/drawing/2014/main" id="{58A365E1-0B0D-4DF1-AFB2-E7F4BFD4980F}"/>
              </a:ext>
            </a:extLst>
          </p:cNvPr>
          <p:cNvSpPr>
            <a:spLocks noGrp="1" noChangeArrowheads="1"/>
          </p:cNvSpPr>
          <p:nvPr>
            <p:ph type="dt" sz="half" idx="10"/>
          </p:nvPr>
        </p:nvSpPr>
        <p:spPr bwMode="white">
          <a:xfrm>
            <a:off x="457200" y="6477000"/>
            <a:ext cx="2133600" cy="244475"/>
          </a:xfrm>
        </p:spPr>
        <p:txBody>
          <a:bodyPr/>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 name="Rectangle 5">
            <a:extLst>
              <a:ext uri="{FF2B5EF4-FFF2-40B4-BE49-F238E27FC236}">
                <a16:creationId xmlns:a16="http://schemas.microsoft.com/office/drawing/2014/main" id="{448657D8-C86F-4787-9714-8EEA521FCE1D}"/>
              </a:ext>
            </a:extLst>
          </p:cNvPr>
          <p:cNvSpPr>
            <a:spLocks noGrp="1" noChangeArrowheads="1"/>
          </p:cNvSpPr>
          <p:nvPr>
            <p:ph type="ftr" sz="quarter" idx="11"/>
          </p:nvPr>
        </p:nvSpPr>
        <p:spPr bwMode="white">
          <a:xfrm>
            <a:off x="3124200" y="6477000"/>
            <a:ext cx="2895600" cy="244475"/>
          </a:xfrm>
        </p:spPr>
        <p:txBody>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1" name="Rectangle 6">
            <a:extLst>
              <a:ext uri="{FF2B5EF4-FFF2-40B4-BE49-F238E27FC236}">
                <a16:creationId xmlns:a16="http://schemas.microsoft.com/office/drawing/2014/main" id="{4B078D34-DBEF-41CD-9DBE-5D152214D7FC}"/>
              </a:ext>
            </a:extLst>
          </p:cNvPr>
          <p:cNvSpPr>
            <a:spLocks noGrp="1" noChangeArrowheads="1"/>
          </p:cNvSpPr>
          <p:nvPr>
            <p:ph type="sldNum" sz="quarter" idx="12"/>
          </p:nvPr>
        </p:nvSpPr>
        <p:spPr bwMode="white">
          <a:xfrm>
            <a:off x="6553200" y="6477000"/>
            <a:ext cx="2133600" cy="244475"/>
          </a:xfrm>
        </p:spPr>
        <p:txBody>
          <a:bodyPr/>
          <a:lstStyle>
            <a:lvl1pPr>
              <a:defRPr sz="12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9D18D67-8E69-44F8-893C-4588B7DB88EF}"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2859971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66230D66-EC3E-4DF2-9796-E811B4440AA6}"/>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a:extLst>
              <a:ext uri="{FF2B5EF4-FFF2-40B4-BE49-F238E27FC236}">
                <a16:creationId xmlns:a16="http://schemas.microsoft.com/office/drawing/2014/main" id="{6C6E7EBE-B872-407B-AED0-17C3D1C5F2A9}"/>
              </a:ext>
            </a:extLst>
          </p:cNvPr>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a:extLst>
              <a:ext uri="{FF2B5EF4-FFF2-40B4-BE49-F238E27FC236}">
                <a16:creationId xmlns:a16="http://schemas.microsoft.com/office/drawing/2014/main" id="{B8217432-C76A-4BA3-858A-6D48890B8A59}"/>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F7EF29DD-84ED-42E9-9053-A7CDBCB593A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0569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 name="Freeform 31">
            <a:extLst>
              <a:ext uri="{FF2B5EF4-FFF2-40B4-BE49-F238E27FC236}">
                <a16:creationId xmlns:a16="http://schemas.microsoft.com/office/drawing/2014/main" id="{1553EE4B-F6DE-4276-852B-5B1DABCB546A}"/>
              </a:ext>
            </a:extLst>
          </p:cNvPr>
          <p:cNvSpPr>
            <a:spLocks/>
          </p:cNvSpPr>
          <p:nvPr/>
        </p:nvSpPr>
        <p:spPr bwMode="gray">
          <a:xfrm>
            <a:off x="0" y="3481388"/>
            <a:ext cx="9155113" cy="3376612"/>
          </a:xfrm>
          <a:custGeom>
            <a:avLst/>
            <a:gdLst/>
            <a:ahLst/>
            <a:cxnLst>
              <a:cxn ang="0">
                <a:pos x="0" y="1760"/>
              </a:cxn>
              <a:cxn ang="0">
                <a:pos x="5767" y="0"/>
              </a:cxn>
              <a:cxn ang="0">
                <a:pos x="5760" y="2127"/>
              </a:cxn>
              <a:cxn ang="0">
                <a:pos x="0" y="2127"/>
              </a:cxn>
              <a:cxn ang="0">
                <a:pos x="0" y="1760"/>
              </a:cxn>
            </a:cxnLst>
            <a:rect l="0" t="0" r="r" b="b"/>
            <a:pathLst>
              <a:path w="5767" h="2127">
                <a:moveTo>
                  <a:pt x="0" y="1760"/>
                </a:moveTo>
                <a:lnTo>
                  <a:pt x="5767" y="0"/>
                </a:lnTo>
                <a:lnTo>
                  <a:pt x="5760" y="2127"/>
                </a:lnTo>
                <a:lnTo>
                  <a:pt x="0" y="2127"/>
                </a:lnTo>
                <a:lnTo>
                  <a:pt x="0" y="1760"/>
                </a:lnTo>
                <a:close/>
              </a:path>
            </a:pathLst>
          </a:custGeom>
          <a:solidFill>
            <a:schemeClr val="accent1"/>
          </a:solidFill>
          <a:ln w="9525">
            <a:noFill/>
            <a:round/>
            <a:headEnd/>
            <a:tailEnd/>
          </a:ln>
          <a:effec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charset="0"/>
              <a:ea typeface="+mn-ea"/>
              <a:cs typeface="+mn-cs"/>
            </a:endParaRPr>
          </a:p>
        </p:txBody>
      </p:sp>
      <p:sp>
        <p:nvSpPr>
          <p:cNvPr id="5" name="AutoShape 32" descr="06">
            <a:extLst>
              <a:ext uri="{FF2B5EF4-FFF2-40B4-BE49-F238E27FC236}">
                <a16:creationId xmlns:a16="http://schemas.microsoft.com/office/drawing/2014/main" id="{D849FD68-DB75-4C70-90CF-B7020304436E}"/>
              </a:ext>
            </a:extLst>
          </p:cNvPr>
          <p:cNvSpPr>
            <a:spLocks noChangeArrowheads="1"/>
          </p:cNvSpPr>
          <p:nvPr/>
        </p:nvSpPr>
        <p:spPr bwMode="gray">
          <a:xfrm rot="20584390">
            <a:off x="-141288" y="5310188"/>
            <a:ext cx="2541588" cy="573087"/>
          </a:xfrm>
          <a:prstGeom prst="parallelogram">
            <a:avLst>
              <a:gd name="adj" fmla="val 30059"/>
            </a:avLst>
          </a:prstGeom>
          <a:blipFill dpi="0" rotWithShape="1">
            <a:blip r:embed="rId2" cstate="print"/>
            <a:srcRect/>
            <a:stretch>
              <a:fillRect/>
            </a:stretch>
          </a:blip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6" name="AutoShape 33" descr="05">
            <a:extLst>
              <a:ext uri="{FF2B5EF4-FFF2-40B4-BE49-F238E27FC236}">
                <a16:creationId xmlns:a16="http://schemas.microsoft.com/office/drawing/2014/main" id="{526593E8-A22B-480B-BFC8-0CC85A64FE4B}"/>
              </a:ext>
            </a:extLst>
          </p:cNvPr>
          <p:cNvSpPr>
            <a:spLocks noChangeArrowheads="1"/>
          </p:cNvSpPr>
          <p:nvPr/>
        </p:nvSpPr>
        <p:spPr bwMode="gray">
          <a:xfrm rot="20584390">
            <a:off x="2154238" y="4610100"/>
            <a:ext cx="2546350" cy="573088"/>
          </a:xfrm>
          <a:prstGeom prst="parallelogram">
            <a:avLst>
              <a:gd name="adj" fmla="val 30115"/>
            </a:avLst>
          </a:prstGeom>
          <a:blipFill dpi="0" rotWithShape="1">
            <a:blip r:embed="rId3" cstate="print"/>
            <a:srcRect/>
            <a:stretch>
              <a:fillRect/>
            </a:stretch>
          </a:blip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7" name="AutoShape 34" descr="03">
            <a:extLst>
              <a:ext uri="{FF2B5EF4-FFF2-40B4-BE49-F238E27FC236}">
                <a16:creationId xmlns:a16="http://schemas.microsoft.com/office/drawing/2014/main" id="{23775A4A-D094-4864-A5D1-492D84127726}"/>
              </a:ext>
            </a:extLst>
          </p:cNvPr>
          <p:cNvSpPr>
            <a:spLocks noChangeArrowheads="1"/>
          </p:cNvSpPr>
          <p:nvPr/>
        </p:nvSpPr>
        <p:spPr bwMode="gray">
          <a:xfrm rot="20584390">
            <a:off x="4448175" y="3908425"/>
            <a:ext cx="2552700" cy="573088"/>
          </a:xfrm>
          <a:prstGeom prst="parallelogram">
            <a:avLst>
              <a:gd name="adj" fmla="val 30190"/>
            </a:avLst>
          </a:prstGeom>
          <a:blipFill dpi="0" rotWithShape="1">
            <a:blip r:embed="rId4" cstate="print"/>
            <a:srcRect/>
            <a:stretch>
              <a:fillRect/>
            </a:stretch>
          </a:blip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8" name="AutoShape 35" descr="02">
            <a:extLst>
              <a:ext uri="{FF2B5EF4-FFF2-40B4-BE49-F238E27FC236}">
                <a16:creationId xmlns:a16="http://schemas.microsoft.com/office/drawing/2014/main" id="{780E5C54-331E-47D0-B10C-05B31623A16D}"/>
              </a:ext>
            </a:extLst>
          </p:cNvPr>
          <p:cNvSpPr>
            <a:spLocks noChangeArrowheads="1"/>
          </p:cNvSpPr>
          <p:nvPr/>
        </p:nvSpPr>
        <p:spPr bwMode="gray">
          <a:xfrm rot="20584390">
            <a:off x="6751638" y="3206750"/>
            <a:ext cx="2533650" cy="573088"/>
          </a:xfrm>
          <a:prstGeom prst="parallelogram">
            <a:avLst>
              <a:gd name="adj" fmla="val 29965"/>
            </a:avLst>
          </a:prstGeom>
          <a:blipFill dpi="0" rotWithShape="1">
            <a:blip r:embed="rId5" cstate="print"/>
            <a:srcRect/>
            <a:stretch>
              <a:fillRect/>
            </a:stretch>
          </a:blipFill>
          <a:ln w="9525">
            <a:noFill/>
            <a:miter lim="800000"/>
            <a:headEnd/>
            <a:tailEnd/>
          </a:ln>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itchFamily="2" charset="-122"/>
              <a:cs typeface="+mn-cs"/>
            </a:endParaRPr>
          </a:p>
        </p:txBody>
      </p:sp>
      <p:sp>
        <p:nvSpPr>
          <p:cNvPr id="3075" name="Rectangle 3"/>
          <p:cNvSpPr>
            <a:spLocks noGrp="1" noChangeArrowheads="1"/>
          </p:cNvSpPr>
          <p:nvPr>
            <p:ph type="subTitle" idx="1"/>
          </p:nvPr>
        </p:nvSpPr>
        <p:spPr bwMode="gray">
          <a:xfrm>
            <a:off x="457200" y="2133600"/>
            <a:ext cx="5475288" cy="381000"/>
          </a:xfrm>
        </p:spPr>
        <p:txBody>
          <a:bodyPr/>
          <a:lstStyle>
            <a:lvl1pPr marL="0" indent="0">
              <a:buFont typeface="Wingdings" pitchFamily="2" charset="2"/>
              <a:buNone/>
              <a:defRPr sz="2400"/>
            </a:lvl1pPr>
          </a:lstStyle>
          <a:p>
            <a:r>
              <a:rPr lang="en-US" altLang="zh-CN"/>
              <a:t>Click to edit Master subtitle style</a:t>
            </a:r>
          </a:p>
        </p:txBody>
      </p:sp>
      <p:sp>
        <p:nvSpPr>
          <p:cNvPr id="3074" name="Rectangle 2"/>
          <p:cNvSpPr>
            <a:spLocks noGrp="1" noChangeArrowheads="1"/>
          </p:cNvSpPr>
          <p:nvPr>
            <p:ph type="ctrTitle"/>
          </p:nvPr>
        </p:nvSpPr>
        <p:spPr>
          <a:xfrm>
            <a:off x="457200" y="1371600"/>
            <a:ext cx="8077200" cy="682625"/>
          </a:xfrm>
        </p:spPr>
        <p:txBody>
          <a:bodyPr/>
          <a:lstStyle>
            <a:lvl1pPr algn="l">
              <a:defRPr sz="4400">
                <a:solidFill>
                  <a:schemeClr val="accent1"/>
                </a:solidFill>
              </a:defRPr>
            </a:lvl1pPr>
          </a:lstStyle>
          <a:p>
            <a:r>
              <a:rPr lang="en-US" altLang="zh-CN"/>
              <a:t>Click to edit Master title style</a:t>
            </a:r>
          </a:p>
        </p:txBody>
      </p:sp>
      <p:sp>
        <p:nvSpPr>
          <p:cNvPr id="9" name="Rectangle 4">
            <a:extLst>
              <a:ext uri="{FF2B5EF4-FFF2-40B4-BE49-F238E27FC236}">
                <a16:creationId xmlns:a16="http://schemas.microsoft.com/office/drawing/2014/main" id="{2B682F6D-86A2-4E52-ADBA-3B2F65069A85}"/>
              </a:ext>
            </a:extLst>
          </p:cNvPr>
          <p:cNvSpPr>
            <a:spLocks noGrp="1" noChangeArrowheads="1"/>
          </p:cNvSpPr>
          <p:nvPr>
            <p:ph type="dt" sz="half" idx="10"/>
          </p:nvPr>
        </p:nvSpPr>
        <p:spPr bwMode="white">
          <a:xfrm>
            <a:off x="457200" y="6477000"/>
            <a:ext cx="2133600" cy="244475"/>
          </a:xfrm>
        </p:spPr>
        <p:txBody>
          <a:bodyPr/>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 name="Rectangle 5">
            <a:extLst>
              <a:ext uri="{FF2B5EF4-FFF2-40B4-BE49-F238E27FC236}">
                <a16:creationId xmlns:a16="http://schemas.microsoft.com/office/drawing/2014/main" id="{0DA66FEE-B7FC-4FCC-803C-344D6CC5D55E}"/>
              </a:ext>
            </a:extLst>
          </p:cNvPr>
          <p:cNvSpPr>
            <a:spLocks noGrp="1" noChangeArrowheads="1"/>
          </p:cNvSpPr>
          <p:nvPr>
            <p:ph type="ftr" sz="quarter" idx="11"/>
          </p:nvPr>
        </p:nvSpPr>
        <p:spPr bwMode="white">
          <a:xfrm>
            <a:off x="3124200" y="6477000"/>
            <a:ext cx="2895600" cy="244475"/>
          </a:xfrm>
        </p:spPr>
        <p:txBody>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1" name="Rectangle 6">
            <a:extLst>
              <a:ext uri="{FF2B5EF4-FFF2-40B4-BE49-F238E27FC236}">
                <a16:creationId xmlns:a16="http://schemas.microsoft.com/office/drawing/2014/main" id="{DD1FC80E-704A-42B1-83E7-C6A4874EA78F}"/>
              </a:ext>
            </a:extLst>
          </p:cNvPr>
          <p:cNvSpPr>
            <a:spLocks noGrp="1" noChangeArrowheads="1"/>
          </p:cNvSpPr>
          <p:nvPr>
            <p:ph type="sldNum" sz="quarter" idx="12"/>
          </p:nvPr>
        </p:nvSpPr>
        <p:spPr bwMode="white">
          <a:xfrm>
            <a:off x="6553200" y="6477000"/>
            <a:ext cx="2133600" cy="244475"/>
          </a:xfrm>
        </p:spPr>
        <p:txBody>
          <a:bodyPr/>
          <a:lstStyle>
            <a:lvl1pPr>
              <a:defRPr sz="12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C7237C73-16F4-4E82-843F-32B5FDECADD2}"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63170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C2C3412-E9FB-4D86-8471-3B6E0AAD26E4}"/>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a:extLst>
              <a:ext uri="{FF2B5EF4-FFF2-40B4-BE49-F238E27FC236}">
                <a16:creationId xmlns:a16="http://schemas.microsoft.com/office/drawing/2014/main" id="{2D58860D-8230-48F6-A788-2355C11D75BE}"/>
              </a:ext>
            </a:extLst>
          </p:cNvPr>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a:extLst>
              <a:ext uri="{FF2B5EF4-FFF2-40B4-BE49-F238E27FC236}">
                <a16:creationId xmlns:a16="http://schemas.microsoft.com/office/drawing/2014/main" id="{4ECDBA21-B0DD-480D-94C9-8B4047100271}"/>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170C1E6-EAF5-4A0E-8DE4-6558A93645B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41500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cSld name="标题幻灯片">
    <p:spTree>
      <p:nvGrpSpPr>
        <p:cNvPr id="1" name=""/>
        <p:cNvGrpSpPr/>
        <p:nvPr/>
      </p:nvGrpSpPr>
      <p:grpSpPr>
        <a:xfrm>
          <a:off x="0" y="0"/>
          <a:ext cx="0" cy="0"/>
          <a:chOff x="0" y="0"/>
          <a:chExt cx="0" cy="0"/>
        </a:xfrm>
      </p:grpSpPr>
      <p:sp>
        <p:nvSpPr>
          <p:cNvPr id="4" name="Freeform 31">
            <a:extLst>
              <a:ext uri="{FF2B5EF4-FFF2-40B4-BE49-F238E27FC236}">
                <a16:creationId xmlns:a16="http://schemas.microsoft.com/office/drawing/2014/main" id="{EB10F9EE-C53B-4840-A27A-1895328E694A}"/>
              </a:ext>
            </a:extLst>
          </p:cNvPr>
          <p:cNvSpPr>
            <a:spLocks/>
          </p:cNvSpPr>
          <p:nvPr/>
        </p:nvSpPr>
        <p:spPr bwMode="gray">
          <a:xfrm>
            <a:off x="0" y="3481388"/>
            <a:ext cx="9155113" cy="3376612"/>
          </a:xfrm>
          <a:custGeom>
            <a:avLst/>
            <a:gdLst>
              <a:gd name="T0" fmla="*/ 0 w 5767"/>
              <a:gd name="T1" fmla="*/ 2794000 h 2127"/>
              <a:gd name="T2" fmla="*/ 9155113 w 5767"/>
              <a:gd name="T3" fmla="*/ 0 h 2127"/>
              <a:gd name="T4" fmla="*/ 9144000 w 5767"/>
              <a:gd name="T5" fmla="*/ 3376612 h 2127"/>
              <a:gd name="T6" fmla="*/ 0 w 5767"/>
              <a:gd name="T7" fmla="*/ 3376612 h 2127"/>
              <a:gd name="T8" fmla="*/ 0 w 5767"/>
              <a:gd name="T9" fmla="*/ 2794000 h 212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767" h="2127">
                <a:moveTo>
                  <a:pt x="0" y="1760"/>
                </a:moveTo>
                <a:lnTo>
                  <a:pt x="5767" y="0"/>
                </a:lnTo>
                <a:lnTo>
                  <a:pt x="5760" y="2127"/>
                </a:lnTo>
                <a:lnTo>
                  <a:pt x="0" y="2127"/>
                </a:lnTo>
                <a:lnTo>
                  <a:pt x="0" y="176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5" name="AutoShape 32" descr="06">
            <a:extLst>
              <a:ext uri="{FF2B5EF4-FFF2-40B4-BE49-F238E27FC236}">
                <a16:creationId xmlns:a16="http://schemas.microsoft.com/office/drawing/2014/main" id="{52DECE67-8E61-4F7C-B1A1-1DCB6948DD4F}"/>
              </a:ext>
            </a:extLst>
          </p:cNvPr>
          <p:cNvSpPr>
            <a:spLocks noChangeArrowheads="1"/>
          </p:cNvSpPr>
          <p:nvPr/>
        </p:nvSpPr>
        <p:spPr bwMode="gray">
          <a:xfrm rot="20584390">
            <a:off x="-141288" y="5310188"/>
            <a:ext cx="2541588" cy="573087"/>
          </a:xfrm>
          <a:prstGeom prst="parallelogram">
            <a:avLst>
              <a:gd name="adj" fmla="val 30059"/>
            </a:avLst>
          </a:prstGeom>
          <a:blipFill dpi="0" rotWithShape="1">
            <a:blip r:embed="rId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AutoShape 33" descr="05">
            <a:extLst>
              <a:ext uri="{FF2B5EF4-FFF2-40B4-BE49-F238E27FC236}">
                <a16:creationId xmlns:a16="http://schemas.microsoft.com/office/drawing/2014/main" id="{8442AC73-EBD1-4F92-BF7C-D42C402DD3F9}"/>
              </a:ext>
            </a:extLst>
          </p:cNvPr>
          <p:cNvSpPr>
            <a:spLocks noChangeArrowheads="1"/>
          </p:cNvSpPr>
          <p:nvPr/>
        </p:nvSpPr>
        <p:spPr bwMode="gray">
          <a:xfrm rot="20584390">
            <a:off x="2154238" y="4610100"/>
            <a:ext cx="2546350" cy="573088"/>
          </a:xfrm>
          <a:prstGeom prst="parallelogram">
            <a:avLst>
              <a:gd name="adj" fmla="val 30115"/>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 name="AutoShape 34" descr="03">
            <a:extLst>
              <a:ext uri="{FF2B5EF4-FFF2-40B4-BE49-F238E27FC236}">
                <a16:creationId xmlns:a16="http://schemas.microsoft.com/office/drawing/2014/main" id="{DCFC1248-F572-47F6-98AA-DE51BEF0F18C}"/>
              </a:ext>
            </a:extLst>
          </p:cNvPr>
          <p:cNvSpPr>
            <a:spLocks noChangeArrowheads="1"/>
          </p:cNvSpPr>
          <p:nvPr/>
        </p:nvSpPr>
        <p:spPr bwMode="gray">
          <a:xfrm rot="20584390">
            <a:off x="4448175" y="3908425"/>
            <a:ext cx="2552700" cy="573088"/>
          </a:xfrm>
          <a:prstGeom prst="parallelogram">
            <a:avLst>
              <a:gd name="adj" fmla="val 30190"/>
            </a:avLst>
          </a:prstGeom>
          <a:blipFill dpi="0" rotWithShape="1">
            <a:blip r:embed="rId4"/>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AutoShape 35" descr="02">
            <a:extLst>
              <a:ext uri="{FF2B5EF4-FFF2-40B4-BE49-F238E27FC236}">
                <a16:creationId xmlns:a16="http://schemas.microsoft.com/office/drawing/2014/main" id="{F20EFB87-4FD0-4DE4-8DD4-92A5558CAECA}"/>
              </a:ext>
            </a:extLst>
          </p:cNvPr>
          <p:cNvSpPr>
            <a:spLocks noChangeArrowheads="1"/>
          </p:cNvSpPr>
          <p:nvPr/>
        </p:nvSpPr>
        <p:spPr bwMode="gray">
          <a:xfrm rot="20584390">
            <a:off x="6751638" y="3206750"/>
            <a:ext cx="2533650" cy="573088"/>
          </a:xfrm>
          <a:prstGeom prst="parallelogram">
            <a:avLst>
              <a:gd name="adj" fmla="val 29965"/>
            </a:avLst>
          </a:prstGeom>
          <a:blipFill dpi="0" rotWithShape="1">
            <a:blip r:embed="rId5"/>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 name="Rectangle 3"/>
          <p:cNvSpPr>
            <a:spLocks noGrp="1" noChangeArrowheads="1"/>
          </p:cNvSpPr>
          <p:nvPr>
            <p:ph type="subTitle" idx="1"/>
          </p:nvPr>
        </p:nvSpPr>
        <p:spPr bwMode="gray">
          <a:xfrm>
            <a:off x="457200" y="2133600"/>
            <a:ext cx="5475288" cy="381000"/>
          </a:xfrm>
        </p:spPr>
        <p:txBody>
          <a:bodyPr/>
          <a:lstStyle>
            <a:lvl1pPr marL="0" indent="0">
              <a:buFont typeface="Wingdings" pitchFamily="2" charset="2"/>
              <a:buNone/>
              <a:defRPr sz="2400"/>
            </a:lvl1pPr>
          </a:lstStyle>
          <a:p>
            <a:r>
              <a:rPr lang="en-US" altLang="zh-CN"/>
              <a:t>Click to edit Master subtitle style</a:t>
            </a:r>
          </a:p>
        </p:txBody>
      </p:sp>
      <p:sp>
        <p:nvSpPr>
          <p:cNvPr id="3074" name="Rectangle 2"/>
          <p:cNvSpPr>
            <a:spLocks noGrp="1" noChangeArrowheads="1"/>
          </p:cNvSpPr>
          <p:nvPr>
            <p:ph type="ctrTitle"/>
          </p:nvPr>
        </p:nvSpPr>
        <p:spPr>
          <a:xfrm>
            <a:off x="457200" y="1371600"/>
            <a:ext cx="8077200" cy="682625"/>
          </a:xfrm>
        </p:spPr>
        <p:txBody>
          <a:bodyPr/>
          <a:lstStyle>
            <a:lvl1pPr algn="l">
              <a:defRPr sz="4400">
                <a:solidFill>
                  <a:schemeClr val="accent1"/>
                </a:solidFill>
              </a:defRPr>
            </a:lvl1pPr>
          </a:lstStyle>
          <a:p>
            <a:r>
              <a:rPr lang="en-US" altLang="zh-CN"/>
              <a:t>Click to edit Master title style</a:t>
            </a:r>
          </a:p>
        </p:txBody>
      </p:sp>
      <p:sp>
        <p:nvSpPr>
          <p:cNvPr id="9" name="Rectangle 4">
            <a:extLst>
              <a:ext uri="{FF2B5EF4-FFF2-40B4-BE49-F238E27FC236}">
                <a16:creationId xmlns:a16="http://schemas.microsoft.com/office/drawing/2014/main" id="{18D848A9-3B73-4619-BC5E-85FC5DFA3BF9}"/>
              </a:ext>
            </a:extLst>
          </p:cNvPr>
          <p:cNvSpPr>
            <a:spLocks noGrp="1" noChangeArrowheads="1"/>
          </p:cNvSpPr>
          <p:nvPr>
            <p:ph type="dt" sz="half" idx="10"/>
          </p:nvPr>
        </p:nvSpPr>
        <p:spPr bwMode="white">
          <a:xfrm>
            <a:off x="457200" y="6477000"/>
            <a:ext cx="2133600" cy="244475"/>
          </a:xfrm>
        </p:spPr>
        <p:txBody>
          <a:bodyPr/>
          <a:lstStyle>
            <a:lvl1pPr>
              <a:defRPr sz="1200"/>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0" name="Rectangle 5">
            <a:extLst>
              <a:ext uri="{FF2B5EF4-FFF2-40B4-BE49-F238E27FC236}">
                <a16:creationId xmlns:a16="http://schemas.microsoft.com/office/drawing/2014/main" id="{4D86005D-88AA-49CB-BE92-70F3BCE58D04}"/>
              </a:ext>
            </a:extLst>
          </p:cNvPr>
          <p:cNvSpPr>
            <a:spLocks noGrp="1" noChangeArrowheads="1"/>
          </p:cNvSpPr>
          <p:nvPr>
            <p:ph type="ftr" sz="quarter" idx="11"/>
          </p:nvPr>
        </p:nvSpPr>
        <p:spPr bwMode="white">
          <a:xfrm>
            <a:off x="3124200" y="6477000"/>
            <a:ext cx="2895600" cy="244475"/>
          </a:xfrm>
        </p:spPr>
        <p:txBody>
          <a:bodyPr/>
          <a:lstStyle>
            <a:lvl1pPr>
              <a:defRPr sz="1200"/>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11" name="Rectangle 6">
            <a:extLst>
              <a:ext uri="{FF2B5EF4-FFF2-40B4-BE49-F238E27FC236}">
                <a16:creationId xmlns:a16="http://schemas.microsoft.com/office/drawing/2014/main" id="{A96B1224-8DEB-464A-A6ED-2FA5F1B22D7C}"/>
              </a:ext>
            </a:extLst>
          </p:cNvPr>
          <p:cNvSpPr>
            <a:spLocks noGrp="1" noChangeArrowheads="1"/>
          </p:cNvSpPr>
          <p:nvPr>
            <p:ph type="sldNum" sz="quarter" idx="12"/>
          </p:nvPr>
        </p:nvSpPr>
        <p:spPr bwMode="white">
          <a:xfrm>
            <a:off x="6553200" y="6477000"/>
            <a:ext cx="2133600" cy="244475"/>
          </a:xfrm>
        </p:spPr>
        <p:txBody>
          <a:bodyPr/>
          <a:lstStyle>
            <a:lvl1pPr>
              <a:defRPr sz="1200"/>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C11C649-2603-44B7-9033-21F2C9FE37D8}"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239309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15592443-FD96-483C-B2AB-1115BC23554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1C53035-9D99-49F6-A838-817BBCAB82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2EF1C51-CE54-4E56-A088-C202B9BF156F}"/>
              </a:ext>
            </a:extLst>
          </p:cNvPr>
          <p:cNvSpPr>
            <a:spLocks noGrp="1" noChangeArrowheads="1"/>
          </p:cNvSpPr>
          <p:nvPr>
            <p:ph type="sldNum" sz="quarter" idx="12"/>
          </p:nvPr>
        </p:nvSpPr>
        <p:spPr>
          <a:ln/>
        </p:spPr>
        <p:txBody>
          <a:bodyPr/>
          <a:lstStyle>
            <a:lvl1pPr>
              <a:defRPr/>
            </a:lvl1pPr>
          </a:lstStyle>
          <a:p>
            <a:fld id="{1825BFB4-4A2D-4354-B7EF-798A55503D38}" type="slidenum">
              <a:rPr lang="zh-CN" altLang="en-US"/>
              <a:pPr/>
              <a:t>‹#›</a:t>
            </a:fld>
            <a:endParaRPr lang="en-US" altLang="zh-CN"/>
          </a:p>
        </p:txBody>
      </p:sp>
    </p:spTree>
    <p:extLst>
      <p:ext uri="{BB962C8B-B14F-4D97-AF65-F5344CB8AC3E}">
        <p14:creationId xmlns:p14="http://schemas.microsoft.com/office/powerpoint/2010/main" val="4412760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23DE43C-144F-4C2F-9827-E3716AE8E661}"/>
              </a:ext>
            </a:extLst>
          </p:cNvPr>
          <p:cNvSpPr>
            <a:spLocks noGrp="1" noChangeArrowheads="1"/>
          </p:cNvSpPr>
          <p:nvPr>
            <p:ph type="dt" sz="half" idx="10"/>
          </p:nvPr>
        </p:nvSpPr>
        <p:spPr>
          <a:ln/>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5" name="Rectangle 5">
            <a:extLst>
              <a:ext uri="{FF2B5EF4-FFF2-40B4-BE49-F238E27FC236}">
                <a16:creationId xmlns:a16="http://schemas.microsoft.com/office/drawing/2014/main" id="{1794F584-15C6-414E-BDA7-CABC6DC99A93}"/>
              </a:ext>
            </a:extLst>
          </p:cNvPr>
          <p:cNvSpPr>
            <a:spLocks noGrp="1" noChangeArrowheads="1"/>
          </p:cNvSpPr>
          <p:nvPr>
            <p:ph type="ftr" sz="quarter" idx="11"/>
          </p:nvPr>
        </p:nvSpPr>
        <p:spPr>
          <a:ln/>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altLang="zh-CN" sz="1400" b="0" i="0" u="none" strike="noStrike" kern="1200" cap="none" spc="0" normalizeH="0" baseline="0" noProof="0">
              <a:ln>
                <a:noFill/>
              </a:ln>
              <a:solidFill>
                <a:srgbClr val="000000"/>
              </a:solidFill>
              <a:effectLst/>
              <a:uLnTx/>
              <a:uFillTx/>
              <a:latin typeface="Arial" charset="0"/>
              <a:ea typeface="宋体" pitchFamily="2" charset="-122"/>
              <a:cs typeface="+mn-cs"/>
            </a:endParaRPr>
          </a:p>
        </p:txBody>
      </p:sp>
      <p:sp>
        <p:nvSpPr>
          <p:cNvPr id="6" name="Rectangle 6">
            <a:extLst>
              <a:ext uri="{FF2B5EF4-FFF2-40B4-BE49-F238E27FC236}">
                <a16:creationId xmlns:a16="http://schemas.microsoft.com/office/drawing/2014/main" id="{41A2211C-61AA-4C57-B6BA-100964D01688}"/>
              </a:ext>
            </a:extLst>
          </p:cNvPr>
          <p:cNvSpPr>
            <a:spLocks noGrp="1" noChangeArrowheads="1"/>
          </p:cNvSpPr>
          <p:nvPr>
            <p:ph type="sldNum" sz="quarter" idx="12"/>
          </p:nvPr>
        </p:nvSpPr>
        <p:spPr>
          <a:ln/>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8D6EF776-6A01-4381-9B99-A28D9A2C3BF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440611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D2C7B9DD-7693-437D-8E15-CAB59E91477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BCB6E1B5-1AE1-4C3C-A6D7-E4289DEF52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20FFB28-786C-4E47-9579-14BFAA509476}"/>
              </a:ext>
            </a:extLst>
          </p:cNvPr>
          <p:cNvSpPr>
            <a:spLocks noGrp="1" noChangeArrowheads="1"/>
          </p:cNvSpPr>
          <p:nvPr>
            <p:ph type="sldNum" sz="quarter" idx="12"/>
          </p:nvPr>
        </p:nvSpPr>
        <p:spPr>
          <a:ln/>
        </p:spPr>
        <p:txBody>
          <a:bodyPr/>
          <a:lstStyle>
            <a:lvl1pPr>
              <a:defRPr/>
            </a:lvl1pPr>
          </a:lstStyle>
          <a:p>
            <a:fld id="{5521094E-C0C5-4770-970F-5D02AF597568}" type="slidenum">
              <a:rPr lang="zh-CN" altLang="en-US"/>
              <a:pPr/>
              <a:t>‹#›</a:t>
            </a:fld>
            <a:endParaRPr lang="en-US" altLang="zh-CN"/>
          </a:p>
        </p:txBody>
      </p:sp>
    </p:spTree>
    <p:extLst>
      <p:ext uri="{BB962C8B-B14F-4D97-AF65-F5344CB8AC3E}">
        <p14:creationId xmlns:p14="http://schemas.microsoft.com/office/powerpoint/2010/main" val="37638640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81000" y="1295400"/>
            <a:ext cx="40767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10100" y="1295400"/>
            <a:ext cx="40767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B1CE9721-C2C7-4141-9932-FDA876322C9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116D151-BD00-4B9A-82CD-5964840CE16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137F38F-A74C-49C1-8CF1-E8F83417F860}"/>
              </a:ext>
            </a:extLst>
          </p:cNvPr>
          <p:cNvSpPr>
            <a:spLocks noGrp="1" noChangeArrowheads="1"/>
          </p:cNvSpPr>
          <p:nvPr>
            <p:ph type="sldNum" sz="quarter" idx="12"/>
          </p:nvPr>
        </p:nvSpPr>
        <p:spPr>
          <a:ln/>
        </p:spPr>
        <p:txBody>
          <a:bodyPr/>
          <a:lstStyle>
            <a:lvl1pPr>
              <a:defRPr/>
            </a:lvl1pPr>
          </a:lstStyle>
          <a:p>
            <a:fld id="{0934C654-0DFF-4F4B-9913-89FA416AA493}" type="slidenum">
              <a:rPr lang="zh-CN" altLang="en-US"/>
              <a:pPr/>
              <a:t>‹#›</a:t>
            </a:fld>
            <a:endParaRPr lang="en-US" altLang="zh-CN"/>
          </a:p>
        </p:txBody>
      </p:sp>
    </p:spTree>
    <p:extLst>
      <p:ext uri="{BB962C8B-B14F-4D97-AF65-F5344CB8AC3E}">
        <p14:creationId xmlns:p14="http://schemas.microsoft.com/office/powerpoint/2010/main" val="10626127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52FE3423-DE25-4F02-8686-1AE1CFA570A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3566F02-311B-47B2-A0A5-93AD7B96CEF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A9AB28AA-94A4-46BF-BA98-8BEBD74CF116}"/>
              </a:ext>
            </a:extLst>
          </p:cNvPr>
          <p:cNvSpPr>
            <a:spLocks noGrp="1" noChangeArrowheads="1"/>
          </p:cNvSpPr>
          <p:nvPr>
            <p:ph type="sldNum" sz="quarter" idx="12"/>
          </p:nvPr>
        </p:nvSpPr>
        <p:spPr>
          <a:ln/>
        </p:spPr>
        <p:txBody>
          <a:bodyPr/>
          <a:lstStyle>
            <a:lvl1pPr>
              <a:defRPr/>
            </a:lvl1pPr>
          </a:lstStyle>
          <a:p>
            <a:fld id="{25BFCF69-D9E1-4582-8925-CBD8DD844E02}" type="slidenum">
              <a:rPr lang="zh-CN" altLang="en-US"/>
              <a:pPr/>
              <a:t>‹#›</a:t>
            </a:fld>
            <a:endParaRPr lang="en-US" altLang="zh-CN"/>
          </a:p>
        </p:txBody>
      </p:sp>
    </p:spTree>
    <p:extLst>
      <p:ext uri="{BB962C8B-B14F-4D97-AF65-F5344CB8AC3E}">
        <p14:creationId xmlns:p14="http://schemas.microsoft.com/office/powerpoint/2010/main" val="42139120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834AD526-61BE-4B4C-BB40-C8DD1FA2602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9DF5A16E-5A38-46EF-B354-DD28BAB9C6B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0B6AE4C4-54D9-4E26-87D7-E270A692A3F3}"/>
              </a:ext>
            </a:extLst>
          </p:cNvPr>
          <p:cNvSpPr>
            <a:spLocks noGrp="1" noChangeArrowheads="1"/>
          </p:cNvSpPr>
          <p:nvPr>
            <p:ph type="sldNum" sz="quarter" idx="12"/>
          </p:nvPr>
        </p:nvSpPr>
        <p:spPr>
          <a:ln/>
        </p:spPr>
        <p:txBody>
          <a:bodyPr/>
          <a:lstStyle>
            <a:lvl1pPr>
              <a:defRPr/>
            </a:lvl1pPr>
          </a:lstStyle>
          <a:p>
            <a:fld id="{BADC754A-6108-4A9A-BB6B-8C16420967D1}" type="slidenum">
              <a:rPr lang="zh-CN" altLang="en-US"/>
              <a:pPr/>
              <a:t>‹#›</a:t>
            </a:fld>
            <a:endParaRPr lang="en-US" altLang="zh-CN"/>
          </a:p>
        </p:txBody>
      </p:sp>
    </p:spTree>
    <p:extLst>
      <p:ext uri="{BB962C8B-B14F-4D97-AF65-F5344CB8AC3E}">
        <p14:creationId xmlns:p14="http://schemas.microsoft.com/office/powerpoint/2010/main" val="837405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C4417DFD-7649-47EF-AC52-7004C89F752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A6767BB-2CC8-4E24-BC61-00CBF8B8F2A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A3CA3DC8-F1C1-4F0C-BB53-03E39CF7B13F}"/>
              </a:ext>
            </a:extLst>
          </p:cNvPr>
          <p:cNvSpPr>
            <a:spLocks noGrp="1" noChangeArrowheads="1"/>
          </p:cNvSpPr>
          <p:nvPr>
            <p:ph type="sldNum" sz="quarter" idx="12"/>
          </p:nvPr>
        </p:nvSpPr>
        <p:spPr>
          <a:ln/>
        </p:spPr>
        <p:txBody>
          <a:bodyPr/>
          <a:lstStyle>
            <a:lvl1pPr>
              <a:defRPr/>
            </a:lvl1pPr>
          </a:lstStyle>
          <a:p>
            <a:fld id="{02C3AA8C-3723-4E8F-BBD3-B9D3ABCC32A0}" type="slidenum">
              <a:rPr lang="zh-CN" altLang="en-US"/>
              <a:pPr/>
              <a:t>‹#›</a:t>
            </a:fld>
            <a:endParaRPr lang="en-US" altLang="zh-CN"/>
          </a:p>
        </p:txBody>
      </p:sp>
    </p:spTree>
    <p:extLst>
      <p:ext uri="{BB962C8B-B14F-4D97-AF65-F5344CB8AC3E}">
        <p14:creationId xmlns:p14="http://schemas.microsoft.com/office/powerpoint/2010/main" val="5840623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4A5BC87-8D68-4F7D-975C-9773CB00C25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A1473B3-AB2F-437F-9BC6-134DA3D2A46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E5C0FBB0-7EE2-40B4-B8CD-CF7FEE601782}"/>
              </a:ext>
            </a:extLst>
          </p:cNvPr>
          <p:cNvSpPr>
            <a:spLocks noGrp="1" noChangeArrowheads="1"/>
          </p:cNvSpPr>
          <p:nvPr>
            <p:ph type="sldNum" sz="quarter" idx="12"/>
          </p:nvPr>
        </p:nvSpPr>
        <p:spPr>
          <a:ln/>
        </p:spPr>
        <p:txBody>
          <a:bodyPr/>
          <a:lstStyle>
            <a:lvl1pPr>
              <a:defRPr/>
            </a:lvl1pPr>
          </a:lstStyle>
          <a:p>
            <a:fld id="{F3EED2EC-0D80-4EFE-A5C6-F4802163B817}" type="slidenum">
              <a:rPr lang="zh-CN" altLang="en-US"/>
              <a:pPr/>
              <a:t>‹#›</a:t>
            </a:fld>
            <a:endParaRPr lang="en-US" altLang="zh-CN"/>
          </a:p>
        </p:txBody>
      </p:sp>
    </p:spTree>
    <p:extLst>
      <p:ext uri="{BB962C8B-B14F-4D97-AF65-F5344CB8AC3E}">
        <p14:creationId xmlns:p14="http://schemas.microsoft.com/office/powerpoint/2010/main" val="2214186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987D0200-1922-49E1-842D-AABDD199919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C0B3697-7E04-4364-A429-90DF2E56C3F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A70F67F-4E63-4F88-AB03-AD70CECB2845}"/>
              </a:ext>
            </a:extLst>
          </p:cNvPr>
          <p:cNvSpPr>
            <a:spLocks noGrp="1" noChangeArrowheads="1"/>
          </p:cNvSpPr>
          <p:nvPr>
            <p:ph type="sldNum" sz="quarter" idx="12"/>
          </p:nvPr>
        </p:nvSpPr>
        <p:spPr>
          <a:ln/>
        </p:spPr>
        <p:txBody>
          <a:bodyPr/>
          <a:lstStyle>
            <a:lvl1pPr>
              <a:defRPr/>
            </a:lvl1pPr>
          </a:lstStyle>
          <a:p>
            <a:fld id="{976BCBE4-E834-4197-A4D2-1378CEED77AD}" type="slidenum">
              <a:rPr lang="zh-CN" altLang="en-US"/>
              <a:pPr/>
              <a:t>‹#›</a:t>
            </a:fld>
            <a:endParaRPr lang="en-US" altLang="zh-CN"/>
          </a:p>
        </p:txBody>
      </p:sp>
    </p:spTree>
    <p:extLst>
      <p:ext uri="{BB962C8B-B14F-4D97-AF65-F5344CB8AC3E}">
        <p14:creationId xmlns:p14="http://schemas.microsoft.com/office/powerpoint/2010/main" val="7532011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4.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vmlDrawing" Target="../drawings/vmlDrawing1.vml"/><Relationship Id="rId20"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image" Target="../media/image2.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jpe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heme" Target="../theme/theme2.xml"/><Relationship Id="rId7" Type="http://schemas.openxmlformats.org/officeDocument/2006/relationships/image" Target="../media/image2.jpeg"/><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image" Target="../media/image1.png"/><Relationship Id="rId5" Type="http://schemas.openxmlformats.org/officeDocument/2006/relationships/oleObject" Target="../embeddings/oleObject2.bin"/><Relationship Id="rId10" Type="http://schemas.openxmlformats.org/officeDocument/2006/relationships/image" Target="../media/image5.jpeg"/><Relationship Id="rId4" Type="http://schemas.openxmlformats.org/officeDocument/2006/relationships/vmlDrawing" Target="../drawings/vmlDrawing2.vml"/><Relationship Id="rId9"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heme" Target="../theme/theme3.xml"/><Relationship Id="rId7" Type="http://schemas.openxmlformats.org/officeDocument/2006/relationships/image" Target="../media/image2.jpe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1.png"/><Relationship Id="rId5" Type="http://schemas.openxmlformats.org/officeDocument/2006/relationships/oleObject" Target="../embeddings/oleObject3.bin"/><Relationship Id="rId10" Type="http://schemas.openxmlformats.org/officeDocument/2006/relationships/image" Target="../media/image5.jpeg"/><Relationship Id="rId4" Type="http://schemas.openxmlformats.org/officeDocument/2006/relationships/vmlDrawing" Target="../drawings/vmlDrawing3.vml"/><Relationship Id="rId9" Type="http://schemas.openxmlformats.org/officeDocument/2006/relationships/image" Target="../media/image4.jpe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heme" Target="../theme/theme4.xml"/><Relationship Id="rId7" Type="http://schemas.openxmlformats.org/officeDocument/2006/relationships/image" Target="../media/image2.jpeg"/><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image" Target="../media/image1.png"/><Relationship Id="rId5" Type="http://schemas.openxmlformats.org/officeDocument/2006/relationships/oleObject" Target="../embeddings/oleObject4.bin"/><Relationship Id="rId10" Type="http://schemas.openxmlformats.org/officeDocument/2006/relationships/image" Target="../media/image5.jpeg"/><Relationship Id="rId4" Type="http://schemas.openxmlformats.org/officeDocument/2006/relationships/vmlDrawing" Target="../drawings/vmlDrawing4.vml"/><Relationship Id="rId9" Type="http://schemas.openxmlformats.org/officeDocument/2006/relationships/image" Target="../media/image4.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5">
            <a:extLst>
              <a:ext uri="{FF2B5EF4-FFF2-40B4-BE49-F238E27FC236}">
                <a16:creationId xmlns:a16="http://schemas.microsoft.com/office/drawing/2014/main" id="{D6675A08-079A-41D1-9704-9E7BF2251FB2}"/>
              </a:ext>
            </a:extLst>
          </p:cNvPr>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1042" name="Image" r:id="rId17" imgW="13003175" imgH="1612698" progId="Photoshop.Image.6">
                  <p:embed/>
                </p:oleObj>
              </mc:Choice>
              <mc:Fallback>
                <p:oleObj name="Image" r:id="rId17" imgW="13003175" imgH="1612698" progId="Photoshop.Image.6">
                  <p:embed/>
                  <p:pic>
                    <p:nvPicPr>
                      <p:cNvPr id="0" name="Object 3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0" name="Freeform 36">
            <a:extLst>
              <a:ext uri="{FF2B5EF4-FFF2-40B4-BE49-F238E27FC236}">
                <a16:creationId xmlns:a16="http://schemas.microsoft.com/office/drawing/2014/main" id="{68A3FED3-AF9B-41FB-BFDB-8ACD22CB2D38}"/>
              </a:ext>
            </a:extLst>
          </p:cNvPr>
          <p:cNvSpPr>
            <a:spLocks/>
          </p:cNvSpPr>
          <p:nvPr/>
        </p:nvSpPr>
        <p:spPr bwMode="ltGray">
          <a:xfrm>
            <a:off x="0" y="0"/>
            <a:ext cx="9144000" cy="6858000"/>
          </a:xfrm>
          <a:custGeom>
            <a:avLst/>
            <a:gdLst/>
            <a:ahLst/>
            <a:cxnLst>
              <a:cxn ang="0">
                <a:pos x="1488" y="0"/>
              </a:cxn>
              <a:cxn ang="0">
                <a:pos x="564" y="617"/>
              </a:cxn>
              <a:cxn ang="0">
                <a:pos x="0" y="1734"/>
              </a:cxn>
              <a:cxn ang="0">
                <a:pos x="0" y="4320"/>
              </a:cxn>
              <a:cxn ang="0">
                <a:pos x="5760" y="4320"/>
              </a:cxn>
              <a:cxn ang="0">
                <a:pos x="5760" y="0"/>
              </a:cxn>
              <a:cxn ang="0">
                <a:pos x="1488" y="0"/>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w="9525">
            <a:noFill/>
            <a:round/>
            <a:headEnd/>
            <a:tailEnd/>
          </a:ln>
          <a:effectLst/>
        </p:spPr>
        <p:txBody>
          <a:bodyPr/>
          <a:lstStyle/>
          <a:p>
            <a:pPr>
              <a:defRPr/>
            </a:pPr>
            <a:endParaRPr lang="zh-CN" altLang="en-US">
              <a:latin typeface="Arial" charset="0"/>
            </a:endParaRPr>
          </a:p>
        </p:txBody>
      </p:sp>
      <p:grpSp>
        <p:nvGrpSpPr>
          <p:cNvPr id="1028" name="Group 37">
            <a:extLst>
              <a:ext uri="{FF2B5EF4-FFF2-40B4-BE49-F238E27FC236}">
                <a16:creationId xmlns:a16="http://schemas.microsoft.com/office/drawing/2014/main" id="{D54A8A85-D060-4D1D-AF93-43BECD13B0FA}"/>
              </a:ext>
            </a:extLst>
          </p:cNvPr>
          <p:cNvGrpSpPr>
            <a:grpSpLocks/>
          </p:cNvGrpSpPr>
          <p:nvPr/>
        </p:nvGrpSpPr>
        <p:grpSpPr bwMode="auto">
          <a:xfrm>
            <a:off x="0" y="914400"/>
            <a:ext cx="9144000" cy="350838"/>
            <a:chOff x="0" y="672"/>
            <a:chExt cx="5760" cy="221"/>
          </a:xfrm>
        </p:grpSpPr>
        <p:sp>
          <p:nvSpPr>
            <p:cNvPr id="1034" name="AutoShape 38" descr="06">
              <a:extLst>
                <a:ext uri="{FF2B5EF4-FFF2-40B4-BE49-F238E27FC236}">
                  <a16:creationId xmlns:a16="http://schemas.microsoft.com/office/drawing/2014/main" id="{8DF9123A-169E-4303-926F-B93F6B939791}"/>
                </a:ext>
              </a:extLst>
            </p:cNvPr>
            <p:cNvSpPr>
              <a:spLocks noChangeArrowheads="1"/>
            </p:cNvSpPr>
            <p:nvPr userDrawn="1"/>
          </p:nvSpPr>
          <p:spPr bwMode="gray">
            <a:xfrm>
              <a:off x="0" y="674"/>
              <a:ext cx="1443" cy="219"/>
            </a:xfrm>
            <a:prstGeom prst="parallelogram">
              <a:avLst>
                <a:gd name="adj" fmla="val 0"/>
              </a:avLst>
            </a:prstGeom>
            <a:blipFill dpi="0" rotWithShape="1">
              <a:blip r:embed="rId1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5" name="AutoShape 39" descr="05">
              <a:extLst>
                <a:ext uri="{FF2B5EF4-FFF2-40B4-BE49-F238E27FC236}">
                  <a16:creationId xmlns:a16="http://schemas.microsoft.com/office/drawing/2014/main" id="{C3E5329F-E5DF-4759-AF4C-9A4128B91569}"/>
                </a:ext>
              </a:extLst>
            </p:cNvPr>
            <p:cNvSpPr>
              <a:spLocks noChangeArrowheads="1"/>
            </p:cNvSpPr>
            <p:nvPr userDrawn="1"/>
          </p:nvSpPr>
          <p:spPr bwMode="gray">
            <a:xfrm>
              <a:off x="1434" y="674"/>
              <a:ext cx="1446" cy="219"/>
            </a:xfrm>
            <a:prstGeom prst="parallelogram">
              <a:avLst>
                <a:gd name="adj" fmla="val 0"/>
              </a:avLst>
            </a:prstGeom>
            <a:blipFill dpi="0" rotWithShape="1">
              <a:blip r:embed="rId2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6" name="AutoShape 40" descr="03">
              <a:extLst>
                <a:ext uri="{FF2B5EF4-FFF2-40B4-BE49-F238E27FC236}">
                  <a16:creationId xmlns:a16="http://schemas.microsoft.com/office/drawing/2014/main" id="{712611D9-5B56-449E-9A45-FA5B1CA39ED4}"/>
                </a:ext>
              </a:extLst>
            </p:cNvPr>
            <p:cNvSpPr>
              <a:spLocks noChangeArrowheads="1"/>
            </p:cNvSpPr>
            <p:nvPr userDrawn="1"/>
          </p:nvSpPr>
          <p:spPr bwMode="gray">
            <a:xfrm>
              <a:off x="2876" y="674"/>
              <a:ext cx="1449" cy="219"/>
            </a:xfrm>
            <a:prstGeom prst="parallelogram">
              <a:avLst>
                <a:gd name="adj" fmla="val 0"/>
              </a:avLst>
            </a:prstGeom>
            <a:blipFill dpi="0" rotWithShape="1">
              <a:blip r:embed="rId21"/>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7" name="AutoShape 41" descr="02">
              <a:extLst>
                <a:ext uri="{FF2B5EF4-FFF2-40B4-BE49-F238E27FC236}">
                  <a16:creationId xmlns:a16="http://schemas.microsoft.com/office/drawing/2014/main" id="{7CB8FBC2-0100-4263-BE4F-D9A351AEB5AE}"/>
                </a:ext>
              </a:extLst>
            </p:cNvPr>
            <p:cNvSpPr>
              <a:spLocks noChangeArrowheads="1"/>
            </p:cNvSpPr>
            <p:nvPr userDrawn="1"/>
          </p:nvSpPr>
          <p:spPr bwMode="gray">
            <a:xfrm>
              <a:off x="4322" y="672"/>
              <a:ext cx="1438" cy="219"/>
            </a:xfrm>
            <a:prstGeom prst="parallelogram">
              <a:avLst>
                <a:gd name="adj" fmla="val 0"/>
              </a:avLst>
            </a:prstGeom>
            <a:blipFill dpi="0" rotWithShape="1">
              <a:blip r:embed="rId22"/>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1029" name="Rectangle 3">
            <a:extLst>
              <a:ext uri="{FF2B5EF4-FFF2-40B4-BE49-F238E27FC236}">
                <a16:creationId xmlns:a16="http://schemas.microsoft.com/office/drawing/2014/main" id="{556F1D83-FD92-4E7B-8FD7-5FEA5920C02E}"/>
              </a:ext>
            </a:extLst>
          </p:cNvPr>
          <p:cNvSpPr>
            <a:spLocks noGrp="1" noChangeArrowheads="1"/>
          </p:cNvSpPr>
          <p:nvPr>
            <p:ph type="body" idx="1"/>
          </p:nvPr>
        </p:nvSpPr>
        <p:spPr bwMode="auto">
          <a:xfrm>
            <a:off x="381000" y="12954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Rectangle 4">
            <a:extLst>
              <a:ext uri="{FF2B5EF4-FFF2-40B4-BE49-F238E27FC236}">
                <a16:creationId xmlns:a16="http://schemas.microsoft.com/office/drawing/2014/main" id="{B12259ED-4AD1-4ED8-AA48-18F704A714F2}"/>
              </a:ext>
            </a:extLst>
          </p:cNvPr>
          <p:cNvSpPr>
            <a:spLocks noGrp="1" noChangeArrowheads="1"/>
          </p:cNvSpPr>
          <p:nvPr>
            <p:ph type="dt" sz="half" idx="2"/>
          </p:nvPr>
        </p:nvSpPr>
        <p:spPr bwMode="auto">
          <a:xfrm>
            <a:off x="3810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defRPr/>
            </a:pPr>
            <a:endParaRPr lang="en-US" altLang="zh-CN"/>
          </a:p>
        </p:txBody>
      </p:sp>
      <p:sp>
        <p:nvSpPr>
          <p:cNvPr id="2" name="Rectangle 5">
            <a:extLst>
              <a:ext uri="{FF2B5EF4-FFF2-40B4-BE49-F238E27FC236}">
                <a16:creationId xmlns:a16="http://schemas.microsoft.com/office/drawing/2014/main" id="{21EBC607-7552-461C-83D9-80C20D474E6A}"/>
              </a:ext>
            </a:extLst>
          </p:cNvPr>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a:p>
        </p:txBody>
      </p:sp>
      <p:sp>
        <p:nvSpPr>
          <p:cNvPr id="3" name="Rectangle 6">
            <a:extLst>
              <a:ext uri="{FF2B5EF4-FFF2-40B4-BE49-F238E27FC236}">
                <a16:creationId xmlns:a16="http://schemas.microsoft.com/office/drawing/2014/main" id="{21605487-92DF-498B-9DFC-5D77BE9C1EA0}"/>
              </a:ext>
            </a:extLst>
          </p:cNvPr>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017EE52-6E56-4395-86E7-5812FC3A36DE}" type="slidenum">
              <a:rPr lang="zh-CN" altLang="en-US"/>
              <a:pPr/>
              <a:t>‹#›</a:t>
            </a:fld>
            <a:endParaRPr lang="en-US" altLang="zh-CN"/>
          </a:p>
        </p:txBody>
      </p:sp>
      <p:sp>
        <p:nvSpPr>
          <p:cNvPr id="1033" name="Rectangle 2">
            <a:extLst>
              <a:ext uri="{FF2B5EF4-FFF2-40B4-BE49-F238E27FC236}">
                <a16:creationId xmlns:a16="http://schemas.microsoft.com/office/drawing/2014/main" id="{6766B9E1-4DE7-476B-B071-798C583C58DE}"/>
              </a:ext>
            </a:extLst>
          </p:cNvPr>
          <p:cNvSpPr>
            <a:spLocks noGrp="1" noChangeArrowheads="1"/>
          </p:cNvSpPr>
          <p:nvPr>
            <p:ph type="title"/>
          </p:nvPr>
        </p:nvSpPr>
        <p:spPr bwMode="gray">
          <a:xfrm>
            <a:off x="457200" y="2286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752"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 id="2147483750" r:id="rId13"/>
    <p:sldLayoutId id="2147483751" r:id="rId14"/>
  </p:sldLayoutIdLst>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5">
            <a:extLst>
              <a:ext uri="{FF2B5EF4-FFF2-40B4-BE49-F238E27FC236}">
                <a16:creationId xmlns:a16="http://schemas.microsoft.com/office/drawing/2014/main" id="{3E523718-B75D-4486-B162-931EB488EBEE}"/>
              </a:ext>
            </a:extLst>
          </p:cNvPr>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95237" name="Image" r:id="rId5" imgW="13003175" imgH="1612698" progId="Photoshop.Image.6">
                  <p:embed/>
                </p:oleObj>
              </mc:Choice>
              <mc:Fallback>
                <p:oleObj name="Image" r:id="rId5" imgW="13003175" imgH="1612698" progId="Photoshop.Image.6">
                  <p:embed/>
                  <p:pic>
                    <p:nvPicPr>
                      <p:cNvPr id="1026" name="Object 35">
                        <a:extLst>
                          <a:ext uri="{FF2B5EF4-FFF2-40B4-BE49-F238E27FC236}">
                            <a16:creationId xmlns:a16="http://schemas.microsoft.com/office/drawing/2014/main" id="{3E523718-B75D-4486-B162-931EB488EBE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0" name="Freeform 36">
            <a:extLst>
              <a:ext uri="{FF2B5EF4-FFF2-40B4-BE49-F238E27FC236}">
                <a16:creationId xmlns:a16="http://schemas.microsoft.com/office/drawing/2014/main" id="{E52C3998-FFCB-4E44-AC2C-9A7514B71B6E}"/>
              </a:ext>
            </a:extLst>
          </p:cNvPr>
          <p:cNvSpPr>
            <a:spLocks/>
          </p:cNvSpPr>
          <p:nvPr/>
        </p:nvSpPr>
        <p:spPr bwMode="ltGray">
          <a:xfrm>
            <a:off x="0" y="0"/>
            <a:ext cx="9144000" cy="6858000"/>
          </a:xfrm>
          <a:custGeom>
            <a:avLst/>
            <a:gdLst/>
            <a:ahLst/>
            <a:cxnLst>
              <a:cxn ang="0">
                <a:pos x="1488" y="0"/>
              </a:cxn>
              <a:cxn ang="0">
                <a:pos x="564" y="617"/>
              </a:cxn>
              <a:cxn ang="0">
                <a:pos x="0" y="1734"/>
              </a:cxn>
              <a:cxn ang="0">
                <a:pos x="0" y="4320"/>
              </a:cxn>
              <a:cxn ang="0">
                <a:pos x="5760" y="4320"/>
              </a:cxn>
              <a:cxn ang="0">
                <a:pos x="5760" y="0"/>
              </a:cxn>
              <a:cxn ang="0">
                <a:pos x="1488" y="0"/>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w="9525">
            <a:noFill/>
            <a:round/>
            <a:headEnd/>
            <a:tailEnd/>
          </a:ln>
          <a:effectLst/>
        </p:spPr>
        <p:txBody>
          <a:bodyPr/>
          <a:lstStyle/>
          <a:p>
            <a:pPr>
              <a:defRPr/>
            </a:pPr>
            <a:endParaRPr lang="zh-CN" altLang="en-US">
              <a:latin typeface="Arial" charset="0"/>
            </a:endParaRPr>
          </a:p>
        </p:txBody>
      </p:sp>
      <p:grpSp>
        <p:nvGrpSpPr>
          <p:cNvPr id="1028" name="Group 37">
            <a:extLst>
              <a:ext uri="{FF2B5EF4-FFF2-40B4-BE49-F238E27FC236}">
                <a16:creationId xmlns:a16="http://schemas.microsoft.com/office/drawing/2014/main" id="{AAA21238-57A8-466C-A929-714054EDA21C}"/>
              </a:ext>
            </a:extLst>
          </p:cNvPr>
          <p:cNvGrpSpPr>
            <a:grpSpLocks/>
          </p:cNvGrpSpPr>
          <p:nvPr/>
        </p:nvGrpSpPr>
        <p:grpSpPr bwMode="auto">
          <a:xfrm>
            <a:off x="0" y="914400"/>
            <a:ext cx="9144000" cy="350838"/>
            <a:chOff x="0" y="672"/>
            <a:chExt cx="5760" cy="221"/>
          </a:xfrm>
        </p:grpSpPr>
        <p:sp>
          <p:nvSpPr>
            <p:cNvPr id="1034" name="AutoShape 38" descr="06">
              <a:extLst>
                <a:ext uri="{FF2B5EF4-FFF2-40B4-BE49-F238E27FC236}">
                  <a16:creationId xmlns:a16="http://schemas.microsoft.com/office/drawing/2014/main" id="{FA80901E-5A39-41FE-A075-29DD519944D0}"/>
                </a:ext>
              </a:extLst>
            </p:cNvPr>
            <p:cNvSpPr>
              <a:spLocks noChangeArrowheads="1"/>
            </p:cNvSpPr>
            <p:nvPr userDrawn="1"/>
          </p:nvSpPr>
          <p:spPr bwMode="gray">
            <a:xfrm>
              <a:off x="0" y="674"/>
              <a:ext cx="1443" cy="219"/>
            </a:xfrm>
            <a:prstGeom prst="parallelogram">
              <a:avLst>
                <a:gd name="adj" fmla="val 0"/>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5" name="AutoShape 39" descr="05">
              <a:extLst>
                <a:ext uri="{FF2B5EF4-FFF2-40B4-BE49-F238E27FC236}">
                  <a16:creationId xmlns:a16="http://schemas.microsoft.com/office/drawing/2014/main" id="{2BE6DECC-B173-45E0-81B0-94ED5CF9815F}"/>
                </a:ext>
              </a:extLst>
            </p:cNvPr>
            <p:cNvSpPr>
              <a:spLocks noChangeArrowheads="1"/>
            </p:cNvSpPr>
            <p:nvPr userDrawn="1"/>
          </p:nvSpPr>
          <p:spPr bwMode="gray">
            <a:xfrm>
              <a:off x="1434" y="674"/>
              <a:ext cx="1446" cy="219"/>
            </a:xfrm>
            <a:prstGeom prst="parallelogram">
              <a:avLst>
                <a:gd name="adj" fmla="val 0"/>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6" name="AutoShape 40" descr="03">
              <a:extLst>
                <a:ext uri="{FF2B5EF4-FFF2-40B4-BE49-F238E27FC236}">
                  <a16:creationId xmlns:a16="http://schemas.microsoft.com/office/drawing/2014/main" id="{2068FCA2-1942-4A4F-8D70-AEB3AF13E5FA}"/>
                </a:ext>
              </a:extLst>
            </p:cNvPr>
            <p:cNvSpPr>
              <a:spLocks noChangeArrowheads="1"/>
            </p:cNvSpPr>
            <p:nvPr userDrawn="1"/>
          </p:nvSpPr>
          <p:spPr bwMode="gray">
            <a:xfrm>
              <a:off x="2876" y="674"/>
              <a:ext cx="1449" cy="219"/>
            </a:xfrm>
            <a:prstGeom prst="parallelogram">
              <a:avLst>
                <a:gd name="adj" fmla="val 0"/>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7" name="AutoShape 41" descr="02">
              <a:extLst>
                <a:ext uri="{FF2B5EF4-FFF2-40B4-BE49-F238E27FC236}">
                  <a16:creationId xmlns:a16="http://schemas.microsoft.com/office/drawing/2014/main" id="{C2D5DB57-383F-411B-9DB0-B4233EFD2E34}"/>
                </a:ext>
              </a:extLst>
            </p:cNvPr>
            <p:cNvSpPr>
              <a:spLocks noChangeArrowheads="1"/>
            </p:cNvSpPr>
            <p:nvPr userDrawn="1"/>
          </p:nvSpPr>
          <p:spPr bwMode="gray">
            <a:xfrm>
              <a:off x="4322" y="672"/>
              <a:ext cx="1438" cy="219"/>
            </a:xfrm>
            <a:prstGeom prst="parallelogram">
              <a:avLst>
                <a:gd name="adj" fmla="val 0"/>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1029" name="Rectangle 3">
            <a:extLst>
              <a:ext uri="{FF2B5EF4-FFF2-40B4-BE49-F238E27FC236}">
                <a16:creationId xmlns:a16="http://schemas.microsoft.com/office/drawing/2014/main" id="{A7E13408-C8BD-4DCB-A68B-44F28B57908B}"/>
              </a:ext>
            </a:extLst>
          </p:cNvPr>
          <p:cNvSpPr>
            <a:spLocks noGrp="1" noChangeArrowheads="1"/>
          </p:cNvSpPr>
          <p:nvPr>
            <p:ph type="body" idx="1"/>
          </p:nvPr>
        </p:nvSpPr>
        <p:spPr bwMode="auto">
          <a:xfrm>
            <a:off x="381000" y="12954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Rectangle 4">
            <a:extLst>
              <a:ext uri="{FF2B5EF4-FFF2-40B4-BE49-F238E27FC236}">
                <a16:creationId xmlns:a16="http://schemas.microsoft.com/office/drawing/2014/main" id="{5CADD564-BCF7-48E4-888B-7B562AC3076E}"/>
              </a:ext>
            </a:extLst>
          </p:cNvPr>
          <p:cNvSpPr>
            <a:spLocks noGrp="1" noChangeArrowheads="1"/>
          </p:cNvSpPr>
          <p:nvPr>
            <p:ph type="dt" sz="half" idx="2"/>
          </p:nvPr>
        </p:nvSpPr>
        <p:spPr bwMode="auto">
          <a:xfrm>
            <a:off x="3810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defRPr/>
            </a:pPr>
            <a:endParaRPr lang="en-US" altLang="zh-CN"/>
          </a:p>
        </p:txBody>
      </p:sp>
      <p:sp>
        <p:nvSpPr>
          <p:cNvPr id="2" name="Rectangle 5">
            <a:extLst>
              <a:ext uri="{FF2B5EF4-FFF2-40B4-BE49-F238E27FC236}">
                <a16:creationId xmlns:a16="http://schemas.microsoft.com/office/drawing/2014/main" id="{D0481EA1-D132-41D6-82CC-4FE74534DCE3}"/>
              </a:ext>
            </a:extLst>
          </p:cNvPr>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a:p>
        </p:txBody>
      </p:sp>
      <p:sp>
        <p:nvSpPr>
          <p:cNvPr id="3" name="Rectangle 6">
            <a:extLst>
              <a:ext uri="{FF2B5EF4-FFF2-40B4-BE49-F238E27FC236}">
                <a16:creationId xmlns:a16="http://schemas.microsoft.com/office/drawing/2014/main" id="{33C3380F-D767-4E51-A443-11EA05F84C99}"/>
              </a:ext>
            </a:extLst>
          </p:cNvPr>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64864B62-19C4-46DE-9899-DC11AF91B3C7}" type="slidenum">
              <a:rPr lang="zh-CN" altLang="en-US"/>
              <a:pPr/>
              <a:t>‹#›</a:t>
            </a:fld>
            <a:endParaRPr lang="en-US" altLang="zh-CN"/>
          </a:p>
        </p:txBody>
      </p:sp>
      <p:sp>
        <p:nvSpPr>
          <p:cNvPr id="1033" name="Rectangle 2">
            <a:extLst>
              <a:ext uri="{FF2B5EF4-FFF2-40B4-BE49-F238E27FC236}">
                <a16:creationId xmlns:a16="http://schemas.microsoft.com/office/drawing/2014/main" id="{64FDB502-2EA7-45D0-9DFD-95FD33959931}"/>
              </a:ext>
            </a:extLst>
          </p:cNvPr>
          <p:cNvSpPr>
            <a:spLocks noGrp="1" noChangeArrowheads="1"/>
          </p:cNvSpPr>
          <p:nvPr>
            <p:ph type="title"/>
          </p:nvPr>
        </p:nvSpPr>
        <p:spPr bwMode="gray">
          <a:xfrm>
            <a:off x="457200" y="2286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1742032885"/>
      </p:ext>
    </p:extLst>
  </p:cSld>
  <p:clrMap bg1="lt1" tx1="dk1" bg2="lt2" tx2="dk2" accent1="accent1" accent2="accent2" accent3="accent3" accent4="accent4" accent5="accent5" accent6="accent6" hlink="hlink" folHlink="folHlink"/>
  <p:sldLayoutIdLst>
    <p:sldLayoutId id="2147483754" r:id="rId1"/>
    <p:sldLayoutId id="2147483755" r:id="rId2"/>
  </p:sldLayoutIdLst>
  <p:hf hdr="0" ftr="0" dt="0"/>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5">
            <a:extLst>
              <a:ext uri="{FF2B5EF4-FFF2-40B4-BE49-F238E27FC236}">
                <a16:creationId xmlns:a16="http://schemas.microsoft.com/office/drawing/2014/main" id="{FBAA62F8-2C53-4DE0-9D5A-8A7955DAC917}"/>
              </a:ext>
            </a:extLst>
          </p:cNvPr>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96261" name="Image" r:id="rId5" imgW="13003175" imgH="1612698" progId="Photoshop.Image.6">
                  <p:embed/>
                </p:oleObj>
              </mc:Choice>
              <mc:Fallback>
                <p:oleObj name="Image" r:id="rId5" imgW="13003175" imgH="1612698" progId="Photoshop.Image.6">
                  <p:embed/>
                  <p:pic>
                    <p:nvPicPr>
                      <p:cNvPr id="1026" name="Object 35">
                        <a:extLst>
                          <a:ext uri="{FF2B5EF4-FFF2-40B4-BE49-F238E27FC236}">
                            <a16:creationId xmlns:a16="http://schemas.microsoft.com/office/drawing/2014/main" id="{FBAA62F8-2C53-4DE0-9D5A-8A7955DAC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0" name="Freeform 36">
            <a:extLst>
              <a:ext uri="{FF2B5EF4-FFF2-40B4-BE49-F238E27FC236}">
                <a16:creationId xmlns:a16="http://schemas.microsoft.com/office/drawing/2014/main" id="{8B5E4CE5-E8FD-4257-A2FB-05D0F94C22F1}"/>
              </a:ext>
            </a:extLst>
          </p:cNvPr>
          <p:cNvSpPr>
            <a:spLocks/>
          </p:cNvSpPr>
          <p:nvPr/>
        </p:nvSpPr>
        <p:spPr bwMode="ltGray">
          <a:xfrm>
            <a:off x="0" y="0"/>
            <a:ext cx="9144000" cy="6858000"/>
          </a:xfrm>
          <a:custGeom>
            <a:avLst/>
            <a:gdLst/>
            <a:ahLst/>
            <a:cxnLst>
              <a:cxn ang="0">
                <a:pos x="1488" y="0"/>
              </a:cxn>
              <a:cxn ang="0">
                <a:pos x="564" y="617"/>
              </a:cxn>
              <a:cxn ang="0">
                <a:pos x="0" y="1734"/>
              </a:cxn>
              <a:cxn ang="0">
                <a:pos x="0" y="4320"/>
              </a:cxn>
              <a:cxn ang="0">
                <a:pos x="5760" y="4320"/>
              </a:cxn>
              <a:cxn ang="0">
                <a:pos x="5760" y="0"/>
              </a:cxn>
              <a:cxn ang="0">
                <a:pos x="1488" y="0"/>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w="9525">
            <a:noFill/>
            <a:round/>
            <a:headEnd/>
            <a:tailEnd/>
          </a:ln>
          <a:effectLst/>
        </p:spPr>
        <p:txBody>
          <a:bodyPr/>
          <a:lstStyle/>
          <a:p>
            <a:pPr>
              <a:defRPr/>
            </a:pPr>
            <a:endParaRPr lang="zh-CN" altLang="en-US">
              <a:latin typeface="Arial" charset="0"/>
            </a:endParaRPr>
          </a:p>
        </p:txBody>
      </p:sp>
      <p:grpSp>
        <p:nvGrpSpPr>
          <p:cNvPr id="1029" name="Group 37">
            <a:extLst>
              <a:ext uri="{FF2B5EF4-FFF2-40B4-BE49-F238E27FC236}">
                <a16:creationId xmlns:a16="http://schemas.microsoft.com/office/drawing/2014/main" id="{79622763-611E-416B-A937-1FFD05707967}"/>
              </a:ext>
            </a:extLst>
          </p:cNvPr>
          <p:cNvGrpSpPr>
            <a:grpSpLocks/>
          </p:cNvGrpSpPr>
          <p:nvPr/>
        </p:nvGrpSpPr>
        <p:grpSpPr bwMode="auto">
          <a:xfrm>
            <a:off x="0" y="914400"/>
            <a:ext cx="9144000" cy="350838"/>
            <a:chOff x="0" y="672"/>
            <a:chExt cx="5760" cy="221"/>
          </a:xfrm>
        </p:grpSpPr>
        <p:sp>
          <p:nvSpPr>
            <p:cNvPr id="1062" name="AutoShape 38" descr="06">
              <a:extLst>
                <a:ext uri="{FF2B5EF4-FFF2-40B4-BE49-F238E27FC236}">
                  <a16:creationId xmlns:a16="http://schemas.microsoft.com/office/drawing/2014/main" id="{63BBBCBD-4662-4B8B-8578-5E6475ED6139}"/>
                </a:ext>
              </a:extLst>
            </p:cNvPr>
            <p:cNvSpPr>
              <a:spLocks noChangeArrowheads="1"/>
            </p:cNvSpPr>
            <p:nvPr userDrawn="1"/>
          </p:nvSpPr>
          <p:spPr bwMode="gray">
            <a:xfrm>
              <a:off x="0" y="674"/>
              <a:ext cx="1443" cy="219"/>
            </a:xfrm>
            <a:prstGeom prst="parallelogram">
              <a:avLst>
                <a:gd name="adj" fmla="val 0"/>
              </a:avLst>
            </a:prstGeom>
            <a:blipFill dpi="0" rotWithShape="1">
              <a:blip r:embed="rId7" cstate="print"/>
              <a:srcRect/>
              <a:stretch>
                <a:fillRect/>
              </a:stretch>
            </a:blipFill>
            <a:ln w="9525">
              <a:noFill/>
              <a:miter lim="800000"/>
              <a:headEnd/>
              <a:tailEnd/>
            </a:ln>
            <a:effectLst/>
          </p:spPr>
          <p:txBody>
            <a:bodyPr wrap="none" anchor="ctr"/>
            <a:lstStyle/>
            <a:p>
              <a:pPr>
                <a:defRPr/>
              </a:pPr>
              <a:endParaRPr lang="zh-CN" altLang="en-US">
                <a:ea typeface="宋体" pitchFamily="2" charset="-122"/>
              </a:endParaRPr>
            </a:p>
          </p:txBody>
        </p:sp>
        <p:sp>
          <p:nvSpPr>
            <p:cNvPr id="1063" name="AutoShape 39" descr="05">
              <a:extLst>
                <a:ext uri="{FF2B5EF4-FFF2-40B4-BE49-F238E27FC236}">
                  <a16:creationId xmlns:a16="http://schemas.microsoft.com/office/drawing/2014/main" id="{0CA8DEEB-3FCE-4A1F-84BF-3D1B0FB0953A}"/>
                </a:ext>
              </a:extLst>
            </p:cNvPr>
            <p:cNvSpPr>
              <a:spLocks noChangeArrowheads="1"/>
            </p:cNvSpPr>
            <p:nvPr userDrawn="1"/>
          </p:nvSpPr>
          <p:spPr bwMode="gray">
            <a:xfrm>
              <a:off x="1434" y="674"/>
              <a:ext cx="1446" cy="219"/>
            </a:xfrm>
            <a:prstGeom prst="parallelogram">
              <a:avLst>
                <a:gd name="adj" fmla="val 0"/>
              </a:avLst>
            </a:prstGeom>
            <a:blipFill dpi="0" rotWithShape="1">
              <a:blip r:embed="rId8" cstate="print"/>
              <a:srcRect/>
              <a:stretch>
                <a:fillRect/>
              </a:stretch>
            </a:blipFill>
            <a:ln w="9525">
              <a:noFill/>
              <a:miter lim="800000"/>
              <a:headEnd/>
              <a:tailEnd/>
            </a:ln>
            <a:effectLst/>
          </p:spPr>
          <p:txBody>
            <a:bodyPr wrap="none" anchor="ctr"/>
            <a:lstStyle/>
            <a:p>
              <a:pPr>
                <a:defRPr/>
              </a:pPr>
              <a:endParaRPr lang="zh-CN" altLang="en-US">
                <a:ea typeface="宋体" pitchFamily="2" charset="-122"/>
              </a:endParaRPr>
            </a:p>
          </p:txBody>
        </p:sp>
        <p:sp>
          <p:nvSpPr>
            <p:cNvPr id="1064" name="AutoShape 40" descr="03">
              <a:extLst>
                <a:ext uri="{FF2B5EF4-FFF2-40B4-BE49-F238E27FC236}">
                  <a16:creationId xmlns:a16="http://schemas.microsoft.com/office/drawing/2014/main" id="{4C1DF029-72DB-41BD-8E14-6BBE2954BBEC}"/>
                </a:ext>
              </a:extLst>
            </p:cNvPr>
            <p:cNvSpPr>
              <a:spLocks noChangeArrowheads="1"/>
            </p:cNvSpPr>
            <p:nvPr userDrawn="1"/>
          </p:nvSpPr>
          <p:spPr bwMode="gray">
            <a:xfrm>
              <a:off x="2876" y="674"/>
              <a:ext cx="1449" cy="219"/>
            </a:xfrm>
            <a:prstGeom prst="parallelogram">
              <a:avLst>
                <a:gd name="adj" fmla="val 0"/>
              </a:avLst>
            </a:prstGeom>
            <a:blipFill dpi="0" rotWithShape="1">
              <a:blip r:embed="rId9" cstate="print"/>
              <a:srcRect/>
              <a:stretch>
                <a:fillRect/>
              </a:stretch>
            </a:blipFill>
            <a:ln w="9525">
              <a:noFill/>
              <a:miter lim="800000"/>
              <a:headEnd/>
              <a:tailEnd/>
            </a:ln>
            <a:effectLst/>
          </p:spPr>
          <p:txBody>
            <a:bodyPr wrap="none" anchor="ctr"/>
            <a:lstStyle/>
            <a:p>
              <a:pPr>
                <a:defRPr/>
              </a:pPr>
              <a:endParaRPr lang="zh-CN" altLang="en-US">
                <a:ea typeface="宋体" pitchFamily="2" charset="-122"/>
              </a:endParaRPr>
            </a:p>
          </p:txBody>
        </p:sp>
        <p:sp>
          <p:nvSpPr>
            <p:cNvPr id="1065" name="AutoShape 41" descr="02">
              <a:extLst>
                <a:ext uri="{FF2B5EF4-FFF2-40B4-BE49-F238E27FC236}">
                  <a16:creationId xmlns:a16="http://schemas.microsoft.com/office/drawing/2014/main" id="{3AAD2162-4F3B-4FB2-AC7D-875EFFEDA9E5}"/>
                </a:ext>
              </a:extLst>
            </p:cNvPr>
            <p:cNvSpPr>
              <a:spLocks noChangeArrowheads="1"/>
            </p:cNvSpPr>
            <p:nvPr userDrawn="1"/>
          </p:nvSpPr>
          <p:spPr bwMode="gray">
            <a:xfrm>
              <a:off x="4322" y="672"/>
              <a:ext cx="1438" cy="219"/>
            </a:xfrm>
            <a:prstGeom prst="parallelogram">
              <a:avLst>
                <a:gd name="adj" fmla="val 0"/>
              </a:avLst>
            </a:prstGeom>
            <a:blipFill dpi="0" rotWithShape="1">
              <a:blip r:embed="rId10" cstate="print"/>
              <a:srcRect/>
              <a:stretch>
                <a:fillRect/>
              </a:stretch>
            </a:blipFill>
            <a:ln w="9525">
              <a:noFill/>
              <a:miter lim="800000"/>
              <a:headEnd/>
              <a:tailEnd/>
            </a:ln>
            <a:effectLst/>
          </p:spPr>
          <p:txBody>
            <a:bodyPr wrap="none" anchor="ctr"/>
            <a:lstStyle/>
            <a:p>
              <a:pPr>
                <a:defRPr/>
              </a:pPr>
              <a:endParaRPr lang="zh-CN" altLang="en-US">
                <a:ea typeface="宋体" pitchFamily="2" charset="-122"/>
              </a:endParaRPr>
            </a:p>
          </p:txBody>
        </p:sp>
      </p:grpSp>
      <p:sp>
        <p:nvSpPr>
          <p:cNvPr id="1030" name="Rectangle 3">
            <a:extLst>
              <a:ext uri="{FF2B5EF4-FFF2-40B4-BE49-F238E27FC236}">
                <a16:creationId xmlns:a16="http://schemas.microsoft.com/office/drawing/2014/main" id="{58B108A3-78C7-4A0C-983C-8A4191177FA9}"/>
              </a:ext>
            </a:extLst>
          </p:cNvPr>
          <p:cNvSpPr>
            <a:spLocks noGrp="1" noChangeArrowheads="1"/>
          </p:cNvSpPr>
          <p:nvPr>
            <p:ph type="body" idx="1"/>
          </p:nvPr>
        </p:nvSpPr>
        <p:spPr bwMode="auto">
          <a:xfrm>
            <a:off x="381000" y="12954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a:extLst>
              <a:ext uri="{FF2B5EF4-FFF2-40B4-BE49-F238E27FC236}">
                <a16:creationId xmlns:a16="http://schemas.microsoft.com/office/drawing/2014/main" id="{326DB833-A0C5-4958-A1E0-F4484A439DAB}"/>
              </a:ext>
            </a:extLst>
          </p:cNvPr>
          <p:cNvSpPr>
            <a:spLocks noGrp="1" noChangeArrowheads="1"/>
          </p:cNvSpPr>
          <p:nvPr>
            <p:ph type="dt" sz="half" idx="2"/>
          </p:nvPr>
        </p:nvSpPr>
        <p:spPr bwMode="auto">
          <a:xfrm>
            <a:off x="3810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defRPr/>
            </a:pPr>
            <a:endParaRPr lang="en-US" altLang="zh-CN"/>
          </a:p>
        </p:txBody>
      </p:sp>
      <p:sp>
        <p:nvSpPr>
          <p:cNvPr id="2" name="Rectangle 5">
            <a:extLst>
              <a:ext uri="{FF2B5EF4-FFF2-40B4-BE49-F238E27FC236}">
                <a16:creationId xmlns:a16="http://schemas.microsoft.com/office/drawing/2014/main" id="{EC96F429-CDB3-4C93-96C9-F1924A961246}"/>
              </a:ext>
            </a:extLst>
          </p:cNvPr>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a:p>
        </p:txBody>
      </p:sp>
      <p:sp>
        <p:nvSpPr>
          <p:cNvPr id="3" name="Rectangle 6">
            <a:extLst>
              <a:ext uri="{FF2B5EF4-FFF2-40B4-BE49-F238E27FC236}">
                <a16:creationId xmlns:a16="http://schemas.microsoft.com/office/drawing/2014/main" id="{72FCA38D-35B6-42CB-BE2D-D7A5D3FAB966}"/>
              </a:ext>
            </a:extLst>
          </p:cNvPr>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0201963A-8A12-40EC-9587-75189CD48991}" type="slidenum">
              <a:rPr lang="zh-CN" altLang="en-US"/>
              <a:pPr/>
              <a:t>‹#›</a:t>
            </a:fld>
            <a:endParaRPr lang="en-US" altLang="zh-CN"/>
          </a:p>
        </p:txBody>
      </p:sp>
      <p:sp>
        <p:nvSpPr>
          <p:cNvPr id="1034" name="Rectangle 2">
            <a:extLst>
              <a:ext uri="{FF2B5EF4-FFF2-40B4-BE49-F238E27FC236}">
                <a16:creationId xmlns:a16="http://schemas.microsoft.com/office/drawing/2014/main" id="{B4682BA5-98C3-417D-9036-90374982568F}"/>
              </a:ext>
            </a:extLst>
          </p:cNvPr>
          <p:cNvSpPr>
            <a:spLocks noGrp="1" noChangeArrowheads="1"/>
          </p:cNvSpPr>
          <p:nvPr>
            <p:ph type="title"/>
          </p:nvPr>
        </p:nvSpPr>
        <p:spPr bwMode="gray">
          <a:xfrm>
            <a:off x="457200" y="2286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1430743437"/>
      </p:ext>
    </p:extLst>
  </p:cSld>
  <p:clrMap bg1="lt1" tx1="dk1" bg2="lt2" tx2="dk2" accent1="accent1" accent2="accent2" accent3="accent3" accent4="accent4" accent5="accent5" accent6="accent6" hlink="hlink" folHlink="folHlink"/>
  <p:sldLayoutIdLst>
    <p:sldLayoutId id="2147483757" r:id="rId1"/>
    <p:sldLayoutId id="2147483758" r:id="rId2"/>
  </p:sldLayoutIdLst>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026" name="Object 35">
            <a:extLst>
              <a:ext uri="{FF2B5EF4-FFF2-40B4-BE49-F238E27FC236}">
                <a16:creationId xmlns:a16="http://schemas.microsoft.com/office/drawing/2014/main" id="{86994A1B-8DEE-4726-811C-1B523E5593DD}"/>
              </a:ext>
            </a:extLst>
          </p:cNvPr>
          <p:cNvGraphicFramePr>
            <a:graphicFrameLocks noChangeAspect="1"/>
          </p:cNvGraphicFramePr>
          <p:nvPr/>
        </p:nvGraphicFramePr>
        <p:xfrm>
          <a:off x="0" y="0"/>
          <a:ext cx="9144000" cy="1066800"/>
        </p:xfrm>
        <a:graphic>
          <a:graphicData uri="http://schemas.openxmlformats.org/presentationml/2006/ole">
            <mc:AlternateContent xmlns:mc="http://schemas.openxmlformats.org/markup-compatibility/2006">
              <mc:Choice xmlns:v="urn:schemas-microsoft-com:vml" Requires="v">
                <p:oleObj spid="_x0000_s117762" name="Image" r:id="rId5" imgW="13003175" imgH="1612698" progId="Photoshop.Image.6">
                  <p:embed/>
                </p:oleObj>
              </mc:Choice>
              <mc:Fallback>
                <p:oleObj name="Image" r:id="rId5" imgW="13003175" imgH="1612698" progId="Photoshop.Image.6">
                  <p:embed/>
                  <p:pic>
                    <p:nvPicPr>
                      <p:cNvPr id="1026" name="Object 35">
                        <a:extLst>
                          <a:ext uri="{FF2B5EF4-FFF2-40B4-BE49-F238E27FC236}">
                            <a16:creationId xmlns:a16="http://schemas.microsoft.com/office/drawing/2014/main" id="{86994A1B-8DEE-4726-811C-1B523E5593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60" name="Freeform 36">
            <a:extLst>
              <a:ext uri="{FF2B5EF4-FFF2-40B4-BE49-F238E27FC236}">
                <a16:creationId xmlns:a16="http://schemas.microsoft.com/office/drawing/2014/main" id="{0D36A0F0-47CD-43C3-AD5E-CC86D90DB306}"/>
              </a:ext>
            </a:extLst>
          </p:cNvPr>
          <p:cNvSpPr>
            <a:spLocks/>
          </p:cNvSpPr>
          <p:nvPr/>
        </p:nvSpPr>
        <p:spPr bwMode="ltGray">
          <a:xfrm>
            <a:off x="0" y="0"/>
            <a:ext cx="9144000" cy="6858000"/>
          </a:xfrm>
          <a:custGeom>
            <a:avLst/>
            <a:gdLst/>
            <a:ahLst/>
            <a:cxnLst>
              <a:cxn ang="0">
                <a:pos x="1488" y="0"/>
              </a:cxn>
              <a:cxn ang="0">
                <a:pos x="564" y="617"/>
              </a:cxn>
              <a:cxn ang="0">
                <a:pos x="0" y="1734"/>
              </a:cxn>
              <a:cxn ang="0">
                <a:pos x="0" y="4320"/>
              </a:cxn>
              <a:cxn ang="0">
                <a:pos x="5760" y="4320"/>
              </a:cxn>
              <a:cxn ang="0">
                <a:pos x="5760" y="0"/>
              </a:cxn>
              <a:cxn ang="0">
                <a:pos x="1488" y="0"/>
              </a:cxn>
            </a:cxnLst>
            <a:rect l="0" t="0" r="r" b="b"/>
            <a:pathLst>
              <a:path w="5760" h="4320">
                <a:moveTo>
                  <a:pt x="1488" y="0"/>
                </a:moveTo>
                <a:cubicBezTo>
                  <a:pt x="1093" y="94"/>
                  <a:pt x="670" y="476"/>
                  <a:pt x="564" y="617"/>
                </a:cubicBezTo>
                <a:cubicBezTo>
                  <a:pt x="458" y="758"/>
                  <a:pt x="94" y="1117"/>
                  <a:pt x="0" y="1734"/>
                </a:cubicBezTo>
                <a:lnTo>
                  <a:pt x="0" y="4320"/>
                </a:lnTo>
                <a:lnTo>
                  <a:pt x="5760" y="4320"/>
                </a:lnTo>
                <a:lnTo>
                  <a:pt x="5760" y="0"/>
                </a:lnTo>
                <a:lnTo>
                  <a:pt x="1488" y="0"/>
                </a:lnTo>
                <a:close/>
              </a:path>
            </a:pathLst>
          </a:custGeom>
          <a:gradFill rotWithShape="1">
            <a:gsLst>
              <a:gs pos="0">
                <a:schemeClr val="accent1">
                  <a:alpha val="39000"/>
                </a:schemeClr>
              </a:gs>
              <a:gs pos="100000">
                <a:schemeClr val="accent1">
                  <a:gamma/>
                  <a:tint val="0"/>
                  <a:invGamma/>
                </a:schemeClr>
              </a:gs>
            </a:gsLst>
            <a:lin ang="2700000" scaled="1"/>
          </a:gradFill>
          <a:ln w="9525">
            <a:noFill/>
            <a:round/>
            <a:headEnd/>
            <a:tailEnd/>
          </a:ln>
          <a:effectLst/>
        </p:spPr>
        <p:txBody>
          <a:bodyPr/>
          <a:lstStyle/>
          <a:p>
            <a:pPr>
              <a:defRPr/>
            </a:pPr>
            <a:endParaRPr lang="zh-CN" altLang="en-US">
              <a:latin typeface="Arial" charset="0"/>
            </a:endParaRPr>
          </a:p>
        </p:txBody>
      </p:sp>
      <p:grpSp>
        <p:nvGrpSpPr>
          <p:cNvPr id="1028" name="Group 37">
            <a:extLst>
              <a:ext uri="{FF2B5EF4-FFF2-40B4-BE49-F238E27FC236}">
                <a16:creationId xmlns:a16="http://schemas.microsoft.com/office/drawing/2014/main" id="{6F6F2CD6-7A06-4AAE-A414-913D49743B56}"/>
              </a:ext>
            </a:extLst>
          </p:cNvPr>
          <p:cNvGrpSpPr>
            <a:grpSpLocks/>
          </p:cNvGrpSpPr>
          <p:nvPr/>
        </p:nvGrpSpPr>
        <p:grpSpPr bwMode="auto">
          <a:xfrm>
            <a:off x="0" y="914400"/>
            <a:ext cx="9144000" cy="350838"/>
            <a:chOff x="0" y="672"/>
            <a:chExt cx="5760" cy="221"/>
          </a:xfrm>
        </p:grpSpPr>
        <p:sp>
          <p:nvSpPr>
            <p:cNvPr id="1034" name="AutoShape 38" descr="06">
              <a:extLst>
                <a:ext uri="{FF2B5EF4-FFF2-40B4-BE49-F238E27FC236}">
                  <a16:creationId xmlns:a16="http://schemas.microsoft.com/office/drawing/2014/main" id="{18769928-DDFE-479B-AB9A-410EFBCED531}"/>
                </a:ext>
              </a:extLst>
            </p:cNvPr>
            <p:cNvSpPr>
              <a:spLocks noChangeArrowheads="1"/>
            </p:cNvSpPr>
            <p:nvPr userDrawn="1"/>
          </p:nvSpPr>
          <p:spPr bwMode="gray">
            <a:xfrm>
              <a:off x="0" y="674"/>
              <a:ext cx="1443" cy="219"/>
            </a:xfrm>
            <a:prstGeom prst="parallelogram">
              <a:avLst>
                <a:gd name="adj" fmla="val 0"/>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5" name="AutoShape 39" descr="05">
              <a:extLst>
                <a:ext uri="{FF2B5EF4-FFF2-40B4-BE49-F238E27FC236}">
                  <a16:creationId xmlns:a16="http://schemas.microsoft.com/office/drawing/2014/main" id="{6C73C10B-7214-4972-8680-740CB3DF28AC}"/>
                </a:ext>
              </a:extLst>
            </p:cNvPr>
            <p:cNvSpPr>
              <a:spLocks noChangeArrowheads="1"/>
            </p:cNvSpPr>
            <p:nvPr userDrawn="1"/>
          </p:nvSpPr>
          <p:spPr bwMode="gray">
            <a:xfrm>
              <a:off x="1434" y="674"/>
              <a:ext cx="1446" cy="219"/>
            </a:xfrm>
            <a:prstGeom prst="parallelogram">
              <a:avLst>
                <a:gd name="adj" fmla="val 0"/>
              </a:avLst>
            </a:prstGeom>
            <a:blipFill dpi="0" rotWithShape="1">
              <a:blip r:embed="rId8"/>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6" name="AutoShape 40" descr="03">
              <a:extLst>
                <a:ext uri="{FF2B5EF4-FFF2-40B4-BE49-F238E27FC236}">
                  <a16:creationId xmlns:a16="http://schemas.microsoft.com/office/drawing/2014/main" id="{0CAC9E21-CA2E-48BB-9955-718D8CFEFD8A}"/>
                </a:ext>
              </a:extLst>
            </p:cNvPr>
            <p:cNvSpPr>
              <a:spLocks noChangeArrowheads="1"/>
            </p:cNvSpPr>
            <p:nvPr userDrawn="1"/>
          </p:nvSpPr>
          <p:spPr bwMode="gray">
            <a:xfrm>
              <a:off x="2876" y="674"/>
              <a:ext cx="1449" cy="219"/>
            </a:xfrm>
            <a:prstGeom prst="parallelogram">
              <a:avLst>
                <a:gd name="adj" fmla="val 0"/>
              </a:avLst>
            </a:prstGeom>
            <a:blipFill dpi="0" rotWithShape="1">
              <a:blip r:embed="rId9"/>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037" name="AutoShape 41" descr="02">
              <a:extLst>
                <a:ext uri="{FF2B5EF4-FFF2-40B4-BE49-F238E27FC236}">
                  <a16:creationId xmlns:a16="http://schemas.microsoft.com/office/drawing/2014/main" id="{2186D515-28E6-4B54-B778-1E81DA099548}"/>
                </a:ext>
              </a:extLst>
            </p:cNvPr>
            <p:cNvSpPr>
              <a:spLocks noChangeArrowheads="1"/>
            </p:cNvSpPr>
            <p:nvPr userDrawn="1"/>
          </p:nvSpPr>
          <p:spPr bwMode="gray">
            <a:xfrm>
              <a:off x="4322" y="672"/>
              <a:ext cx="1438" cy="219"/>
            </a:xfrm>
            <a:prstGeom prst="parallelogram">
              <a:avLst>
                <a:gd name="adj" fmla="val 0"/>
              </a:avLst>
            </a:prstGeom>
            <a:blipFill dpi="0" rotWithShape="1">
              <a:blip r:embed="rId10"/>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1029" name="Rectangle 3">
            <a:extLst>
              <a:ext uri="{FF2B5EF4-FFF2-40B4-BE49-F238E27FC236}">
                <a16:creationId xmlns:a16="http://schemas.microsoft.com/office/drawing/2014/main" id="{CF302F44-A66D-4795-85C6-5F554A33E62E}"/>
              </a:ext>
            </a:extLst>
          </p:cNvPr>
          <p:cNvSpPr>
            <a:spLocks noGrp="1" noChangeArrowheads="1"/>
          </p:cNvSpPr>
          <p:nvPr>
            <p:ph type="body" idx="1"/>
          </p:nvPr>
        </p:nvSpPr>
        <p:spPr bwMode="auto">
          <a:xfrm>
            <a:off x="381000" y="1295400"/>
            <a:ext cx="8305800"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Rectangle 4">
            <a:extLst>
              <a:ext uri="{FF2B5EF4-FFF2-40B4-BE49-F238E27FC236}">
                <a16:creationId xmlns:a16="http://schemas.microsoft.com/office/drawing/2014/main" id="{8EC2E3F9-7100-4E02-8EB0-4306B146B923}"/>
              </a:ext>
            </a:extLst>
          </p:cNvPr>
          <p:cNvSpPr>
            <a:spLocks noGrp="1" noChangeArrowheads="1"/>
          </p:cNvSpPr>
          <p:nvPr>
            <p:ph type="dt" sz="half" idx="2"/>
          </p:nvPr>
        </p:nvSpPr>
        <p:spPr bwMode="auto">
          <a:xfrm>
            <a:off x="3810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ea typeface="宋体" pitchFamily="2" charset="-122"/>
              </a:defRPr>
            </a:lvl1pPr>
          </a:lstStyle>
          <a:p>
            <a:pPr>
              <a:defRPr/>
            </a:pPr>
            <a:endParaRPr lang="en-US" altLang="zh-CN"/>
          </a:p>
        </p:txBody>
      </p:sp>
      <p:sp>
        <p:nvSpPr>
          <p:cNvPr id="2" name="Rectangle 5">
            <a:extLst>
              <a:ext uri="{FF2B5EF4-FFF2-40B4-BE49-F238E27FC236}">
                <a16:creationId xmlns:a16="http://schemas.microsoft.com/office/drawing/2014/main" id="{A16A9E42-BF64-4F14-9283-17B6AFD461B1}"/>
              </a:ext>
            </a:extLst>
          </p:cNvPr>
          <p:cNvSpPr>
            <a:spLocks noGrp="1" noChangeArrowheads="1"/>
          </p:cNvSpPr>
          <p:nvPr>
            <p:ph type="ftr" sz="quarter" idx="3"/>
          </p:nvPr>
        </p:nvSpPr>
        <p:spPr bwMode="auto">
          <a:xfrm>
            <a:off x="3124200" y="6400800"/>
            <a:ext cx="2895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ea typeface="宋体" pitchFamily="2" charset="-122"/>
              </a:defRPr>
            </a:lvl1pPr>
          </a:lstStyle>
          <a:p>
            <a:pPr>
              <a:defRPr/>
            </a:pPr>
            <a:endParaRPr lang="en-US" altLang="zh-CN"/>
          </a:p>
        </p:txBody>
      </p:sp>
      <p:sp>
        <p:nvSpPr>
          <p:cNvPr id="3" name="Rectangle 6">
            <a:extLst>
              <a:ext uri="{FF2B5EF4-FFF2-40B4-BE49-F238E27FC236}">
                <a16:creationId xmlns:a16="http://schemas.microsoft.com/office/drawing/2014/main" id="{EC763CF7-A534-46D4-A545-892A6B61F043}"/>
              </a:ext>
            </a:extLst>
          </p:cNvPr>
          <p:cNvSpPr>
            <a:spLocks noGrp="1" noChangeArrowheads="1"/>
          </p:cNvSpPr>
          <p:nvPr>
            <p:ph type="sldNum" sz="quarter" idx="4"/>
          </p:nvPr>
        </p:nvSpPr>
        <p:spPr bwMode="auto">
          <a:xfrm>
            <a:off x="6553200" y="6400800"/>
            <a:ext cx="2133600" cy="3206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fld id="{D0ED8E9A-A4D5-4342-AB95-EE02E3DB0A93}" type="slidenum">
              <a:rPr lang="zh-CN" altLang="en-US"/>
              <a:pPr/>
              <a:t>‹#›</a:t>
            </a:fld>
            <a:endParaRPr lang="en-US" altLang="zh-CN"/>
          </a:p>
        </p:txBody>
      </p:sp>
      <p:sp>
        <p:nvSpPr>
          <p:cNvPr id="1033" name="Rectangle 2">
            <a:extLst>
              <a:ext uri="{FF2B5EF4-FFF2-40B4-BE49-F238E27FC236}">
                <a16:creationId xmlns:a16="http://schemas.microsoft.com/office/drawing/2014/main" id="{06CBBDEA-4483-4A4E-BF2F-805F3885A19D}"/>
              </a:ext>
            </a:extLst>
          </p:cNvPr>
          <p:cNvSpPr>
            <a:spLocks noGrp="1" noChangeArrowheads="1"/>
          </p:cNvSpPr>
          <p:nvPr>
            <p:ph type="title"/>
          </p:nvPr>
        </p:nvSpPr>
        <p:spPr bwMode="gray">
          <a:xfrm>
            <a:off x="457200" y="228600"/>
            <a:ext cx="82296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extLst>
      <p:ext uri="{BB962C8B-B14F-4D97-AF65-F5344CB8AC3E}">
        <p14:creationId xmlns:p14="http://schemas.microsoft.com/office/powerpoint/2010/main" val="71250687"/>
      </p:ext>
    </p:extLst>
  </p:cSld>
  <p:clrMap bg1="lt1" tx1="dk1" bg2="lt2" tx2="dk2" accent1="accent1" accent2="accent2" accent3="accent3" accent4="accent4" accent5="accent5" accent6="accent6" hlink="hlink" folHlink="folHlink"/>
  <p:sldLayoutIdLst>
    <p:sldLayoutId id="2147483760" r:id="rId1"/>
    <p:sldLayoutId id="2147483761" r:id="rId2"/>
  </p:sldLayoutIdLst>
  <p:hf hdr="0" ftr="0" dt="0"/>
  <p:txStyles>
    <p:titleStyle>
      <a:lvl1pPr algn="ctr" rtl="0" eaLnBrk="0" fontAlgn="base" hangingPunct="0">
        <a:spcBef>
          <a:spcPct val="0"/>
        </a:spcBef>
        <a:spcAft>
          <a:spcPct val="0"/>
        </a:spcAft>
        <a:defRPr sz="3200" b="1">
          <a:solidFill>
            <a:schemeClr val="tx2"/>
          </a:solidFill>
          <a:latin typeface="+mj-lt"/>
          <a:ea typeface="+mj-ea"/>
          <a:cs typeface="+mj-cs"/>
        </a:defRPr>
      </a:lvl1pPr>
      <a:lvl2pPr algn="ctr" rtl="0" eaLnBrk="0" fontAlgn="base" hangingPunct="0">
        <a:spcBef>
          <a:spcPct val="0"/>
        </a:spcBef>
        <a:spcAft>
          <a:spcPct val="0"/>
        </a:spcAft>
        <a:defRPr sz="3200" b="1">
          <a:solidFill>
            <a:schemeClr val="tx2"/>
          </a:solidFill>
          <a:latin typeface="Arial" charset="0"/>
        </a:defRPr>
      </a:lvl2pPr>
      <a:lvl3pPr algn="ctr" rtl="0" eaLnBrk="0" fontAlgn="base" hangingPunct="0">
        <a:spcBef>
          <a:spcPct val="0"/>
        </a:spcBef>
        <a:spcAft>
          <a:spcPct val="0"/>
        </a:spcAft>
        <a:defRPr sz="3200" b="1">
          <a:solidFill>
            <a:schemeClr val="tx2"/>
          </a:solidFill>
          <a:latin typeface="Arial" charset="0"/>
        </a:defRPr>
      </a:lvl3pPr>
      <a:lvl4pPr algn="ctr" rtl="0" eaLnBrk="0" fontAlgn="base" hangingPunct="0">
        <a:spcBef>
          <a:spcPct val="0"/>
        </a:spcBef>
        <a:spcAft>
          <a:spcPct val="0"/>
        </a:spcAft>
        <a:defRPr sz="3200" b="1">
          <a:solidFill>
            <a:schemeClr val="tx2"/>
          </a:solidFill>
          <a:latin typeface="Arial" charset="0"/>
        </a:defRPr>
      </a:lvl4pPr>
      <a:lvl5pPr algn="ctr" rtl="0" eaLnBrk="0" fontAlgn="base" hangingPunct="0">
        <a:spcBef>
          <a:spcPct val="0"/>
        </a:spcBef>
        <a:spcAft>
          <a:spcPct val="0"/>
        </a:spcAft>
        <a:defRPr sz="3200" b="1">
          <a:solidFill>
            <a:schemeClr val="tx2"/>
          </a:solidFill>
          <a:latin typeface="Arial" charset="0"/>
        </a:defRPr>
      </a:lvl5pPr>
      <a:lvl6pPr marL="457200" algn="ctr" rtl="0" fontAlgn="base">
        <a:spcBef>
          <a:spcPct val="0"/>
        </a:spcBef>
        <a:spcAft>
          <a:spcPct val="0"/>
        </a:spcAft>
        <a:defRPr sz="3200" b="1">
          <a:solidFill>
            <a:schemeClr val="tx2"/>
          </a:solidFill>
          <a:latin typeface="Arial" charset="0"/>
        </a:defRPr>
      </a:lvl6pPr>
      <a:lvl7pPr marL="914400" algn="ctr" rtl="0" fontAlgn="base">
        <a:spcBef>
          <a:spcPct val="0"/>
        </a:spcBef>
        <a:spcAft>
          <a:spcPct val="0"/>
        </a:spcAft>
        <a:defRPr sz="3200" b="1">
          <a:solidFill>
            <a:schemeClr val="tx2"/>
          </a:solidFill>
          <a:latin typeface="Arial" charset="0"/>
        </a:defRPr>
      </a:lvl7pPr>
      <a:lvl8pPr marL="1371600" algn="ctr" rtl="0" fontAlgn="base">
        <a:spcBef>
          <a:spcPct val="0"/>
        </a:spcBef>
        <a:spcAft>
          <a:spcPct val="0"/>
        </a:spcAft>
        <a:defRPr sz="3200" b="1">
          <a:solidFill>
            <a:schemeClr val="tx2"/>
          </a:solidFill>
          <a:latin typeface="Arial" charset="0"/>
        </a:defRPr>
      </a:lvl8pPr>
      <a:lvl9pPr marL="1828800" algn="ctr" rtl="0" fontAlgn="base">
        <a:spcBef>
          <a:spcPct val="0"/>
        </a:spcBef>
        <a:spcAft>
          <a:spcPct val="0"/>
        </a:spcAft>
        <a:defRPr sz="3200" b="1">
          <a:solidFill>
            <a:schemeClr val="tx2"/>
          </a:solidFill>
          <a:latin typeface="Arial"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b="1">
          <a:solidFill>
            <a:schemeClr val="tx1"/>
          </a:solidFill>
          <a:latin typeface="+mn-lt"/>
        </a:defRPr>
      </a:lvl2pPr>
      <a:lvl3pPr marL="1143000" indent="-228600" algn="l" rtl="0" eaLnBrk="0" fontAlgn="base" hangingPunct="0">
        <a:spcBef>
          <a:spcPct val="20000"/>
        </a:spcBef>
        <a:spcAft>
          <a:spcPct val="0"/>
        </a:spcAft>
        <a:buClr>
          <a:schemeClr val="tx1"/>
        </a:buClr>
        <a:buChar char="•"/>
        <a:defRPr sz="2400" b="1">
          <a:solidFill>
            <a:schemeClr val="tx1"/>
          </a:solidFill>
          <a:latin typeface="+mn-lt"/>
        </a:defRPr>
      </a:lvl3pPr>
      <a:lvl4pPr marL="1600200" indent="-228600" algn="l" rtl="0" eaLnBrk="0" fontAlgn="base" hangingPunct="0">
        <a:spcBef>
          <a:spcPct val="20000"/>
        </a:spcBef>
        <a:spcAft>
          <a:spcPct val="0"/>
        </a:spcAft>
        <a:buChar char="–"/>
        <a:defRPr sz="2000" b="1">
          <a:solidFill>
            <a:schemeClr val="tx1"/>
          </a:solidFill>
          <a:latin typeface="+mn-lt"/>
        </a:defRPr>
      </a:lvl4pPr>
      <a:lvl5pPr marL="2057400" indent="-228600" algn="l" rtl="0" eaLnBrk="0" fontAlgn="base" hangingPunct="0">
        <a:spcBef>
          <a:spcPct val="20000"/>
        </a:spcBef>
        <a:spcAft>
          <a:spcPct val="0"/>
        </a:spcAft>
        <a:buChar char="»"/>
        <a:defRPr sz="2000" b="1">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gif"/><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1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6.xml"/><Relationship Id="rId1" Type="http://schemas.openxmlformats.org/officeDocument/2006/relationships/vmlDrawing" Target="../drawings/vmlDrawing9.vml"/><Relationship Id="rId4" Type="http://schemas.openxmlformats.org/officeDocument/2006/relationships/image" Target="../media/image48.wmf"/></Relationships>
</file>

<file path=ppt/slides/_rels/slide1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6.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6.xml"/></Relationships>
</file>

<file path=ppt/slides/_rels/slide146.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1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6.xml"/></Relationships>
</file>

<file path=ppt/slides/_rels/slide1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6.xml"/></Relationships>
</file>

<file path=ppt/slides/_rels/slide17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1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6.xml"/><Relationship Id="rId5" Type="http://schemas.openxmlformats.org/officeDocument/2006/relationships/image" Target="../media/image64.png"/><Relationship Id="rId4" Type="http://schemas.openxmlformats.org/officeDocument/2006/relationships/image" Target="../media/image63.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10.w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6.xml"/></Relationships>
</file>

<file path=ppt/slides/_rels/slide18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6.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8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6.xml"/></Relationships>
</file>

<file path=ppt/slides/_rels/slide18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6.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6.xml"/></Relationships>
</file>

<file path=ppt/slides/_rels/slide193.xml.rels><?xml version="1.0" encoding="UTF-8" standalone="yes"?>
<Relationships xmlns="http://schemas.openxmlformats.org/package/2006/relationships"><Relationship Id="rId2" Type="http://schemas.openxmlformats.org/officeDocument/2006/relationships/image" Target="../media/image70.emf"/><Relationship Id="rId1" Type="http://schemas.openxmlformats.org/officeDocument/2006/relationships/slideLayout" Target="../slideLayouts/slideLayout16.xml"/></Relationships>
</file>

<file path=ppt/slides/_rels/slide194.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16.xml"/></Relationships>
</file>

<file path=ppt/slides/_rels/slide195.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1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8.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1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5.vml"/><Relationship Id="rId4" Type="http://schemas.openxmlformats.org/officeDocument/2006/relationships/image" Target="../media/image6.wmf"/></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6.xml"/></Relationships>
</file>

<file path=ppt/slides/_rels/slide20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6.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6.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6.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9.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6.xml"/></Relationships>
</file>

<file path=ppt/slides/_rels/slide2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1.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6.xml"/></Relationships>
</file>

<file path=ppt/slides/_rels/slide2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6.xml"/></Relationships>
</file>

<file path=ppt/slides/_rels/slide2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6.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6.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6.xml"/></Relationships>
</file>

<file path=ppt/slides/_rels/slide2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6.xml"/></Relationships>
</file>

<file path=ppt/slides/_rels/slide2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6.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6.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6.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6.xml"/></Relationships>
</file>

<file path=ppt/slides/_rels/slide3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6.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6.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6.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6.xml"/></Relationships>
</file>

<file path=ppt/slides/_rels/slide32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6.xml"/></Relationships>
</file>

<file path=ppt/slides/_rels/slide33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6.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6.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6.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8.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6.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6.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6.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7.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1.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16.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6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375.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16.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7.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1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6.xml"/><Relationship Id="rId1" Type="http://schemas.openxmlformats.org/officeDocument/2006/relationships/vmlDrawing" Target="../drawings/vmlDrawing10.vml"/><Relationship Id="rId4" Type="http://schemas.openxmlformats.org/officeDocument/2006/relationships/image" Target="../media/image121.emf"/></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6.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6.xml"/><Relationship Id="rId1" Type="http://schemas.openxmlformats.org/officeDocument/2006/relationships/vmlDrawing" Target="../drawings/vmlDrawing11.vml"/><Relationship Id="rId4" Type="http://schemas.openxmlformats.org/officeDocument/2006/relationships/image" Target="../media/image122.emf"/></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2.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6.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6.xml"/><Relationship Id="rId1" Type="http://schemas.openxmlformats.org/officeDocument/2006/relationships/vmlDrawing" Target="../drawings/vmlDrawing12.vml"/><Relationship Id="rId4" Type="http://schemas.openxmlformats.org/officeDocument/2006/relationships/image" Target="../media/image123.emf"/></Relationships>
</file>

<file path=ppt/slides/_rels/slide39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6.xml"/><Relationship Id="rId1" Type="http://schemas.openxmlformats.org/officeDocument/2006/relationships/vmlDrawing" Target="../drawings/vmlDrawing13.vml"/><Relationship Id="rId4" Type="http://schemas.openxmlformats.org/officeDocument/2006/relationships/image" Target="../media/image124.emf"/></Relationships>
</file>

<file path=ppt/slides/_rels/slide39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6.xml"/><Relationship Id="rId1" Type="http://schemas.openxmlformats.org/officeDocument/2006/relationships/vmlDrawing" Target="../drawings/vmlDrawing14.vml"/><Relationship Id="rId4" Type="http://schemas.openxmlformats.org/officeDocument/2006/relationships/image" Target="../media/image125.emf"/></Relationships>
</file>

<file path=ppt/slides/_rels/slide39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6.xml"/><Relationship Id="rId1" Type="http://schemas.openxmlformats.org/officeDocument/2006/relationships/vmlDrawing" Target="../drawings/vmlDrawing15.vml"/><Relationship Id="rId4" Type="http://schemas.openxmlformats.org/officeDocument/2006/relationships/image" Target="../media/image125.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09.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6.xml"/><Relationship Id="rId1" Type="http://schemas.openxmlformats.org/officeDocument/2006/relationships/vmlDrawing" Target="../drawings/vmlDrawing16.vml"/><Relationship Id="rId4" Type="http://schemas.openxmlformats.org/officeDocument/2006/relationships/image" Target="../media/image126.emf"/></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16.xml"/><Relationship Id="rId1" Type="http://schemas.openxmlformats.org/officeDocument/2006/relationships/vmlDrawing" Target="../drawings/vmlDrawing17.vml"/><Relationship Id="rId4" Type="http://schemas.openxmlformats.org/officeDocument/2006/relationships/image" Target="../media/image127.emf"/></Relationships>
</file>

<file path=ppt/slides/_rels/slide412.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16.xml"/><Relationship Id="rId1" Type="http://schemas.openxmlformats.org/officeDocument/2006/relationships/vmlDrawing" Target="../drawings/vmlDrawing18.vml"/><Relationship Id="rId4" Type="http://schemas.openxmlformats.org/officeDocument/2006/relationships/image" Target="../media/image128.emf"/></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3.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16.xml"/><Relationship Id="rId1" Type="http://schemas.openxmlformats.org/officeDocument/2006/relationships/vmlDrawing" Target="../drawings/vmlDrawing19.vml"/><Relationship Id="rId4" Type="http://schemas.openxmlformats.org/officeDocument/2006/relationships/image" Target="../media/image129.emf"/></Relationships>
</file>

<file path=ppt/slides/_rels/slide424.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6.xml"/><Relationship Id="rId1" Type="http://schemas.openxmlformats.org/officeDocument/2006/relationships/vmlDrawing" Target="../drawings/vmlDrawing20.vml"/><Relationship Id="rId4" Type="http://schemas.openxmlformats.org/officeDocument/2006/relationships/image" Target="../media/image130.emf"/></Relationships>
</file>

<file path=ppt/slides/_rels/slide425.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16.xml"/><Relationship Id="rId1" Type="http://schemas.openxmlformats.org/officeDocument/2006/relationships/vmlDrawing" Target="../drawings/vmlDrawing21.vml"/><Relationship Id="rId4" Type="http://schemas.openxmlformats.org/officeDocument/2006/relationships/image" Target="../media/image131.emf"/></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6.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16.xml"/><Relationship Id="rId1" Type="http://schemas.openxmlformats.org/officeDocument/2006/relationships/vmlDrawing" Target="../drawings/vmlDrawing22.vml"/><Relationship Id="rId4" Type="http://schemas.openxmlformats.org/officeDocument/2006/relationships/image" Target="../media/image132.emf"/></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7.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16.xml"/><Relationship Id="rId1" Type="http://schemas.openxmlformats.org/officeDocument/2006/relationships/vmlDrawing" Target="../drawings/vmlDrawing23.vml"/><Relationship Id="rId4" Type="http://schemas.openxmlformats.org/officeDocument/2006/relationships/image" Target="../media/image133.emf"/></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59.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6.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2.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6.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6.xml"/><Relationship Id="rId1" Type="http://schemas.openxmlformats.org/officeDocument/2006/relationships/vmlDrawing" Target="../drawings/vmlDrawing24.vml"/><Relationship Id="rId4" Type="http://schemas.openxmlformats.org/officeDocument/2006/relationships/image" Target="../media/image136.emf"/></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7.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16.xml"/><Relationship Id="rId1" Type="http://schemas.openxmlformats.org/officeDocument/2006/relationships/vmlDrawing" Target="../drawings/vmlDrawing25.vml"/><Relationship Id="rId4" Type="http://schemas.openxmlformats.org/officeDocument/2006/relationships/image" Target="../media/image137.emf"/></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99.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16.xml"/><Relationship Id="rId1" Type="http://schemas.openxmlformats.org/officeDocument/2006/relationships/vmlDrawing" Target="../drawings/vmlDrawing26.vml"/><Relationship Id="rId4" Type="http://schemas.openxmlformats.org/officeDocument/2006/relationships/image" Target="../media/image138.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16.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3.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3.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6.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slideLayout" Target="../slideLayouts/slideLayout16.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68.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7.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6.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16.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6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18.xml"/></Relationships>
</file>

<file path=ppt/slides/_rels/slide6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8.xml"/></Relationships>
</file>

<file path=ppt/slides/_rels/slide6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3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18.xml"/></Relationships>
</file>

<file path=ppt/slides/_rels/slide6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5.xml.rels><?xml version="1.0" encoding="UTF-8" standalone="yes"?>
<Relationships xmlns="http://schemas.openxmlformats.org/package/2006/relationships"><Relationship Id="rId3" Type="http://schemas.openxmlformats.org/officeDocument/2006/relationships/image" Target="http://www.nstc.gov.cn/img/jiaoli3.jpg" TargetMode="External"/><Relationship Id="rId2" Type="http://schemas.openxmlformats.org/officeDocument/2006/relationships/image" Target="../media/image143.jpeg"/><Relationship Id="rId1" Type="http://schemas.openxmlformats.org/officeDocument/2006/relationships/slideLayout" Target="../slideLayouts/slideLayout18.xml"/></Relationships>
</file>

<file path=ppt/slides/_rels/slide6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6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5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2.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18.xml"/></Relationships>
</file>

<file path=ppt/slides/_rels/slide66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6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18.xml"/></Relationships>
</file>

<file path=ppt/slides/_rels/slide6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8.xml"/></Relationships>
</file>

<file path=ppt/slides/_rels/slide67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7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8.xml"/></Relationships>
</file>

<file path=ppt/slides/_rels/slide69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9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8.xml"/></Relationships>
</file>

<file path=ppt/slides/_rels/slide7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8.xml"/></Relationships>
</file>

<file path=ppt/slides/_rels/slide70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4.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8.xml"/></Relationships>
</file>

<file path=ppt/slides/_rels/slide70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6.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18.xml"/></Relationships>
</file>

<file path=ppt/slides/_rels/slide70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7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6.xml"/></Relationships>
</file>

<file path=ppt/slides/_rels/slide7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7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1.xml.rels><?xml version="1.0" encoding="UTF-8" standalone="yes"?>
<Relationships xmlns="http://schemas.openxmlformats.org/package/2006/relationships"><Relationship Id="rId2" Type="http://schemas.openxmlformats.org/officeDocument/2006/relationships/image" Target="../media/image52.wmf"/><Relationship Id="rId1" Type="http://schemas.openxmlformats.org/officeDocument/2006/relationships/slideLayout" Target="../slideLayouts/slideLayout16.xml"/></Relationships>
</file>

<file path=ppt/slides/_rels/slide7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6.xml"/></Relationships>
</file>

<file path=ppt/slides/_rels/slide73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3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4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4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6.xml"/></Relationships>
</file>

<file path=ppt/slides/_rels/slide75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75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16.xml"/></Relationships>
</file>

<file path=ppt/slides/_rels/slide7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6.xml"/></Relationships>
</file>

<file path=ppt/slides/_rels/slide7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16.xml"/></Relationships>
</file>

<file path=ppt/slides/_rels/slide76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16.xml"/></Relationships>
</file>

<file path=ppt/slides/_rels/slide76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6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3.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6.xml"/></Relationships>
</file>

<file path=ppt/slides/_rels/slide77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6.xml"/></Relationships>
</file>

<file path=ppt/slides/_rels/slide7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8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hyperlink" Target="../../../&#28436;&#31034;&#26679;&#20363;/&#36793;&#30028;&#25968;&#25454;&#29983;&#25104;/TestCaseGenerate.exe" TargetMode="External"/><Relationship Id="rId2" Type="http://schemas.openxmlformats.org/officeDocument/2006/relationships/hyperlink" Target="../../../&#28436;&#31034;&#26679;&#20363;/&#27979;&#35797;&#35745;&#21010;&#25991;&#26723;/01/MS-WordPad&#27979;&#35797;&#35745;&#21010;.doc" TargetMode="External"/><Relationship Id="rId1" Type="http://schemas.openxmlformats.org/officeDocument/2006/relationships/slideLayout" Target="../slideLayouts/slideLayout12.xml"/><Relationship Id="rId6" Type="http://schemas.openxmlformats.org/officeDocument/2006/relationships/image" Target="../media/image8.wmf"/><Relationship Id="rId5" Type="http://schemas.openxmlformats.org/officeDocument/2006/relationships/hyperlink" Target="../../../&#28436;&#31034;&#26679;&#20363;/&#19977;&#35282;&#24418;&#36335;&#32463;&#27979;&#35797;/02/exe/STHomework2.exe" TargetMode="External"/><Relationship Id="rId4" Type="http://schemas.openxmlformats.org/officeDocument/2006/relationships/hyperlink" Target="../../../&#28436;&#31034;&#26679;&#20363;/&#32467;&#26524;&#35780;&#20215;/BugReport.ppt"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0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80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0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16.xml"/></Relationships>
</file>

<file path=ppt/slides/_rels/slide81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6.xml"/></Relationships>
</file>

<file path=ppt/slides/_rels/slide8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1.xml.rels><?xml version="1.0" encoding="UTF-8" standalone="yes"?>
<Relationships xmlns="http://schemas.openxmlformats.org/package/2006/relationships"><Relationship Id="rId2" Type="http://schemas.openxmlformats.org/officeDocument/2006/relationships/image" Target="../media/image135.wmf"/><Relationship Id="rId1" Type="http://schemas.openxmlformats.org/officeDocument/2006/relationships/slideLayout" Target="../slideLayouts/slideLayout20.xml"/></Relationships>
</file>

<file path=ppt/slides/_rels/slide82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3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0.xml"/></Relationships>
</file>

<file path=ppt/slides/_rels/slide83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0.xml"/></Relationships>
</file>

<file path=ppt/slides/_rels/slide8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16.xml"/></Relationships>
</file>

<file path=ppt/slides/_rels/slide8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5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6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7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8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5.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0.xml"/></Relationships>
</file>

<file path=ppt/slides/_rels/slide88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8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89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9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0.xml"/></Relationships>
</file>

<file path=ppt/slides/_rels/slide89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0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5.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20.xml"/></Relationships>
</file>

<file path=ppt/slides/_rels/slide90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0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16.xml"/><Relationship Id="rId1" Type="http://schemas.openxmlformats.org/officeDocument/2006/relationships/vmlDrawing" Target="../drawings/vmlDrawing7.vml"/><Relationship Id="rId4" Type="http://schemas.openxmlformats.org/officeDocument/2006/relationships/image" Target="../media/image36.w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16.xml"/><Relationship Id="rId1" Type="http://schemas.openxmlformats.org/officeDocument/2006/relationships/vmlDrawing" Target="../drawings/vmlDrawing8.vml"/><Relationship Id="rId4" Type="http://schemas.openxmlformats.org/officeDocument/2006/relationships/image" Target="../media/image37.wmf"/></Relationships>
</file>

<file path=ppt/slides/_rels/slide9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8DE84A97-0A07-4ED1-ADB4-D22E52EB9AA4}"/>
              </a:ext>
            </a:extLst>
          </p:cNvPr>
          <p:cNvSpPr>
            <a:spLocks noGrp="1" noChangeArrowheads="1"/>
          </p:cNvSpPr>
          <p:nvPr>
            <p:ph type="ctrTitle"/>
          </p:nvPr>
        </p:nvSpPr>
        <p:spPr>
          <a:xfrm>
            <a:off x="685800" y="838200"/>
            <a:ext cx="8228013" cy="2436813"/>
          </a:xfrm>
        </p:spPr>
        <p:txBody>
          <a:bodyPr/>
          <a:lstStyle/>
          <a:p>
            <a:pPr eaLnBrk="1" hangingPunct="1"/>
            <a:r>
              <a:rPr lang="zh-CN" altLang="en-US" sz="4800">
                <a:ea typeface="隶书" panose="02010509060101010101" pitchFamily="49" charset="-122"/>
              </a:rPr>
              <a:t>软 件 测 试</a:t>
            </a:r>
            <a:br>
              <a:rPr lang="zh-CN" altLang="en-US" sz="4800">
                <a:ea typeface="隶书" panose="02010509060101010101" pitchFamily="49" charset="-122"/>
              </a:rPr>
            </a:br>
            <a:r>
              <a:rPr lang="en-US" altLang="zh-CN" sz="4800">
                <a:ea typeface="隶书" panose="02010509060101010101" pitchFamily="49" charset="-122"/>
              </a:rPr>
              <a:t>Software Testing</a:t>
            </a:r>
          </a:p>
        </p:txBody>
      </p:sp>
      <p:sp>
        <p:nvSpPr>
          <p:cNvPr id="3075" name="Rectangle 3">
            <a:extLst>
              <a:ext uri="{FF2B5EF4-FFF2-40B4-BE49-F238E27FC236}">
                <a16:creationId xmlns:a16="http://schemas.microsoft.com/office/drawing/2014/main" id="{11ACBD74-DF18-460A-998F-2C132499C127}"/>
              </a:ext>
            </a:extLst>
          </p:cNvPr>
          <p:cNvSpPr>
            <a:spLocks noGrp="1" noChangeArrowheads="1"/>
          </p:cNvSpPr>
          <p:nvPr>
            <p:ph type="subTitle" idx="1"/>
          </p:nvPr>
        </p:nvSpPr>
        <p:spPr>
          <a:xfrm>
            <a:off x="5181600" y="4419600"/>
            <a:ext cx="3505200" cy="1746250"/>
          </a:xfrm>
        </p:spPr>
        <p:txBody>
          <a:bodyPr/>
          <a:lstStyle/>
          <a:p>
            <a:pPr eaLnBrk="1" hangingPunct="1"/>
            <a:r>
              <a:rPr lang="zh-CN" altLang="en-US" sz="4400">
                <a:ea typeface="隶书" panose="02010509060101010101" pitchFamily="49" charset="-122"/>
              </a:rPr>
              <a:t>  于磊</a:t>
            </a:r>
            <a:endParaRPr lang="en-US" altLang="zh-CN" sz="4400">
              <a:ea typeface="隶书" panose="02010509060101010101" pitchFamily="49" charset="-122"/>
            </a:endParaRPr>
          </a:p>
          <a:p>
            <a:pPr eaLnBrk="1" hangingPunct="1"/>
            <a:r>
              <a:rPr lang="zh-CN" altLang="en-US" sz="3200">
                <a:ea typeface="隶书" panose="02010509060101010101" pitchFamily="49" charset="-122"/>
              </a:rPr>
              <a:t>   </a:t>
            </a:r>
            <a:r>
              <a:rPr lang="en-US" altLang="zh-CN" sz="3200">
                <a:ea typeface="隶书" panose="02010509060101010101" pitchFamily="49" charset="-122"/>
              </a:rPr>
              <a:t>2020.3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17EE206-01A7-4114-A087-437400BE9DE8}"/>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本章主要内容</a:t>
            </a:r>
          </a:p>
        </p:txBody>
      </p:sp>
      <p:sp>
        <p:nvSpPr>
          <p:cNvPr id="12291" name="Rectangle 3">
            <a:extLst>
              <a:ext uri="{FF2B5EF4-FFF2-40B4-BE49-F238E27FC236}">
                <a16:creationId xmlns:a16="http://schemas.microsoft.com/office/drawing/2014/main" id="{A98121B5-638A-4E8E-A526-DAA6E3E58C81}"/>
              </a:ext>
            </a:extLst>
          </p:cNvPr>
          <p:cNvSpPr>
            <a:spLocks noGrp="1" noChangeArrowheads="1"/>
          </p:cNvSpPr>
          <p:nvPr>
            <p:ph type="body" sz="half" idx="1"/>
          </p:nvPr>
        </p:nvSpPr>
        <p:spPr>
          <a:xfrm>
            <a:off x="381000" y="1660525"/>
            <a:ext cx="4070350" cy="4587875"/>
          </a:xfrm>
        </p:spPr>
        <p:txBody>
          <a:bodyPr/>
          <a:lstStyle/>
          <a:p>
            <a:pPr marL="0" indent="0" eaLnBrk="1" hangingPunct="1"/>
            <a:r>
              <a:rPr lang="zh-CN" altLang="en-US">
                <a:ea typeface="黑体" panose="02010609060101010101" pitchFamily="49" charset="-122"/>
              </a:rPr>
              <a:t>测试的原则</a:t>
            </a:r>
          </a:p>
          <a:p>
            <a:pPr marL="0" indent="0" eaLnBrk="1" hangingPunct="1"/>
            <a:r>
              <a:rPr lang="zh-CN" altLang="en-US">
                <a:ea typeface="黑体" panose="02010609060101010101" pitchFamily="49" charset="-122"/>
              </a:rPr>
              <a:t>基本定义</a:t>
            </a:r>
          </a:p>
          <a:p>
            <a:pPr marL="0" indent="0" eaLnBrk="1" hangingPunct="1"/>
            <a:r>
              <a:rPr lang="zh-CN" altLang="en-US">
                <a:ea typeface="黑体" panose="02010609060101010101" pitchFamily="49" charset="-122"/>
              </a:rPr>
              <a:t>测试的发展</a:t>
            </a:r>
          </a:p>
          <a:p>
            <a:pPr marL="0" indent="0" eaLnBrk="1" hangingPunct="1"/>
            <a:r>
              <a:rPr lang="zh-CN" altLang="en-US">
                <a:ea typeface="黑体" panose="02010609060101010101" pitchFamily="49" charset="-122"/>
              </a:rPr>
              <a:t>测试的生命周期</a:t>
            </a:r>
          </a:p>
          <a:p>
            <a:pPr marL="0" indent="0" eaLnBrk="1" hangingPunct="1"/>
            <a:endParaRPr lang="zh-CN" altLang="en-US">
              <a:ea typeface="黑体" panose="02010609060101010101" pitchFamily="49" charset="-122"/>
            </a:endParaRPr>
          </a:p>
        </p:txBody>
      </p:sp>
      <p:pic>
        <p:nvPicPr>
          <p:cNvPr id="12292" name="Picture 4" descr="01-12-006-23">
            <a:extLst>
              <a:ext uri="{FF2B5EF4-FFF2-40B4-BE49-F238E27FC236}">
                <a16:creationId xmlns:a16="http://schemas.microsoft.com/office/drawing/2014/main" id="{D5B0FF42-C4B4-45E6-B5D7-8946A9676438}"/>
              </a:ext>
            </a:extLst>
          </p:cNvPr>
          <p:cNvPicPr>
            <a:picLocks noGrp="1" noChangeAspect="1" noChangeArrowheads="1" noCrop="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646738" y="2511425"/>
            <a:ext cx="3043237" cy="3648075"/>
          </a:xfrm>
          <a:noFill/>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18502C18-78E5-4578-A2EA-0A1295C8422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模块应该具有以下的基本属性：</a:t>
            </a:r>
          </a:p>
          <a:p>
            <a:pPr>
              <a:buFont typeface="Wingdings" panose="05000000000000000000" pitchFamily="2" charset="2"/>
              <a:buChar char="l"/>
            </a:pPr>
            <a:r>
              <a:rPr lang="zh-CN" altLang="zh-CN">
                <a:ea typeface="宋体" panose="02010600030101010101" pitchFamily="2" charset="-122"/>
              </a:rPr>
              <a:t>名字；</a:t>
            </a:r>
          </a:p>
          <a:p>
            <a:pPr>
              <a:buFont typeface="Wingdings" panose="05000000000000000000" pitchFamily="2" charset="2"/>
              <a:buChar char="l"/>
            </a:pPr>
            <a:r>
              <a:rPr lang="zh-CN" altLang="zh-CN">
                <a:ea typeface="宋体" panose="02010600030101010101" pitchFamily="2" charset="-122"/>
              </a:rPr>
              <a:t>明确规定了的功能；</a:t>
            </a:r>
          </a:p>
          <a:p>
            <a:pPr>
              <a:buFont typeface="Wingdings" panose="05000000000000000000" pitchFamily="2" charset="2"/>
              <a:buChar char="l"/>
            </a:pPr>
            <a:r>
              <a:rPr lang="zh-CN" altLang="zh-CN">
                <a:ea typeface="宋体" panose="02010600030101010101" pitchFamily="2" charset="-122"/>
              </a:rPr>
              <a:t>内部使用的数据，或称局部数据；</a:t>
            </a:r>
          </a:p>
          <a:p>
            <a:pPr>
              <a:buFont typeface="Wingdings" panose="05000000000000000000" pitchFamily="2" charset="2"/>
              <a:buChar char="l"/>
            </a:pPr>
            <a:r>
              <a:rPr lang="zh-CN" altLang="zh-CN">
                <a:ea typeface="宋体" panose="02010600030101010101" pitchFamily="2" charset="-122"/>
              </a:rPr>
              <a:t>与其他模块或与外界存在的数据联系；</a:t>
            </a:r>
          </a:p>
          <a:p>
            <a:pPr>
              <a:buFont typeface="Wingdings" panose="05000000000000000000" pitchFamily="2" charset="2"/>
              <a:buChar char="l"/>
            </a:pPr>
            <a:r>
              <a:rPr lang="zh-CN" altLang="zh-CN">
                <a:ea typeface="宋体" panose="02010600030101010101" pitchFamily="2" charset="-122"/>
              </a:rPr>
              <a:t>实现其特定功能的算法；</a:t>
            </a:r>
          </a:p>
          <a:p>
            <a:pPr>
              <a:buFont typeface="Wingdings" panose="05000000000000000000" pitchFamily="2" charset="2"/>
              <a:buChar char="l"/>
            </a:pPr>
            <a:r>
              <a:rPr lang="zh-CN" altLang="zh-CN">
                <a:ea typeface="宋体" panose="02010600030101010101" pitchFamily="2" charset="-122"/>
              </a:rPr>
              <a:t>可被其上层模块调用，在其工作过程中也可调用其下属模块协同工作。</a:t>
            </a:r>
          </a:p>
          <a:p>
            <a:endParaRPr lang="zh-CN" altLang="en-US">
              <a:ea typeface="宋体" panose="02010600030101010101" pitchFamily="2" charset="-122"/>
            </a:endParaRPr>
          </a:p>
        </p:txBody>
      </p:sp>
      <p:sp>
        <p:nvSpPr>
          <p:cNvPr id="29699" name="灯片编号占位符 1">
            <a:extLst>
              <a:ext uri="{FF2B5EF4-FFF2-40B4-BE49-F238E27FC236}">
                <a16:creationId xmlns:a16="http://schemas.microsoft.com/office/drawing/2014/main" id="{1CA36FDD-1022-45F5-9123-DA7D7C2700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F8E3F1-3C5E-43C2-AF15-9D3DE293BD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0977428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A8990E71-0223-40B3-A2CE-B86C758580A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单元测试是要检验程序最小单位有无错误，它是在编码完成后，首先要施行的测试工作。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通常由编码人员自己来完成，因而有人把编码与单元测试考虑成一个开发阶段。</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单元测试大多从程序的内部结构出发设计测试用例，即多采用白盒测试方法。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多个程序单元可以并行地独立开展测试工作。</a:t>
            </a:r>
          </a:p>
          <a:p>
            <a:endParaRPr lang="zh-CN" altLang="en-US">
              <a:ea typeface="宋体" panose="02010600030101010101" pitchFamily="2" charset="-122"/>
            </a:endParaRPr>
          </a:p>
        </p:txBody>
      </p:sp>
      <p:sp>
        <p:nvSpPr>
          <p:cNvPr id="30723" name="灯片编号占位符 1">
            <a:extLst>
              <a:ext uri="{FF2B5EF4-FFF2-40B4-BE49-F238E27FC236}">
                <a16:creationId xmlns:a16="http://schemas.microsoft.com/office/drawing/2014/main" id="{DF0D20F8-9893-465F-B104-B430AA67FC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2B11FA-BEEA-4D7B-8672-1884EE433C6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49663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AB8EEC99-A997-4282-A937-0D2E054A602B}"/>
              </a:ext>
            </a:extLst>
          </p:cNvPr>
          <p:cNvSpPr>
            <a:spLocks noGrp="1"/>
          </p:cNvSpPr>
          <p:nvPr>
            <p:ph idx="1"/>
          </p:nvPr>
        </p:nvSpPr>
        <p:spPr/>
        <p:txBody>
          <a:bodyPr/>
          <a:lstStyle/>
          <a:p>
            <a:r>
              <a:rPr lang="en-US" altLang="zh-CN">
                <a:ea typeface="宋体" panose="02010600030101010101" pitchFamily="2" charset="-122"/>
              </a:rPr>
              <a:t>	1</a:t>
            </a:r>
            <a:r>
              <a:rPr lang="zh-CN" altLang="zh-CN">
                <a:ea typeface="宋体" panose="02010600030101010101" pitchFamily="2" charset="-122"/>
              </a:rPr>
              <a:t>．单元测试要解决的问题</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单元测试是要针对每个模块的程序，解决以下</a:t>
            </a:r>
            <a:r>
              <a:rPr lang="en-US" altLang="zh-CN">
                <a:ea typeface="宋体" panose="02010600030101010101" pitchFamily="2" charset="-122"/>
              </a:rPr>
              <a:t>5</a:t>
            </a:r>
            <a:r>
              <a:rPr lang="zh-CN" altLang="zh-CN">
                <a:ea typeface="宋体" panose="02010600030101010101" pitchFamily="2" charset="-122"/>
              </a:rPr>
              <a:t>个方面的问题（参见图</a:t>
            </a:r>
            <a:r>
              <a:rPr lang="en-US" altLang="zh-CN">
                <a:ea typeface="宋体" panose="02010600030101010101" pitchFamily="2" charset="-122"/>
              </a:rPr>
              <a:t>2.7</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模块接口—对被测的模块，信息能否正常无误地流入和流出。</a:t>
            </a:r>
            <a:endParaRPr lang="zh-CN" altLang="en-US">
              <a:ea typeface="宋体" panose="02010600030101010101" pitchFamily="2" charset="-122"/>
            </a:endParaRPr>
          </a:p>
        </p:txBody>
      </p:sp>
      <p:sp>
        <p:nvSpPr>
          <p:cNvPr id="31747" name="灯片编号占位符 1">
            <a:extLst>
              <a:ext uri="{FF2B5EF4-FFF2-40B4-BE49-F238E27FC236}">
                <a16:creationId xmlns:a16="http://schemas.microsoft.com/office/drawing/2014/main" id="{6201F914-1BA8-4CC9-A400-B5723264D4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99A1BB-4834-4CCA-B845-69372655E16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503521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0207">
            <a:extLst>
              <a:ext uri="{FF2B5EF4-FFF2-40B4-BE49-F238E27FC236}">
                <a16:creationId xmlns:a16="http://schemas.microsoft.com/office/drawing/2014/main" id="{A09ECDD9-400A-4EEF-94B5-B5E44524B5A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2057400"/>
            <a:ext cx="5775325" cy="3124200"/>
          </a:xfrm>
          <a:noFill/>
        </p:spPr>
      </p:pic>
      <p:sp>
        <p:nvSpPr>
          <p:cNvPr id="32771" name="矩形 4">
            <a:extLst>
              <a:ext uri="{FF2B5EF4-FFF2-40B4-BE49-F238E27FC236}">
                <a16:creationId xmlns:a16="http://schemas.microsoft.com/office/drawing/2014/main" id="{E34DC168-5578-47A1-AB4F-0E549BEEC63C}"/>
              </a:ext>
            </a:extLst>
          </p:cNvPr>
          <p:cNvSpPr>
            <a:spLocks noChangeArrowheads="1"/>
          </p:cNvSpPr>
          <p:nvPr/>
        </p:nvSpPr>
        <p:spPr bwMode="auto">
          <a:xfrm>
            <a:off x="3657600" y="5943600"/>
            <a:ext cx="1890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单元测试</a:t>
            </a:r>
          </a:p>
        </p:txBody>
      </p:sp>
      <p:sp>
        <p:nvSpPr>
          <p:cNvPr id="32772" name="灯片编号占位符 1">
            <a:extLst>
              <a:ext uri="{FF2B5EF4-FFF2-40B4-BE49-F238E27FC236}">
                <a16:creationId xmlns:a16="http://schemas.microsoft.com/office/drawing/2014/main" id="{BD4CCF81-6252-4047-8049-13898FA4BC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88262A-76B1-4F22-B789-4B7FBE311D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693469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F7F4EF5A-A8C3-4B4D-B685-2BC6CDE02C6D}"/>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局部数据结构—在模块工作过程中，其内部的数据能否保持其完整性，包括内部数据的内容、形式及相互关系不发生错误。</a:t>
            </a:r>
          </a:p>
          <a:p>
            <a:pPr>
              <a:buFont typeface="Wingdings" panose="05000000000000000000" pitchFamily="2" charset="2"/>
              <a:buChar char="l"/>
            </a:pPr>
            <a:r>
              <a:rPr lang="zh-CN" altLang="zh-CN">
                <a:ea typeface="宋体" panose="02010600030101010101" pitchFamily="2" charset="-122"/>
              </a:rPr>
              <a:t>边界条件—在为限制数据加工而设置的边界处，模块是否能够正常工作。</a:t>
            </a:r>
          </a:p>
          <a:p>
            <a:pPr>
              <a:buFont typeface="Wingdings" panose="05000000000000000000" pitchFamily="2" charset="2"/>
              <a:buChar char="l"/>
            </a:pPr>
            <a:r>
              <a:rPr lang="zh-CN" altLang="zh-CN">
                <a:ea typeface="宋体" panose="02010600030101010101" pitchFamily="2" charset="-122"/>
              </a:rPr>
              <a:t>覆盖条件—模块的运行能否做到满足特定的逻辑覆盖。</a:t>
            </a:r>
          </a:p>
          <a:p>
            <a:pPr>
              <a:buFont typeface="Wingdings" panose="05000000000000000000" pitchFamily="2" charset="2"/>
              <a:buChar char="l"/>
            </a:pPr>
            <a:r>
              <a:rPr lang="zh-CN" altLang="zh-CN">
                <a:ea typeface="宋体" panose="02010600030101010101" pitchFamily="2" charset="-122"/>
              </a:rPr>
              <a:t>出错处理—模块工作中发生了错误，其中的出错处理设施是否有效。</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3795" name="灯片编号占位符 1">
            <a:extLst>
              <a:ext uri="{FF2B5EF4-FFF2-40B4-BE49-F238E27FC236}">
                <a16:creationId xmlns:a16="http://schemas.microsoft.com/office/drawing/2014/main" id="{C73DA89E-646A-4E7D-B46C-6ACC14BA4CE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2D1CDE-4CE3-4EFE-8E9A-DC8ECFD714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91678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FB583D82-3A69-40F2-958E-3C2A54F1748E}"/>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．单元测试的步骤</a:t>
            </a:r>
          </a:p>
          <a:p>
            <a:r>
              <a:rPr lang="en-US" altLang="zh-CN">
                <a:ea typeface="宋体" panose="02010600030101010101" pitchFamily="2" charset="-122"/>
              </a:rPr>
              <a:t>		  </a:t>
            </a:r>
            <a:r>
              <a:rPr lang="zh-CN" altLang="zh-CN">
                <a:ea typeface="宋体" panose="02010600030101010101" pitchFamily="2" charset="-122"/>
              </a:rPr>
              <a:t>单元测试常常被当作代码编写的附属步骤，它是在完成了程序编写，经过了复查，确认没有语法错误以后，针对每个程序模块单独进行的测试工作。</a:t>
            </a:r>
          </a:p>
          <a:p>
            <a:endParaRPr lang="zh-CN" altLang="en-US">
              <a:ea typeface="宋体" panose="02010600030101010101" pitchFamily="2" charset="-122"/>
            </a:endParaRPr>
          </a:p>
        </p:txBody>
      </p:sp>
      <p:sp>
        <p:nvSpPr>
          <p:cNvPr id="34819" name="灯片编号占位符 1">
            <a:extLst>
              <a:ext uri="{FF2B5EF4-FFF2-40B4-BE49-F238E27FC236}">
                <a16:creationId xmlns:a16="http://schemas.microsoft.com/office/drawing/2014/main" id="{5F51F991-BD00-4D6F-A6CF-B1D957DE89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3D193E-3841-4CCB-82C6-8495EB07108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286374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6FFE8688-EE90-411D-A43B-64E49C3CBA79}"/>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2.8</a:t>
            </a:r>
            <a:r>
              <a:rPr lang="zh-CN" altLang="zh-CN">
                <a:ea typeface="宋体" panose="02010600030101010101" pitchFamily="2" charset="-122"/>
              </a:rPr>
              <a:t>所示为一个被测模块进行单元测试时的环境状况，其中，设置了一个驱动模块和</a:t>
            </a:r>
            <a:r>
              <a:rPr lang="en-US" altLang="zh-CN">
                <a:ea typeface="宋体" panose="02010600030101010101" pitchFamily="2" charset="-122"/>
              </a:rPr>
              <a:t>3</a:t>
            </a:r>
            <a:r>
              <a:rPr lang="zh-CN" altLang="zh-CN">
                <a:ea typeface="宋体" panose="02010600030101010101" pitchFamily="2" charset="-122"/>
              </a:rPr>
              <a:t>个桩模块。</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驱动模块在单元测试中接受测试数据，把相关的数据传送给被测模块，启动被测模块，并打印出相应的结果。</a:t>
            </a:r>
            <a:endParaRPr lang="zh-CN" altLang="en-US">
              <a:ea typeface="宋体" panose="02010600030101010101" pitchFamily="2" charset="-122"/>
            </a:endParaRPr>
          </a:p>
        </p:txBody>
      </p:sp>
      <p:sp>
        <p:nvSpPr>
          <p:cNvPr id="35843" name="灯片编号占位符 1">
            <a:extLst>
              <a:ext uri="{FF2B5EF4-FFF2-40B4-BE49-F238E27FC236}">
                <a16:creationId xmlns:a16="http://schemas.microsoft.com/office/drawing/2014/main" id="{44E42DD3-BB05-4951-A6BB-FC26AFF9D4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32573B-B65D-4D85-9317-812CA242C0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86292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0208">
            <a:extLst>
              <a:ext uri="{FF2B5EF4-FFF2-40B4-BE49-F238E27FC236}">
                <a16:creationId xmlns:a16="http://schemas.microsoft.com/office/drawing/2014/main" id="{4CCD52B3-C8BA-4529-BAFF-94D89C8CB0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905000"/>
            <a:ext cx="6172200" cy="3349625"/>
          </a:xfrm>
          <a:noFill/>
        </p:spPr>
      </p:pic>
      <p:sp>
        <p:nvSpPr>
          <p:cNvPr id="36867" name="矩形 4">
            <a:extLst>
              <a:ext uri="{FF2B5EF4-FFF2-40B4-BE49-F238E27FC236}">
                <a16:creationId xmlns:a16="http://schemas.microsoft.com/office/drawing/2014/main" id="{F2EB73F5-A408-4DE5-85EF-5196590CF3F5}"/>
              </a:ext>
            </a:extLst>
          </p:cNvPr>
          <p:cNvSpPr>
            <a:spLocks noChangeArrowheads="1"/>
          </p:cNvSpPr>
          <p:nvPr/>
        </p:nvSpPr>
        <p:spPr bwMode="auto">
          <a:xfrm>
            <a:off x="3048000" y="6096000"/>
            <a:ext cx="235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2.8</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单元测试环境</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868" name="灯片编号占位符 1">
            <a:extLst>
              <a:ext uri="{FF2B5EF4-FFF2-40B4-BE49-F238E27FC236}">
                <a16:creationId xmlns:a16="http://schemas.microsoft.com/office/drawing/2014/main" id="{71238BCE-F014-45A6-BAE3-54FCD720EA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FF6E50-0004-4045-BE4B-F7958502465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523152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3E31A8A3-E4FE-40FD-9769-8B5CCB9A389E}"/>
              </a:ext>
            </a:extLst>
          </p:cNvPr>
          <p:cNvSpPr>
            <a:spLocks noGrp="1"/>
          </p:cNvSpPr>
          <p:nvPr>
            <p:ph idx="1"/>
          </p:nvPr>
        </p:nvSpPr>
        <p:spPr/>
        <p:txBody>
          <a:bodyPr/>
          <a:lstStyle/>
          <a:p>
            <a:r>
              <a:rPr lang="en-US" altLang="zh-CN">
                <a:ea typeface="宋体" panose="02010600030101010101" pitchFamily="2" charset="-122"/>
              </a:rPr>
              <a:t>	2.2.2  </a:t>
            </a:r>
            <a:r>
              <a:rPr lang="zh-CN" altLang="zh-CN">
                <a:ea typeface="宋体" panose="02010600030101010101" pitchFamily="2" charset="-122"/>
              </a:rPr>
              <a:t>集成测试</a:t>
            </a:r>
          </a:p>
          <a:p>
            <a:r>
              <a:rPr lang="en-US" altLang="zh-CN">
                <a:ea typeface="宋体" panose="02010600030101010101" pitchFamily="2" charset="-122"/>
              </a:rPr>
              <a:t>		  </a:t>
            </a:r>
            <a:r>
              <a:rPr lang="zh-CN" altLang="zh-CN">
                <a:ea typeface="宋体" panose="02010600030101010101" pitchFamily="2" charset="-122"/>
              </a:rPr>
              <a:t>在每个模块完成单元测试以后，需要按照设计时作出的结构图把它们连接起来，进行集成测试（</a:t>
            </a:r>
            <a:r>
              <a:rPr lang="en-US" altLang="zh-CN">
                <a:ea typeface="宋体" panose="02010600030101010101" pitchFamily="2" charset="-122"/>
              </a:rPr>
              <a:t>integrated testing</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实践表明，一些模块能够单独地工作，并不能保证连接起来也能正常工作。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程序在某些局部上反映不出的问题，在全局上很可能暴露出来，影响功能的发挥。</a:t>
            </a:r>
          </a:p>
          <a:p>
            <a:endParaRPr lang="zh-CN" altLang="en-US">
              <a:ea typeface="宋体" panose="02010600030101010101" pitchFamily="2" charset="-122"/>
            </a:endParaRPr>
          </a:p>
        </p:txBody>
      </p:sp>
      <p:sp>
        <p:nvSpPr>
          <p:cNvPr id="37891" name="灯片编号占位符 1">
            <a:extLst>
              <a:ext uri="{FF2B5EF4-FFF2-40B4-BE49-F238E27FC236}">
                <a16:creationId xmlns:a16="http://schemas.microsoft.com/office/drawing/2014/main" id="{F877310C-E9D2-4811-B2DC-951D725429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27A836-177C-42FE-A522-F7553643601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1163509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83477340-00BB-4332-96CF-7A14BF104623}"/>
              </a:ext>
            </a:extLst>
          </p:cNvPr>
          <p:cNvSpPr>
            <a:spLocks noGrp="1"/>
          </p:cNvSpPr>
          <p:nvPr>
            <p:ph type="title"/>
          </p:nvPr>
        </p:nvSpPr>
        <p:spPr/>
        <p:txBody>
          <a:bodyPr/>
          <a:lstStyle/>
          <a:p>
            <a:r>
              <a:rPr lang="en-US" altLang="zh-CN">
                <a:ea typeface="宋体" panose="02010600030101010101" pitchFamily="2" charset="-122"/>
              </a:rPr>
              <a:t>\</a:t>
            </a:r>
            <a:endParaRPr lang="zh-CN" altLang="en-US">
              <a:ea typeface="宋体" panose="02010600030101010101" pitchFamily="2" charset="-122"/>
            </a:endParaRPr>
          </a:p>
        </p:txBody>
      </p:sp>
      <p:sp>
        <p:nvSpPr>
          <p:cNvPr id="38915" name="内容占位符 2">
            <a:extLst>
              <a:ext uri="{FF2B5EF4-FFF2-40B4-BE49-F238E27FC236}">
                <a16:creationId xmlns:a16="http://schemas.microsoft.com/office/drawing/2014/main" id="{5D752AE3-853C-4484-9939-EA14D649C7F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怎样合理地组织集成测试？这里提供两种不同的方法，即非增式测试和增式测试。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增式测试的做法与非增式测试有所不同。</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它的集成是逐步实现的，集成测试也是逐步完成的。也可以说它把单元测试与集成测试结合起来进行。增式集成测试可按不同的次序实施，因而可以有两种：</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）自顶向下增式测试。</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）自底向上增式测试。</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38916" name="灯片编号占位符 1">
            <a:extLst>
              <a:ext uri="{FF2B5EF4-FFF2-40B4-BE49-F238E27FC236}">
                <a16:creationId xmlns:a16="http://schemas.microsoft.com/office/drawing/2014/main" id="{1E349561-1F91-44F4-BAD7-21D8F170BE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81982E-F4CE-4673-A5F8-A8D9BF8BF88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088305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4F120644-B3AE-4493-AC5A-0179C0FC05C5}"/>
              </a:ext>
            </a:extLst>
          </p:cNvPr>
          <p:cNvSpPr>
            <a:spLocks noGrp="1" noChangeArrowheads="1"/>
          </p:cNvSpPr>
          <p:nvPr>
            <p:ph type="title"/>
          </p:nvPr>
        </p:nvSpPr>
        <p:spPr>
          <a:xfrm>
            <a:off x="685800" y="295275"/>
            <a:ext cx="7772400" cy="465138"/>
          </a:xfrm>
        </p:spPr>
        <p:txBody>
          <a:bodyPr/>
          <a:lstStyle/>
          <a:p>
            <a:pPr eaLnBrk="1" hangingPunct="1"/>
            <a:r>
              <a:rPr lang="en-US" altLang="zh-CN">
                <a:ea typeface="宋体" panose="02010600030101010101" pitchFamily="2" charset="-122"/>
              </a:rPr>
              <a:t>1.1  </a:t>
            </a:r>
            <a:r>
              <a:rPr lang="zh-CN" altLang="zh-CN">
                <a:ea typeface="宋体" panose="02010600030101010101" pitchFamily="2" charset="-122"/>
              </a:rPr>
              <a:t>软件危机和软件生存期</a:t>
            </a:r>
          </a:p>
        </p:txBody>
      </p:sp>
      <p:sp>
        <p:nvSpPr>
          <p:cNvPr id="84995" name="Rectangle 3">
            <a:extLst>
              <a:ext uri="{FF2B5EF4-FFF2-40B4-BE49-F238E27FC236}">
                <a16:creationId xmlns:a16="http://schemas.microsoft.com/office/drawing/2014/main" id="{DEB4CB14-B4B4-45F8-A4DF-43FC131F1BAD}"/>
              </a:ext>
            </a:extLst>
          </p:cNvPr>
          <p:cNvSpPr>
            <a:spLocks noGrp="1" noChangeArrowheads="1"/>
          </p:cNvSpPr>
          <p:nvPr>
            <p:ph type="body" idx="1"/>
          </p:nvPr>
        </p:nvSpPr>
        <p:spPr>
          <a:xfrm>
            <a:off x="533400" y="1905000"/>
            <a:ext cx="7772400" cy="3449638"/>
          </a:xfrm>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计算机软件的发展经历了曲折的道路。</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在这期间值得一提的是在</a:t>
            </a:r>
            <a:r>
              <a:rPr lang="en-US" altLang="zh-CN">
                <a:ea typeface="宋体" panose="02010600030101010101" pitchFamily="2" charset="-122"/>
              </a:rPr>
              <a:t>20</a:t>
            </a:r>
            <a:r>
              <a:rPr lang="zh-CN" altLang="zh-CN">
                <a:ea typeface="宋体" panose="02010600030101010101" pitchFamily="2" charset="-122"/>
              </a:rPr>
              <a:t>世纪</a:t>
            </a:r>
            <a:r>
              <a:rPr lang="en-US" altLang="zh-CN">
                <a:ea typeface="宋体" panose="02010600030101010101" pitchFamily="2" charset="-122"/>
              </a:rPr>
              <a:t>60</a:t>
            </a:r>
            <a:r>
              <a:rPr lang="zh-CN" altLang="zh-CN">
                <a:ea typeface="宋体" panose="02010600030101010101" pitchFamily="2" charset="-122"/>
              </a:rPr>
              <a:t>年代出现的“软件危机”。</a:t>
            </a:r>
          </a:p>
          <a:p>
            <a:pPr eaLnBrk="1" hangingPunct="1"/>
            <a:r>
              <a:rPr lang="en-US" altLang="zh-CN">
                <a:ea typeface="宋体" panose="02010600030101010101" pitchFamily="2" charset="-122"/>
              </a:rPr>
              <a:t>		  </a:t>
            </a:r>
            <a:r>
              <a:rPr lang="zh-CN" altLang="zh-CN">
                <a:ea typeface="宋体" panose="02010600030101010101" pitchFamily="2" charset="-122"/>
              </a:rPr>
              <a:t>随着计算机硬件技术的进步，计算机的元器件质量逐步提高，整机的容量、运行速度以及工作可靠性有了明显的提高。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to="" calcmode="lin" valueType="num">
                                      <p:cBhvr>
                                        <p:cTn id="7" dur="1" fill="hold"/>
                                        <p:tgtEl>
                                          <p:spTgt spid="84995">
                                            <p:txEl>
                                              <p:pRg st="0" end="0"/>
                                            </p:txEl>
                                          </p:spTgt>
                                        </p:tgtEl>
                                        <p:attrNameLst>
                                          <p:attrName/>
                                        </p:attrNameLst>
                                      </p:cBhvr>
                                    </p:anim>
                                  </p:childTnLst>
                                </p:cTn>
                              </p:par>
                            </p:childTnLst>
                          </p:cTn>
                        </p:par>
                      </p:childTnLst>
                    </p:cTn>
                  </p:par>
                  <p:par>
                    <p:cTn id="8" fill="hold" nodeType="clickPar">
                      <p:stCondLst>
                        <p:cond delay="indefinite"/>
                      </p:stCondLst>
                      <p:childTnLst>
                        <p:par>
                          <p:cTn id="9" fill="hold" nodeType="withGroup">
                            <p:stCondLst>
                              <p:cond delay="0"/>
                            </p:stCondLst>
                            <p:childTnLst>
                              <p:par>
                                <p:cTn id="10" presetID="24" presetClass="entr" presetSubtype="0" fill="hold" nodeType="clickEffect">
                                  <p:stCondLst>
                                    <p:cond delay="0"/>
                                  </p:stCondLst>
                                  <p:childTnLst>
                                    <p:set>
                                      <p:cBhvr>
                                        <p:cTn id="11" dur="1" fill="hold">
                                          <p:stCondLst>
                                            <p:cond delay="0"/>
                                          </p:stCondLst>
                                        </p:cTn>
                                        <p:tgtEl>
                                          <p:spTgt spid="84995">
                                            <p:txEl>
                                              <p:pRg st="1" end="1"/>
                                            </p:txEl>
                                          </p:spTgt>
                                        </p:tgtEl>
                                        <p:attrNameLst>
                                          <p:attrName>style.visibility</p:attrName>
                                        </p:attrNameLst>
                                      </p:cBhvr>
                                      <p:to>
                                        <p:strVal val="visible"/>
                                      </p:to>
                                    </p:set>
                                    <p:anim to="" calcmode="lin" valueType="num">
                                      <p:cBhvr>
                                        <p:cTn id="12" dur="1" fill="hold"/>
                                        <p:tgtEl>
                                          <p:spTgt spid="84995">
                                            <p:txEl>
                                              <p:pRg st="1" end="1"/>
                                            </p:txEl>
                                          </p:spTgt>
                                        </p:tgtEl>
                                        <p:attrNameLst>
                                          <p:attrName/>
                                        </p:attrNameLst>
                                      </p:cBhvr>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4" presetClass="entr" presetSubtype="0" fill="hold" nodeType="clickEffect">
                                  <p:stCondLst>
                                    <p:cond delay="0"/>
                                  </p:stCondLst>
                                  <p:childTnLst>
                                    <p:set>
                                      <p:cBhvr>
                                        <p:cTn id="16" dur="1" fill="hold">
                                          <p:stCondLst>
                                            <p:cond delay="0"/>
                                          </p:stCondLst>
                                        </p:cTn>
                                        <p:tgtEl>
                                          <p:spTgt spid="84995">
                                            <p:txEl>
                                              <p:pRg st="2" end="2"/>
                                            </p:txEl>
                                          </p:spTgt>
                                        </p:tgtEl>
                                        <p:attrNameLst>
                                          <p:attrName>style.visibility</p:attrName>
                                        </p:attrNameLst>
                                      </p:cBhvr>
                                      <p:to>
                                        <p:strVal val="visible"/>
                                      </p:to>
                                    </p:set>
                                    <p:anim to="" calcmode="lin" valueType="num">
                                      <p:cBhvr>
                                        <p:cTn id="17" dur="1" fill="hold"/>
                                        <p:tgtEl>
                                          <p:spTgt spid="84995">
                                            <p:txEl>
                                              <p:pRg st="2" end="2"/>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0209">
            <a:extLst>
              <a:ext uri="{FF2B5EF4-FFF2-40B4-BE49-F238E27FC236}">
                <a16:creationId xmlns:a16="http://schemas.microsoft.com/office/drawing/2014/main" id="{603C5B6C-DB34-49F7-9345-4D1B45B31FB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828800"/>
            <a:ext cx="6019800" cy="4125913"/>
          </a:xfrm>
          <a:noFill/>
        </p:spPr>
      </p:pic>
      <p:sp>
        <p:nvSpPr>
          <p:cNvPr id="39939" name="矩形 4">
            <a:extLst>
              <a:ext uri="{FF2B5EF4-FFF2-40B4-BE49-F238E27FC236}">
                <a16:creationId xmlns:a16="http://schemas.microsoft.com/office/drawing/2014/main" id="{F66AA0DA-A744-4CB2-9976-7751C167DE2F}"/>
              </a:ext>
            </a:extLst>
          </p:cNvPr>
          <p:cNvSpPr>
            <a:spLocks noChangeArrowheads="1"/>
          </p:cNvSpPr>
          <p:nvPr/>
        </p:nvSpPr>
        <p:spPr bwMode="auto">
          <a:xfrm>
            <a:off x="3276600" y="6324600"/>
            <a:ext cx="2582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2.9</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非增式测试示例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40" name="灯片编号占位符 1">
            <a:extLst>
              <a:ext uri="{FF2B5EF4-FFF2-40B4-BE49-F238E27FC236}">
                <a16:creationId xmlns:a16="http://schemas.microsoft.com/office/drawing/2014/main" id="{65580CFF-B119-4FD6-A53F-065BF34DA3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FB94ED-09C7-41DB-A469-A0DA24D76D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602937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0210">
            <a:extLst>
              <a:ext uri="{FF2B5EF4-FFF2-40B4-BE49-F238E27FC236}">
                <a16:creationId xmlns:a16="http://schemas.microsoft.com/office/drawing/2014/main" id="{3109BAB9-AE95-4044-944A-402DBBA2AEC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524000"/>
            <a:ext cx="3962400" cy="4076700"/>
          </a:xfrm>
          <a:noFill/>
        </p:spPr>
      </p:pic>
      <p:sp>
        <p:nvSpPr>
          <p:cNvPr id="40963" name="矩形 4">
            <a:extLst>
              <a:ext uri="{FF2B5EF4-FFF2-40B4-BE49-F238E27FC236}">
                <a16:creationId xmlns:a16="http://schemas.microsoft.com/office/drawing/2014/main" id="{E10B0A92-FEEE-4424-87A4-F80361812AED}"/>
              </a:ext>
            </a:extLst>
          </p:cNvPr>
          <p:cNvSpPr>
            <a:spLocks noChangeArrowheads="1"/>
          </p:cNvSpPr>
          <p:nvPr/>
        </p:nvSpPr>
        <p:spPr bwMode="auto">
          <a:xfrm>
            <a:off x="2895600" y="5791200"/>
            <a:ext cx="3198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自顶向下增式测试例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4" name="灯片编号占位符 1">
            <a:extLst>
              <a:ext uri="{FF2B5EF4-FFF2-40B4-BE49-F238E27FC236}">
                <a16:creationId xmlns:a16="http://schemas.microsoft.com/office/drawing/2014/main" id="{198BFCA2-AC4B-4607-9867-9972D755A0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27B0F2-38AA-4346-8C8F-327FA74CAFA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952418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0211">
            <a:extLst>
              <a:ext uri="{FF2B5EF4-FFF2-40B4-BE49-F238E27FC236}">
                <a16:creationId xmlns:a16="http://schemas.microsoft.com/office/drawing/2014/main" id="{93EC7EEB-F258-4914-B0D4-CC6259D0E4E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447800"/>
            <a:ext cx="4473575" cy="4800600"/>
          </a:xfrm>
          <a:noFill/>
        </p:spPr>
      </p:pic>
      <p:sp>
        <p:nvSpPr>
          <p:cNvPr id="41987" name="矩形 4">
            <a:extLst>
              <a:ext uri="{FF2B5EF4-FFF2-40B4-BE49-F238E27FC236}">
                <a16:creationId xmlns:a16="http://schemas.microsoft.com/office/drawing/2014/main" id="{6DFF8430-4BC6-42B5-AE35-F012D4765403}"/>
              </a:ext>
            </a:extLst>
          </p:cNvPr>
          <p:cNvSpPr>
            <a:spLocks noChangeArrowheads="1"/>
          </p:cNvSpPr>
          <p:nvPr/>
        </p:nvSpPr>
        <p:spPr bwMode="auto">
          <a:xfrm>
            <a:off x="2971800" y="6324600"/>
            <a:ext cx="3052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自底向上增式测试例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8" name="灯片编号占位符 1">
            <a:extLst>
              <a:ext uri="{FF2B5EF4-FFF2-40B4-BE49-F238E27FC236}">
                <a16:creationId xmlns:a16="http://schemas.microsoft.com/office/drawing/2014/main" id="{9D51D0F2-4710-4289-B498-E4245D76C1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304825-6052-40F3-A29C-1714F7C233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4895815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192A1D04-D1B2-4FD2-887A-FAF80D6BC746}"/>
              </a:ext>
            </a:extLst>
          </p:cNvPr>
          <p:cNvSpPr>
            <a:spLocks noGrp="1"/>
          </p:cNvSpPr>
          <p:nvPr>
            <p:ph idx="1"/>
          </p:nvPr>
        </p:nvSpPr>
        <p:spPr/>
        <p:txBody>
          <a:bodyPr/>
          <a:lstStyle/>
          <a:p>
            <a:r>
              <a:rPr lang="en-US" altLang="zh-CN">
                <a:ea typeface="宋体" panose="02010600030101010101" pitchFamily="2" charset="-122"/>
              </a:rPr>
              <a:t>	2.2.3  </a:t>
            </a:r>
            <a:r>
              <a:rPr lang="zh-CN" altLang="zh-CN">
                <a:ea typeface="宋体" panose="02010600030101010101" pitchFamily="2" charset="-122"/>
              </a:rPr>
              <a:t>确认测试</a:t>
            </a:r>
          </a:p>
          <a:p>
            <a:r>
              <a:rPr lang="en-US" altLang="zh-CN">
                <a:ea typeface="宋体" panose="02010600030101010101" pitchFamily="2" charset="-122"/>
              </a:rPr>
              <a:t>		  </a:t>
            </a:r>
            <a:r>
              <a:rPr lang="zh-CN" altLang="zh-CN">
                <a:ea typeface="宋体" panose="02010600030101010101" pitchFamily="2" charset="-122"/>
              </a:rPr>
              <a:t>集成测试完成以后，分散开发的模块被连接起来，构成完整的程序。其中各模块之间接口存在的种种问题都已消除。</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于是测试工作进入最后阶段—确认测试（</a:t>
            </a:r>
            <a:r>
              <a:rPr lang="en-US" altLang="zh-CN">
                <a:ea typeface="宋体" panose="02010600030101010101" pitchFamily="2" charset="-122"/>
              </a:rPr>
              <a:t>validation testing</a:t>
            </a:r>
            <a:r>
              <a:rPr lang="zh-CN" altLang="zh-CN">
                <a:ea typeface="宋体" panose="02010600030101010101" pitchFamily="2" charset="-122"/>
              </a:rPr>
              <a:t>）。</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）确认测试准则。</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）配置评审。</a:t>
            </a:r>
          </a:p>
          <a:p>
            <a:endParaRPr lang="zh-CN" altLang="en-US">
              <a:ea typeface="宋体" panose="02010600030101010101" pitchFamily="2" charset="-122"/>
            </a:endParaRPr>
          </a:p>
        </p:txBody>
      </p:sp>
      <p:sp>
        <p:nvSpPr>
          <p:cNvPr id="43011" name="灯片编号占位符 1">
            <a:extLst>
              <a:ext uri="{FF2B5EF4-FFF2-40B4-BE49-F238E27FC236}">
                <a16:creationId xmlns:a16="http://schemas.microsoft.com/office/drawing/2014/main" id="{657C2EFC-60D6-48A3-9358-AD548BDF96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14199D-A910-4B48-9688-4D418355B63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874997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0212">
            <a:extLst>
              <a:ext uri="{FF2B5EF4-FFF2-40B4-BE49-F238E27FC236}">
                <a16:creationId xmlns:a16="http://schemas.microsoft.com/office/drawing/2014/main" id="{B82D1C3E-F7A8-4372-BBAA-B840848B6C7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2209800"/>
            <a:ext cx="7554913" cy="3048000"/>
          </a:xfrm>
          <a:noFill/>
        </p:spPr>
      </p:pic>
      <p:sp>
        <p:nvSpPr>
          <p:cNvPr id="44035" name="矩形 4">
            <a:extLst>
              <a:ext uri="{FF2B5EF4-FFF2-40B4-BE49-F238E27FC236}">
                <a16:creationId xmlns:a16="http://schemas.microsoft.com/office/drawing/2014/main" id="{B311F376-C727-42D0-BE05-6D7A6B3C8C1E}"/>
              </a:ext>
            </a:extLst>
          </p:cNvPr>
          <p:cNvSpPr>
            <a:spLocks noChangeArrowheads="1"/>
          </p:cNvSpPr>
          <p:nvPr/>
        </p:nvSpPr>
        <p:spPr bwMode="auto">
          <a:xfrm>
            <a:off x="2514600" y="54864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2.12</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配置评审与确认测试的关系</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36" name="灯片编号占位符 1">
            <a:extLst>
              <a:ext uri="{FF2B5EF4-FFF2-40B4-BE49-F238E27FC236}">
                <a16:creationId xmlns:a16="http://schemas.microsoft.com/office/drawing/2014/main" id="{B4F686E8-51DF-48DC-B971-E971613ED6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551B1C-AD80-4000-B996-A634733410D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253406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E9F12C4E-5B3B-41E1-8002-FE92D560E600}"/>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2.2.4  </a:t>
            </a:r>
            <a:r>
              <a:rPr lang="zh-CN" altLang="en-US">
                <a:ea typeface="宋体" panose="02010600030101010101" pitchFamily="2" charset="-122"/>
              </a:rPr>
              <a:t>系统</a:t>
            </a:r>
            <a:r>
              <a:rPr lang="zh-CN" altLang="zh-CN">
                <a:ea typeface="宋体" panose="02010600030101010101" pitchFamily="2" charset="-122"/>
              </a:rPr>
              <a:t>测试</a:t>
            </a:r>
          </a:p>
          <a:p>
            <a:r>
              <a:rPr lang="en-US" altLang="zh-CN">
                <a:ea typeface="宋体" panose="02010600030101010101" pitchFamily="2" charset="-122"/>
              </a:rPr>
              <a:t>1</a:t>
            </a:r>
            <a:r>
              <a:rPr lang="zh-CN" altLang="zh-CN">
                <a:ea typeface="宋体" panose="02010600030101010101" pitchFamily="2" charset="-122"/>
              </a:rPr>
              <a:t>．恢复测试</a:t>
            </a:r>
          </a:p>
          <a:p>
            <a:r>
              <a:rPr lang="en-US" altLang="zh-CN">
                <a:ea typeface="宋体" panose="02010600030101010101" pitchFamily="2" charset="-122"/>
              </a:rPr>
              <a:t>		  </a:t>
            </a:r>
            <a:r>
              <a:rPr lang="zh-CN" altLang="zh-CN">
                <a:ea typeface="宋体" panose="02010600030101010101" pitchFamily="2" charset="-122"/>
              </a:rPr>
              <a:t>恢复测试（</a:t>
            </a:r>
            <a:r>
              <a:rPr lang="en-US" altLang="zh-CN">
                <a:ea typeface="宋体" panose="02010600030101010101" pitchFamily="2" charset="-122"/>
              </a:rPr>
              <a:t>recovery test</a:t>
            </a:r>
            <a:r>
              <a:rPr lang="zh-CN" altLang="zh-CN">
                <a:ea typeface="宋体" panose="02010600030101010101" pitchFamily="2" charset="-122"/>
              </a:rPr>
              <a:t>）是要采取各种人工干预方式使软件出错，而不能正常工作，进而检验系统的恢复能力。</a:t>
            </a:r>
          </a:p>
          <a:p>
            <a:r>
              <a:rPr lang="en-US" altLang="zh-CN">
                <a:ea typeface="宋体" panose="02010600030101010101" pitchFamily="2" charset="-122"/>
              </a:rPr>
              <a:t>	2</a:t>
            </a:r>
            <a:r>
              <a:rPr lang="zh-CN" altLang="zh-CN">
                <a:ea typeface="宋体" panose="02010600030101010101" pitchFamily="2" charset="-122"/>
              </a:rPr>
              <a:t>．安全测试</a:t>
            </a:r>
          </a:p>
          <a:p>
            <a:r>
              <a:rPr lang="en-US" altLang="zh-CN">
                <a:ea typeface="宋体" panose="02010600030101010101" pitchFamily="2" charset="-122"/>
              </a:rPr>
              <a:t>		  </a:t>
            </a:r>
            <a:r>
              <a:rPr lang="zh-CN" altLang="zh-CN">
                <a:ea typeface="宋体" panose="02010600030101010101" pitchFamily="2" charset="-122"/>
              </a:rPr>
              <a:t>安全测试（</a:t>
            </a:r>
            <a:r>
              <a:rPr lang="en-US" altLang="zh-CN">
                <a:ea typeface="宋体" panose="02010600030101010101" pitchFamily="2" charset="-122"/>
              </a:rPr>
              <a:t>security test</a:t>
            </a:r>
            <a:r>
              <a:rPr lang="zh-CN" altLang="zh-CN">
                <a:ea typeface="宋体" panose="02010600030101010101" pitchFamily="2" charset="-122"/>
              </a:rPr>
              <a:t>）的目的在于验证安装在系统内的保护机构确实能够对系统进行保护，使之不受各种非常的干扰。</a:t>
            </a:r>
          </a:p>
        </p:txBody>
      </p:sp>
      <p:sp>
        <p:nvSpPr>
          <p:cNvPr id="45059" name="灯片编号占位符 1">
            <a:extLst>
              <a:ext uri="{FF2B5EF4-FFF2-40B4-BE49-F238E27FC236}">
                <a16:creationId xmlns:a16="http://schemas.microsoft.com/office/drawing/2014/main" id="{8C0378E2-6635-49F4-BBEC-D761FB42AC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931FB4-BBBC-4A2B-B80A-235AAB22C6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0155919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4F01AD1B-45E1-4245-A91A-65F5DB18436F}"/>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．强度测试</a:t>
            </a:r>
            <a:r>
              <a:rPr lang="en-US" altLang="zh-CN">
                <a:ea typeface="宋体" panose="02010600030101010101" pitchFamily="2" charset="-122"/>
              </a:rPr>
              <a:t> </a:t>
            </a:r>
            <a:r>
              <a:rPr lang="zh-CN" altLang="en-US">
                <a:ea typeface="宋体" panose="02010600030101010101" pitchFamily="2" charset="-122"/>
              </a:rPr>
              <a:t>（压力测试）</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检验系统的能力最高实际限度。进行强度测试（</a:t>
            </a:r>
            <a:r>
              <a:rPr lang="en-US" altLang="zh-CN">
                <a:ea typeface="宋体" panose="02010600030101010101" pitchFamily="2" charset="-122"/>
              </a:rPr>
              <a:t>stress test</a:t>
            </a:r>
            <a:r>
              <a:rPr lang="zh-CN" altLang="zh-CN">
                <a:ea typeface="宋体" panose="02010600030101010101" pitchFamily="2" charset="-122"/>
              </a:rPr>
              <a:t>）时，让系统的运行处于资源的异常数量、异常频率和异常批量的条件下。</a:t>
            </a:r>
          </a:p>
          <a:p>
            <a:r>
              <a:rPr lang="en-US" altLang="zh-CN">
                <a:ea typeface="宋体" panose="02010600030101010101" pitchFamily="2" charset="-122"/>
              </a:rPr>
              <a:t>	4</a:t>
            </a:r>
            <a:r>
              <a:rPr lang="zh-CN" altLang="zh-CN">
                <a:ea typeface="宋体" panose="02010600030101010101" pitchFamily="2" charset="-122"/>
              </a:rPr>
              <a:t>．容量测试</a:t>
            </a:r>
          </a:p>
          <a:p>
            <a:r>
              <a:rPr lang="en-US" altLang="zh-CN">
                <a:ea typeface="宋体" panose="02010600030101010101" pitchFamily="2" charset="-122"/>
              </a:rPr>
              <a:t>		  </a:t>
            </a:r>
            <a:r>
              <a:rPr lang="zh-CN" altLang="zh-CN">
                <a:ea typeface="宋体" panose="02010600030101010101" pitchFamily="2" charset="-122"/>
              </a:rPr>
              <a:t>容量测试（</a:t>
            </a:r>
            <a:r>
              <a:rPr lang="en-US" altLang="zh-CN">
                <a:ea typeface="宋体" panose="02010600030101010101" pitchFamily="2" charset="-122"/>
              </a:rPr>
              <a:t>capacity test</a:t>
            </a:r>
            <a:r>
              <a:rPr lang="zh-CN" altLang="zh-CN">
                <a:ea typeface="宋体" panose="02010600030101010101" pitchFamily="2" charset="-122"/>
              </a:rPr>
              <a:t>）是要检验系统的处理能力最高能达到什么程度，在使系统的全部资源达到“满负荷”的情形下，测试系统的承受能力。</a:t>
            </a:r>
            <a:endParaRPr lang="zh-CN" altLang="en-US">
              <a:ea typeface="宋体" panose="02010600030101010101" pitchFamily="2" charset="-122"/>
            </a:endParaRPr>
          </a:p>
        </p:txBody>
      </p:sp>
      <p:sp>
        <p:nvSpPr>
          <p:cNvPr id="46083" name="灯片编号占位符 1">
            <a:extLst>
              <a:ext uri="{FF2B5EF4-FFF2-40B4-BE49-F238E27FC236}">
                <a16:creationId xmlns:a16="http://schemas.microsoft.com/office/drawing/2014/main" id="{CE4B380D-5995-4E4E-A77A-FCCA9EF9FE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8B63AF-495E-4812-94A8-F671499B4F0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7345102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14A9D63A-A037-4895-9330-2EC3C3D933A4}"/>
              </a:ext>
            </a:extLst>
          </p:cNvPr>
          <p:cNvSpPr>
            <a:spLocks noGrp="1"/>
          </p:cNvSpPr>
          <p:nvPr>
            <p:ph idx="1"/>
          </p:nvPr>
        </p:nvSpPr>
        <p:spPr/>
        <p:txBody>
          <a:bodyPr/>
          <a:lstStyle/>
          <a:p>
            <a:r>
              <a:rPr lang="en-US" altLang="zh-CN">
                <a:ea typeface="宋体" panose="02010600030101010101" pitchFamily="2" charset="-122"/>
              </a:rPr>
              <a:t>	5</a:t>
            </a:r>
            <a:r>
              <a:rPr lang="zh-CN" altLang="zh-CN">
                <a:ea typeface="宋体" panose="02010600030101010101" pitchFamily="2" charset="-122"/>
              </a:rPr>
              <a:t>．性能测试</a:t>
            </a:r>
          </a:p>
          <a:p>
            <a:r>
              <a:rPr lang="en-US" altLang="zh-CN">
                <a:ea typeface="宋体" panose="02010600030101010101" pitchFamily="2" charset="-122"/>
              </a:rPr>
              <a:t>		  </a:t>
            </a:r>
            <a:r>
              <a:rPr lang="zh-CN" altLang="zh-CN">
                <a:ea typeface="宋体" panose="02010600030101010101" pitchFamily="2" charset="-122"/>
              </a:rPr>
              <a:t>性能测试（</a:t>
            </a:r>
            <a:r>
              <a:rPr lang="en-US" altLang="zh-CN">
                <a:ea typeface="宋体" panose="02010600030101010101" pitchFamily="2" charset="-122"/>
              </a:rPr>
              <a:t>performance test</a:t>
            </a:r>
            <a:r>
              <a:rPr lang="zh-CN" altLang="zh-CN">
                <a:ea typeface="宋体" panose="02010600030101010101" pitchFamily="2" charset="-122"/>
              </a:rPr>
              <a:t>）检验安装在系统内的软件运行性能。这种测试常常与强度测试、容量测试结合起来进行。</a:t>
            </a:r>
          </a:p>
        </p:txBody>
      </p:sp>
      <p:sp>
        <p:nvSpPr>
          <p:cNvPr id="47107" name="灯片编号占位符 1">
            <a:extLst>
              <a:ext uri="{FF2B5EF4-FFF2-40B4-BE49-F238E27FC236}">
                <a16:creationId xmlns:a16="http://schemas.microsoft.com/office/drawing/2014/main" id="{30DB43A5-F2BA-4227-A42A-C9391009EE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F7C923-30CD-4E72-AB0D-908FFAD786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850473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D0C2B7F7-17AB-4F2E-A887-7103681BE9E7}"/>
              </a:ext>
            </a:extLst>
          </p:cNvPr>
          <p:cNvSpPr>
            <a:spLocks noGrp="1"/>
          </p:cNvSpPr>
          <p:nvPr>
            <p:ph idx="1"/>
          </p:nvPr>
        </p:nvSpPr>
        <p:spPr/>
        <p:txBody>
          <a:bodyPr/>
          <a:lstStyle/>
          <a:p>
            <a:r>
              <a:rPr lang="en-US" altLang="zh-CN">
                <a:ea typeface="宋体" panose="02010600030101010101" pitchFamily="2" charset="-122"/>
              </a:rPr>
              <a:t>	6</a:t>
            </a:r>
            <a:r>
              <a:rPr lang="zh-CN" altLang="zh-CN">
                <a:ea typeface="宋体" panose="02010600030101010101" pitchFamily="2" charset="-122"/>
              </a:rPr>
              <a:t>．α测试和β测试</a:t>
            </a:r>
          </a:p>
          <a:p>
            <a:r>
              <a:rPr lang="en-US" altLang="zh-CN">
                <a:ea typeface="宋体" panose="02010600030101010101" pitchFamily="2" charset="-122"/>
              </a:rPr>
              <a:t>		   </a:t>
            </a:r>
            <a:r>
              <a:rPr lang="zh-CN" altLang="zh-CN">
                <a:ea typeface="宋体" panose="02010600030101010101" pitchFamily="2" charset="-122"/>
              </a:rPr>
              <a:t>α测试是由一个用户在开发环境下进行的测试，也可以是公司内部的用户在模拟实际操作环境下进行的测试。α测试的目的主要是评价软件产品的</a:t>
            </a:r>
            <a:r>
              <a:rPr lang="en-US" altLang="zh-CN">
                <a:ea typeface="宋体" panose="02010600030101010101" pitchFamily="2" charset="-122"/>
              </a:rPr>
              <a:t>FLURPS</a:t>
            </a:r>
            <a:r>
              <a:rPr lang="zh-CN" altLang="zh-CN">
                <a:ea typeface="宋体" panose="02010600030101010101" pitchFamily="2" charset="-122"/>
              </a:rPr>
              <a:t>（即功能、局域化、可使用性、可靠性、性能和支持），尤其注重产品的界面和特色。</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β测试是由软件的多个用户在实际使用环境下进行的测试。</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8131" name="灯片编号占位符 1">
            <a:extLst>
              <a:ext uri="{FF2B5EF4-FFF2-40B4-BE49-F238E27FC236}">
                <a16:creationId xmlns:a16="http://schemas.microsoft.com/office/drawing/2014/main" id="{C2DB2D9F-E284-4390-94E9-9BCD97667E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EA2017-8B80-4860-9EB6-A8927CC3E01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15133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653270B1-540D-4C97-BFB8-94F5F8FD7F75}"/>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7</a:t>
            </a:r>
            <a:r>
              <a:rPr lang="zh-CN" altLang="zh-CN">
                <a:ea typeface="宋体" panose="02010600030101010101" pitchFamily="2" charset="-122"/>
              </a:rPr>
              <a:t>．安装测试</a:t>
            </a:r>
          </a:p>
          <a:p>
            <a:r>
              <a:rPr lang="en-US" altLang="zh-CN">
                <a:ea typeface="宋体" panose="02010600030101010101" pitchFamily="2" charset="-122"/>
              </a:rPr>
              <a:t>		  </a:t>
            </a:r>
            <a:r>
              <a:rPr lang="zh-CN" altLang="zh-CN">
                <a:ea typeface="宋体" panose="02010600030101010101" pitchFamily="2" charset="-122"/>
              </a:rPr>
              <a:t>安装测试（</a:t>
            </a:r>
            <a:r>
              <a:rPr lang="en-US" altLang="zh-CN">
                <a:ea typeface="宋体" panose="02010600030101010101" pitchFamily="2" charset="-122"/>
              </a:rPr>
              <a:t>installation test</a:t>
            </a:r>
            <a:r>
              <a:rPr lang="zh-CN" altLang="zh-CN">
                <a:ea typeface="宋体" panose="02010600030101010101" pitchFamily="2" charset="-122"/>
              </a:rPr>
              <a:t>）的目的不是找软件错误，而是找安装错误。在安装软件系统时，会有多种选择。安装测试</a:t>
            </a:r>
            <a:r>
              <a:rPr lang="zh-CN" altLang="en-US">
                <a:ea typeface="宋体" panose="02010600030101010101" pitchFamily="2" charset="-122"/>
              </a:rPr>
              <a:t>是在系统安装之后进行测试。</a:t>
            </a:r>
            <a:endParaRPr lang="zh-CN" altLang="zh-CN">
              <a:ea typeface="宋体" panose="02010600030101010101" pitchFamily="2" charset="-122"/>
            </a:endParaRPr>
          </a:p>
          <a:p>
            <a:r>
              <a:rPr lang="en-US" altLang="zh-CN">
                <a:ea typeface="宋体" panose="02010600030101010101" pitchFamily="2" charset="-122"/>
              </a:rPr>
              <a:t>	8</a:t>
            </a:r>
            <a:r>
              <a:rPr lang="zh-CN" altLang="zh-CN">
                <a:ea typeface="宋体" panose="02010600030101010101" pitchFamily="2" charset="-122"/>
              </a:rPr>
              <a:t>．可使用性测试</a:t>
            </a:r>
          </a:p>
          <a:p>
            <a:r>
              <a:rPr lang="en-US" altLang="zh-CN">
                <a:ea typeface="宋体" panose="02010600030101010101" pitchFamily="2" charset="-122"/>
              </a:rPr>
              <a:t>		  </a:t>
            </a:r>
            <a:r>
              <a:rPr lang="zh-CN" altLang="zh-CN">
                <a:ea typeface="宋体" panose="02010600030101010101" pitchFamily="2" charset="-122"/>
              </a:rPr>
              <a:t>可使用性测试（</a:t>
            </a:r>
            <a:r>
              <a:rPr lang="en-US" altLang="zh-CN">
                <a:ea typeface="宋体" panose="02010600030101010101" pitchFamily="2" charset="-122"/>
              </a:rPr>
              <a:t>usability test</a:t>
            </a:r>
            <a:r>
              <a:rPr lang="zh-CN" altLang="zh-CN">
                <a:ea typeface="宋体" panose="02010600030101010101" pitchFamily="2" charset="-122"/>
              </a:rPr>
              <a:t>）主要从使用的规范性、合理性和方便性等角度对软件系统进行检查，以发现人为因素或使用上的问题。</a:t>
            </a:r>
          </a:p>
        </p:txBody>
      </p:sp>
      <p:sp>
        <p:nvSpPr>
          <p:cNvPr id="49155" name="灯片编号占位符 1">
            <a:extLst>
              <a:ext uri="{FF2B5EF4-FFF2-40B4-BE49-F238E27FC236}">
                <a16:creationId xmlns:a16="http://schemas.microsoft.com/office/drawing/2014/main" id="{8EACAEDA-465C-4FC2-BD3B-F23BD85F95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BFE47F-A5C1-4A50-B675-DFB17AC67CE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29212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681DCA1F-F2FE-4BDE-A809-4F215E1F6968}"/>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与此同时，硬件生产的成本降低了。</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计算机价格的下跌为它的广泛应用创造了极好的条件。</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在此形势下自然要求软件与之相适应。</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一方面适应高速度、大容量、高可靠度的高性能硬件；另一方面要适应在广泛应用情况下出现的大型、复杂问题对软件技术提出的迫切需求。</a:t>
            </a:r>
            <a:endParaRPr lang="zh-CN" altLang="en-US">
              <a:ea typeface="宋体" panose="02010600030101010101" pitchFamily="2" charset="-122"/>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A0A47B04-83AE-453E-8D75-F8292BF94278}"/>
              </a:ext>
            </a:extLst>
          </p:cNvPr>
          <p:cNvSpPr>
            <a:spLocks noGrp="1"/>
          </p:cNvSpPr>
          <p:nvPr>
            <p:ph type="title"/>
          </p:nvPr>
        </p:nvSpPr>
        <p:spPr/>
        <p:txBody>
          <a:bodyPr/>
          <a:lstStyle/>
          <a:p>
            <a:r>
              <a:rPr lang="en-US" altLang="zh-CN">
                <a:ea typeface="宋体" panose="02010600030101010101" pitchFamily="2" charset="-122"/>
              </a:rPr>
              <a:t>2.3  </a:t>
            </a:r>
            <a:r>
              <a:rPr lang="zh-CN" altLang="zh-CN">
                <a:ea typeface="宋体" panose="02010600030101010101" pitchFamily="2" charset="-122"/>
              </a:rPr>
              <a:t>静态方法与动态方法</a:t>
            </a:r>
            <a:endParaRPr lang="zh-CN" altLang="en-US">
              <a:ea typeface="宋体" panose="02010600030101010101" pitchFamily="2" charset="-122"/>
            </a:endParaRPr>
          </a:p>
        </p:txBody>
      </p:sp>
      <p:sp>
        <p:nvSpPr>
          <p:cNvPr id="50179" name="内容占位符 2">
            <a:extLst>
              <a:ext uri="{FF2B5EF4-FFF2-40B4-BE49-F238E27FC236}">
                <a16:creationId xmlns:a16="http://schemas.microsoft.com/office/drawing/2014/main" id="{BE490B40-CC31-4E06-9DBA-0A8D8C3E792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静态方法的主要特征是不利用计算机运行被测试的程序，而是采用其他手段达到检测的目的</a:t>
            </a:r>
            <a:r>
              <a:rPr lang="zh-CN" altLang="en-US">
                <a:ea typeface="宋体" panose="02010600030101010101" pitchFamily="2" charset="-122"/>
              </a:rPr>
              <a:t>，注意与人工测试的根本区别</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静态分析是对被测程序进行特性分析的一些方法的总称。这些方法本身各有自己的目标和步骤。</a:t>
            </a:r>
          </a:p>
          <a:p>
            <a:endParaRPr lang="zh-CN" altLang="en-US">
              <a:ea typeface="宋体" panose="02010600030101010101" pitchFamily="2" charset="-122"/>
            </a:endParaRPr>
          </a:p>
        </p:txBody>
      </p:sp>
      <p:sp>
        <p:nvSpPr>
          <p:cNvPr id="50180" name="灯片编号占位符 1">
            <a:extLst>
              <a:ext uri="{FF2B5EF4-FFF2-40B4-BE49-F238E27FC236}">
                <a16:creationId xmlns:a16="http://schemas.microsoft.com/office/drawing/2014/main" id="{31C0E1A5-A0E1-4026-99FB-6D7BC44D4F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77FF5A-C5A3-4634-AB4B-00523BA3A79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086169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a:extLst>
              <a:ext uri="{FF2B5EF4-FFF2-40B4-BE49-F238E27FC236}">
                <a16:creationId xmlns:a16="http://schemas.microsoft.com/office/drawing/2014/main" id="{10BC80F2-13E4-41DE-89E2-21E19B68FC35}"/>
              </a:ext>
            </a:extLst>
          </p:cNvPr>
          <p:cNvSpPr>
            <a:spLocks noGrp="1"/>
          </p:cNvSpPr>
          <p:nvPr>
            <p:ph type="title"/>
          </p:nvPr>
        </p:nvSpPr>
        <p:spPr/>
        <p:txBody>
          <a:bodyPr/>
          <a:lstStyle/>
          <a:p>
            <a:r>
              <a:rPr lang="en-US" altLang="zh-CN">
                <a:ea typeface="宋体" panose="02010600030101010101" pitchFamily="2" charset="-122"/>
              </a:rPr>
              <a:t>2.4  </a:t>
            </a:r>
            <a:r>
              <a:rPr lang="zh-CN" altLang="zh-CN">
                <a:ea typeface="宋体" panose="02010600030101010101" pitchFamily="2" charset="-122"/>
              </a:rPr>
              <a:t>黑盒测试与白盒测试</a:t>
            </a:r>
            <a:endParaRPr lang="zh-CN" altLang="en-US">
              <a:ea typeface="宋体" panose="02010600030101010101" pitchFamily="2" charset="-122"/>
            </a:endParaRPr>
          </a:p>
        </p:txBody>
      </p:sp>
      <p:sp>
        <p:nvSpPr>
          <p:cNvPr id="51203" name="内容占位符 2">
            <a:extLst>
              <a:ext uri="{FF2B5EF4-FFF2-40B4-BE49-F238E27FC236}">
                <a16:creationId xmlns:a16="http://schemas.microsoft.com/office/drawing/2014/main" id="{304122FA-02A9-4E3E-96E4-597D7DA82F2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黑盒测试与白盒测试是很广泛使用的两类测试方法。</a:t>
            </a:r>
          </a:p>
          <a:p>
            <a:r>
              <a:rPr lang="en-US" altLang="zh-CN">
                <a:ea typeface="宋体" panose="02010600030101010101" pitchFamily="2" charset="-122"/>
              </a:rPr>
              <a:t>		  </a:t>
            </a:r>
            <a:r>
              <a:rPr lang="zh-CN" altLang="zh-CN">
                <a:ea typeface="宋体" panose="02010600030101010101" pitchFamily="2" charset="-122"/>
              </a:rPr>
              <a:t>黑盒测试（</a:t>
            </a:r>
            <a:r>
              <a:rPr lang="en-US" altLang="zh-CN">
                <a:ea typeface="宋体" panose="02010600030101010101" pitchFamily="2" charset="-122"/>
              </a:rPr>
              <a:t>Black-box Testing</a:t>
            </a:r>
            <a:r>
              <a:rPr lang="zh-CN" altLang="zh-CN">
                <a:ea typeface="宋体" panose="02010600030101010101" pitchFamily="2" charset="-122"/>
              </a:rPr>
              <a:t>）又称功能测试、数据驱动测试或基于规格说明的测试（</a:t>
            </a:r>
            <a:r>
              <a:rPr lang="en-US" altLang="zh-CN">
                <a:ea typeface="宋体" panose="02010600030101010101" pitchFamily="2" charset="-122"/>
              </a:rPr>
              <a:t>Specification-based Testing</a:t>
            </a:r>
            <a:r>
              <a:rPr lang="zh-CN" altLang="zh-CN">
                <a:ea typeface="宋体" panose="02010600030101010101" pitchFamily="2" charset="-122"/>
              </a:rPr>
              <a:t>）。</a:t>
            </a:r>
            <a:endParaRPr lang="zh-CN" altLang="en-US">
              <a:ea typeface="宋体" panose="02010600030101010101" pitchFamily="2" charset="-122"/>
            </a:endParaRPr>
          </a:p>
        </p:txBody>
      </p:sp>
      <p:sp>
        <p:nvSpPr>
          <p:cNvPr id="51204" name="灯片编号占位符 1">
            <a:extLst>
              <a:ext uri="{FF2B5EF4-FFF2-40B4-BE49-F238E27FC236}">
                <a16:creationId xmlns:a16="http://schemas.microsoft.com/office/drawing/2014/main" id="{DF37D528-0FCB-4D15-9BE3-3CDF2C680B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25A83B-F43F-4042-8ACC-47AC2372E86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73107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8A6527CC-A8B1-4B66-B149-1365A0A4E2B5}"/>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用这种方法进行测试时，被测程序被当作打不开的黑盒，因而无法了解其内部构造。</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在完全不考虑程序内部结构和内部特性的情况下，测试者只知道该程序输入和输出之间的关系，或是程序的功能（见图</a:t>
            </a:r>
            <a:r>
              <a:rPr lang="en-US" altLang="zh-CN">
                <a:ea typeface="宋体" panose="02010600030101010101" pitchFamily="2" charset="-122"/>
              </a:rPr>
              <a:t>2.13</a:t>
            </a:r>
            <a:r>
              <a:rPr lang="zh-CN" altLang="zh-CN">
                <a:ea typeface="宋体" panose="02010600030101010101" pitchFamily="2" charset="-122"/>
              </a:rPr>
              <a:t>），他必须依靠能够反映这一关系和程序功能的需求规格说明书考虑确定测试用例和推断测试结果的正确性。即所依据的只能是程序的外部特性。因此，黑盒测试是从用户观点出发的测试。 </a:t>
            </a:r>
            <a:endParaRPr lang="zh-CN" altLang="en-US">
              <a:ea typeface="宋体" panose="02010600030101010101" pitchFamily="2" charset="-122"/>
            </a:endParaRPr>
          </a:p>
          <a:p>
            <a:endParaRPr lang="zh-CN" altLang="en-US">
              <a:ea typeface="宋体" panose="02010600030101010101" pitchFamily="2" charset="-122"/>
            </a:endParaRPr>
          </a:p>
        </p:txBody>
      </p:sp>
      <p:sp>
        <p:nvSpPr>
          <p:cNvPr id="52227" name="灯片编号占位符 1">
            <a:extLst>
              <a:ext uri="{FF2B5EF4-FFF2-40B4-BE49-F238E27FC236}">
                <a16:creationId xmlns:a16="http://schemas.microsoft.com/office/drawing/2014/main" id="{AE1BDE8C-CFC1-4193-949F-A11FBFD58D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B92433-39E8-426E-8C14-3E3BDBDE48F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08225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0213">
            <a:extLst>
              <a:ext uri="{FF2B5EF4-FFF2-40B4-BE49-F238E27FC236}">
                <a16:creationId xmlns:a16="http://schemas.microsoft.com/office/drawing/2014/main" id="{383CB617-F224-4F73-AAF5-AE493904AF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2743200"/>
            <a:ext cx="4987925" cy="1371600"/>
          </a:xfrm>
          <a:noFill/>
        </p:spPr>
      </p:pic>
      <p:sp>
        <p:nvSpPr>
          <p:cNvPr id="53251" name="矩形 4">
            <a:extLst>
              <a:ext uri="{FF2B5EF4-FFF2-40B4-BE49-F238E27FC236}">
                <a16:creationId xmlns:a16="http://schemas.microsoft.com/office/drawing/2014/main" id="{F6418CB4-51B4-4561-ADD9-27FC2A0CE4C4}"/>
              </a:ext>
            </a:extLst>
          </p:cNvPr>
          <p:cNvSpPr>
            <a:spLocks noChangeArrowheads="1"/>
          </p:cNvSpPr>
          <p:nvPr/>
        </p:nvSpPr>
        <p:spPr bwMode="auto">
          <a:xfrm>
            <a:off x="3505200" y="5105400"/>
            <a:ext cx="191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黑盒测试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2" name="灯片编号占位符 1">
            <a:extLst>
              <a:ext uri="{FF2B5EF4-FFF2-40B4-BE49-F238E27FC236}">
                <a16:creationId xmlns:a16="http://schemas.microsoft.com/office/drawing/2014/main" id="{8EABD11D-7492-4D8E-A099-21E3CFC6F70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BD4E7C-9DAC-4ECA-AC27-E7970DD7DC3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163923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26014F31-6305-467F-9FDD-3FE2DE5BD3B1}"/>
              </a:ext>
            </a:extLst>
          </p:cNvPr>
          <p:cNvSpPr>
            <a:spLocks noGrp="1"/>
          </p:cNvSpPr>
          <p:nvPr>
            <p:ph idx="1"/>
          </p:nvPr>
        </p:nvSpPr>
        <p:spPr>
          <a:xfrm>
            <a:off x="228600" y="1295400"/>
            <a:ext cx="8305800" cy="4953000"/>
          </a:xfrm>
        </p:spPr>
        <p:txBody>
          <a:bodyPr/>
          <a:lstStyle/>
          <a:p>
            <a:r>
              <a:rPr lang="en-US" altLang="zh-CN">
                <a:ea typeface="宋体" panose="02010600030101010101" pitchFamily="2" charset="-122"/>
              </a:rPr>
              <a:t>		  </a:t>
            </a:r>
            <a:r>
              <a:rPr lang="zh-CN" altLang="zh-CN">
                <a:ea typeface="宋体" panose="02010600030101010101" pitchFamily="2" charset="-122"/>
              </a:rPr>
              <a:t>白盒测试（</a:t>
            </a:r>
            <a:r>
              <a:rPr lang="en-US" altLang="zh-CN">
                <a:ea typeface="宋体" panose="02010600030101010101" pitchFamily="2" charset="-122"/>
              </a:rPr>
              <a:t>White-boxTesting</a:t>
            </a:r>
            <a:r>
              <a:rPr lang="zh-CN" altLang="zh-CN">
                <a:ea typeface="宋体" panose="02010600030101010101" pitchFamily="2" charset="-122"/>
              </a:rPr>
              <a:t>）又称结构测试、逻辑驱动测试或基于程序的测试（</a:t>
            </a:r>
            <a:r>
              <a:rPr lang="en-US" altLang="zh-CN">
                <a:ea typeface="宋体" panose="02010600030101010101" pitchFamily="2" charset="-122"/>
              </a:rPr>
              <a:t>Program-based Testing</a:t>
            </a:r>
            <a:r>
              <a:rPr lang="zh-CN" altLang="zh-CN">
                <a:ea typeface="宋体" panose="02010600030101010101" pitchFamily="2" charset="-122"/>
              </a:rPr>
              <a:t>）。采用这一测试方法，测试者可以看到被测的源程序，他可用以分析程序的内部构造，并且根据其内部构造设计测试用例。这时测试者可以完全不顾程序的功能。</a:t>
            </a:r>
          </a:p>
          <a:p>
            <a:endParaRPr lang="zh-CN" altLang="en-US">
              <a:ea typeface="宋体" panose="02010600030101010101" pitchFamily="2" charset="-122"/>
            </a:endParaRPr>
          </a:p>
        </p:txBody>
      </p:sp>
      <p:sp>
        <p:nvSpPr>
          <p:cNvPr id="54275" name="灯片编号占位符 1">
            <a:extLst>
              <a:ext uri="{FF2B5EF4-FFF2-40B4-BE49-F238E27FC236}">
                <a16:creationId xmlns:a16="http://schemas.microsoft.com/office/drawing/2014/main" id="{A909BB8F-5E3A-433B-BA49-E0A9D3F4C9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39361E-CC30-41CD-A964-3BD0C15AC26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55070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7FCF2673-7B76-41A7-9194-909E21E5EE03}"/>
              </a:ext>
            </a:extLst>
          </p:cNvPr>
          <p:cNvSpPr>
            <a:spLocks noGrp="1"/>
          </p:cNvSpPr>
          <p:nvPr>
            <p:ph idx="1"/>
          </p:nvPr>
        </p:nvSpPr>
        <p:spPr/>
        <p:txBody>
          <a:bodyPr/>
          <a:lstStyle/>
          <a:p>
            <a:r>
              <a:rPr lang="en-US" altLang="zh-CN">
                <a:ea typeface="宋体" panose="02010600030101010101" pitchFamily="2" charset="-122"/>
              </a:rPr>
              <a:t>	2.4.1  </a:t>
            </a:r>
            <a:r>
              <a:rPr lang="zh-CN" altLang="zh-CN">
                <a:ea typeface="宋体" panose="02010600030101010101" pitchFamily="2" charset="-122"/>
              </a:rPr>
              <a:t>黑盒测试</a:t>
            </a:r>
          </a:p>
          <a:p>
            <a:r>
              <a:rPr lang="en-US" altLang="zh-CN">
                <a:ea typeface="宋体" panose="02010600030101010101" pitchFamily="2" charset="-122"/>
              </a:rPr>
              <a:t>	2.4.2  </a:t>
            </a:r>
            <a:r>
              <a:rPr lang="zh-CN" altLang="zh-CN">
                <a:ea typeface="宋体" panose="02010600030101010101" pitchFamily="2" charset="-122"/>
              </a:rPr>
              <a:t>白盒测试</a:t>
            </a:r>
          </a:p>
          <a:p>
            <a:r>
              <a:rPr lang="en-US" altLang="zh-CN">
                <a:ea typeface="宋体" panose="02010600030101010101" pitchFamily="2" charset="-122"/>
              </a:rPr>
              <a:t>	2.4.3  </a:t>
            </a:r>
            <a:r>
              <a:rPr lang="zh-CN" altLang="zh-CN">
                <a:ea typeface="宋体" panose="02010600030101010101" pitchFamily="2" charset="-122"/>
              </a:rPr>
              <a:t>黑盒测试与白盒测试的比较</a:t>
            </a: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2.1</a:t>
            </a:r>
            <a:r>
              <a:rPr lang="zh-CN" altLang="zh-CN">
                <a:ea typeface="宋体" panose="02010600030101010101" pitchFamily="2" charset="-122"/>
              </a:rPr>
              <a:t>所示为黑盒测试与白盒测试两类方法的对比。</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2.14</a:t>
            </a:r>
            <a:r>
              <a:rPr lang="zh-CN" altLang="zh-CN">
                <a:ea typeface="宋体" panose="02010600030101010101" pitchFamily="2" charset="-122"/>
              </a:rPr>
              <a:t>所示为它们各自的能力范围、它们的互补关系以及各自的不足。</a:t>
            </a:r>
          </a:p>
          <a:p>
            <a:endParaRPr lang="zh-CN" altLang="en-US">
              <a:ea typeface="宋体" panose="02010600030101010101" pitchFamily="2" charset="-122"/>
            </a:endParaRPr>
          </a:p>
        </p:txBody>
      </p:sp>
      <p:sp>
        <p:nvSpPr>
          <p:cNvPr id="55299" name="灯片编号占位符 1">
            <a:extLst>
              <a:ext uri="{FF2B5EF4-FFF2-40B4-BE49-F238E27FC236}">
                <a16:creationId xmlns:a16="http://schemas.microsoft.com/office/drawing/2014/main" id="{7977FAEF-67CC-4593-822F-1C2073074F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259EAC-ED20-4251-8141-46E52EEE881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028714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F0DE9002-E465-4890-8B3D-91CC8090ED89}"/>
              </a:ext>
            </a:extLst>
          </p:cNvPr>
          <p:cNvGraphicFramePr>
            <a:graphicFrameLocks noGrp="1"/>
          </p:cNvGraphicFramePr>
          <p:nvPr>
            <p:ph idx="1"/>
          </p:nvPr>
        </p:nvGraphicFramePr>
        <p:xfrm>
          <a:off x="381000" y="2362200"/>
          <a:ext cx="8229600" cy="3521075"/>
        </p:xfrm>
        <a:graphic>
          <a:graphicData uri="http://schemas.openxmlformats.org/drawingml/2006/table">
            <a:tbl>
              <a:tblPr/>
              <a:tblGrid>
                <a:gridCol w="1199602">
                  <a:extLst>
                    <a:ext uri="{9D8B030D-6E8A-4147-A177-3AD203B41FA5}">
                      <a16:colId xmlns:a16="http://schemas.microsoft.com/office/drawing/2014/main" val="20000"/>
                    </a:ext>
                  </a:extLst>
                </a:gridCol>
                <a:gridCol w="1839389">
                  <a:extLst>
                    <a:ext uri="{9D8B030D-6E8A-4147-A177-3AD203B41FA5}">
                      <a16:colId xmlns:a16="http://schemas.microsoft.com/office/drawing/2014/main" val="20001"/>
                    </a:ext>
                  </a:extLst>
                </a:gridCol>
                <a:gridCol w="3178725">
                  <a:extLst>
                    <a:ext uri="{9D8B030D-6E8A-4147-A177-3AD203B41FA5}">
                      <a16:colId xmlns:a16="http://schemas.microsoft.com/office/drawing/2014/main" val="20002"/>
                    </a:ext>
                  </a:extLst>
                </a:gridCol>
                <a:gridCol w="2011884">
                  <a:extLst>
                    <a:ext uri="{9D8B030D-6E8A-4147-A177-3AD203B41FA5}">
                      <a16:colId xmlns:a16="http://schemas.microsoft.com/office/drawing/2014/main" val="20003"/>
                    </a:ext>
                  </a:extLst>
                </a:gridCol>
              </a:tblGrid>
              <a:tr h="186960">
                <a:tc gridSpan="2">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zh-CN" sz="1200" b="1" kern="1000">
                          <a:latin typeface="Times New Roman"/>
                          <a:ea typeface="方正书宋简体"/>
                          <a:cs typeface="Times New Roman"/>
                        </a:rPr>
                        <a:t>黑 盒 测 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白 盒 测 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7839">
                <a:tc gridSpan="2">
                  <a:txBody>
                    <a:bodyPr/>
                    <a:lstStyle/>
                    <a:p>
                      <a:pPr indent="266700" algn="ctr">
                        <a:spcBef>
                          <a:spcPts val="60"/>
                        </a:spcBef>
                        <a:spcAft>
                          <a:spcPts val="60"/>
                        </a:spcAft>
                      </a:pPr>
                      <a:r>
                        <a:rPr lang="zh-CN" sz="1200" b="1" kern="1000">
                          <a:latin typeface="Times New Roman"/>
                          <a:ea typeface="方正书宋简体"/>
                          <a:cs typeface="Times New Roman"/>
                        </a:rPr>
                        <a:t>测试依据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60"/>
                        </a:spcBef>
                        <a:spcAft>
                          <a:spcPts val="60"/>
                        </a:spcAft>
                      </a:pPr>
                      <a:r>
                        <a:rPr lang="zh-CN" sz="1200" b="1" kern="1000">
                          <a:latin typeface="Times New Roman"/>
                          <a:ea typeface="方正书宋简体"/>
                          <a:cs typeface="Times New Roman"/>
                        </a:rPr>
                        <a:t>根据用户能看到的规格说明，即针对命令、信息、报表等用户界面及体现它们的输入数据与输出数据之间的对应关系，特别是针对功能进行测试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a:latin typeface="Times New Roman"/>
                          <a:ea typeface="方正书宋简体"/>
                          <a:cs typeface="Times New Roman"/>
                        </a:rPr>
                        <a:t>根据程序的内部结构，比如语句的控制结构、模块间的控制结构以及内部数据结构等进行测试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73919">
                <a:tc rowSpan="2">
                  <a:txBody>
                    <a:bodyPr/>
                    <a:lstStyle/>
                    <a:p>
                      <a:pPr indent="266700" algn="ctr">
                        <a:spcBef>
                          <a:spcPts val="60"/>
                        </a:spcBef>
                        <a:spcAft>
                          <a:spcPts val="60"/>
                        </a:spcAft>
                      </a:pPr>
                      <a:r>
                        <a:rPr lang="zh-CN" sz="1200" b="1" kern="1000">
                          <a:latin typeface="Times New Roman"/>
                          <a:ea typeface="方正书宋简体"/>
                          <a:cs typeface="Times New Roman"/>
                        </a:rPr>
                        <a:t>特点</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200" b="1" kern="1000">
                          <a:latin typeface="Times New Roman"/>
                          <a:ea typeface="方正书宋简体"/>
                          <a:cs typeface="Times New Roman"/>
                        </a:rPr>
                        <a:t>优点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a:latin typeface="Times New Roman"/>
                          <a:ea typeface="方正书宋简体"/>
                          <a:cs typeface="Times New Roman"/>
                        </a:rPr>
                        <a:t>能站在用户立场上进行测试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a:latin typeface="Times New Roman"/>
                          <a:ea typeface="方正书宋简体"/>
                          <a:cs typeface="Times New Roman"/>
                        </a:rPr>
                        <a:t>能够对程序内部的特定部位进行覆盖测试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60765">
                <a:tc vMerge="1">
                  <a:txBody>
                    <a:bodyPr/>
                    <a:lstStyle/>
                    <a:p>
                      <a:endParaRPr lang="zh-CN" altLang="en-US"/>
                    </a:p>
                  </a:txBody>
                  <a:tcPr/>
                </a:tc>
                <a:tc>
                  <a:txBody>
                    <a:bodyPr/>
                    <a:lstStyle/>
                    <a:p>
                      <a:pPr indent="266700" algn="ctr">
                        <a:spcBef>
                          <a:spcPts val="60"/>
                        </a:spcBef>
                        <a:spcAft>
                          <a:spcPts val="60"/>
                        </a:spcAft>
                      </a:pPr>
                      <a:r>
                        <a:rPr lang="zh-CN" sz="1200" b="1" kern="1000">
                          <a:latin typeface="Times New Roman"/>
                          <a:ea typeface="方正书宋简体"/>
                          <a:cs typeface="Times New Roman"/>
                        </a:rPr>
                        <a:t>缺点</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a:latin typeface="Times New Roman"/>
                          <a:ea typeface="方正书宋简体"/>
                          <a:cs typeface="Times New Roman"/>
                        </a:rPr>
                        <a:t>不能测试程序内部特定部位</a:t>
                      </a:r>
                    </a:p>
                    <a:p>
                      <a:pPr indent="266700" algn="just">
                        <a:spcBef>
                          <a:spcPts val="60"/>
                        </a:spcBef>
                        <a:spcAft>
                          <a:spcPts val="60"/>
                        </a:spcAft>
                      </a:pPr>
                      <a:r>
                        <a:rPr lang="zh-CN" sz="1200" b="1" kern="1000">
                          <a:latin typeface="Times New Roman"/>
                          <a:ea typeface="方正书宋简体"/>
                          <a:cs typeface="Times New Roman"/>
                        </a:rPr>
                        <a:t>如果规格说明有误，则无法发现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a:latin typeface="Times New Roman"/>
                          <a:ea typeface="方正书宋简体"/>
                          <a:cs typeface="Times New Roman"/>
                        </a:rPr>
                        <a:t>无法检验程序的外部特性</a:t>
                      </a:r>
                    </a:p>
                    <a:p>
                      <a:pPr indent="266700" algn="just">
                        <a:spcBef>
                          <a:spcPts val="60"/>
                        </a:spcBef>
                        <a:spcAft>
                          <a:spcPts val="60"/>
                        </a:spcAft>
                      </a:pPr>
                      <a:r>
                        <a:rPr lang="zh-CN" sz="1200" b="1" kern="1000">
                          <a:latin typeface="Times New Roman"/>
                          <a:ea typeface="方正书宋简体"/>
                          <a:cs typeface="Times New Roman"/>
                        </a:rPr>
                        <a:t>无法对未实现规格说明的程序内部缺陷部分进行测试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51592">
                <a:tc gridSpan="2">
                  <a:txBody>
                    <a:bodyPr/>
                    <a:lstStyle/>
                    <a:p>
                      <a:pPr indent="266700" algn="ctr">
                        <a:spcBef>
                          <a:spcPts val="60"/>
                        </a:spcBef>
                        <a:spcAft>
                          <a:spcPts val="60"/>
                        </a:spcAft>
                      </a:pPr>
                      <a:r>
                        <a:rPr lang="zh-CN" sz="1200" b="1" kern="1000">
                          <a:latin typeface="Times New Roman"/>
                          <a:ea typeface="方正书宋简体"/>
                          <a:cs typeface="Times New Roman"/>
                        </a:rPr>
                        <a:t>方法举例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60"/>
                        </a:spcBef>
                        <a:spcAft>
                          <a:spcPts val="60"/>
                        </a:spcAft>
                      </a:pPr>
                      <a:r>
                        <a:rPr lang="zh-CN" sz="1200" b="1" kern="1000">
                          <a:latin typeface="Times New Roman"/>
                          <a:ea typeface="方正书宋简体"/>
                          <a:cs typeface="Times New Roman"/>
                        </a:rPr>
                        <a:t>等价类划分</a:t>
                      </a:r>
                    </a:p>
                    <a:p>
                      <a:pPr indent="266700" algn="just">
                        <a:spcBef>
                          <a:spcPts val="60"/>
                        </a:spcBef>
                        <a:spcAft>
                          <a:spcPts val="60"/>
                        </a:spcAft>
                      </a:pPr>
                      <a:r>
                        <a:rPr lang="zh-CN" sz="1200" b="1" kern="1000">
                          <a:latin typeface="Times New Roman"/>
                          <a:ea typeface="方正书宋简体"/>
                          <a:cs typeface="Times New Roman"/>
                        </a:rPr>
                        <a:t>边值分析</a:t>
                      </a:r>
                    </a:p>
                    <a:p>
                      <a:pPr indent="266700" algn="just">
                        <a:spcBef>
                          <a:spcPts val="60"/>
                        </a:spcBef>
                        <a:spcAft>
                          <a:spcPts val="60"/>
                        </a:spcAft>
                      </a:pPr>
                      <a:r>
                        <a:rPr lang="zh-CN" sz="1200" b="1" kern="1000">
                          <a:latin typeface="Times New Roman"/>
                          <a:ea typeface="方正书宋简体"/>
                          <a:cs typeface="Times New Roman"/>
                        </a:rPr>
                        <a:t>因果图</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r>
                        <a:rPr lang="zh-CN" sz="1200" b="1" kern="1000" dirty="0">
                          <a:latin typeface="Times New Roman"/>
                          <a:ea typeface="方正书宋简体"/>
                          <a:cs typeface="Times New Roman"/>
                        </a:rPr>
                        <a:t>语句覆盖</a:t>
                      </a:r>
                    </a:p>
                    <a:p>
                      <a:pPr indent="266700" algn="just">
                        <a:spcBef>
                          <a:spcPts val="60"/>
                        </a:spcBef>
                        <a:spcAft>
                          <a:spcPts val="60"/>
                        </a:spcAft>
                      </a:pPr>
                      <a:r>
                        <a:rPr lang="zh-CN" sz="1200" b="1" kern="1000" dirty="0">
                          <a:latin typeface="Times New Roman"/>
                          <a:ea typeface="方正书宋简体"/>
                          <a:cs typeface="Times New Roman"/>
                        </a:rPr>
                        <a:t>判定覆盖</a:t>
                      </a:r>
                    </a:p>
                    <a:p>
                      <a:pPr indent="266700" algn="just">
                        <a:spcBef>
                          <a:spcPts val="60"/>
                        </a:spcBef>
                        <a:spcAft>
                          <a:spcPts val="60"/>
                        </a:spcAft>
                      </a:pPr>
                      <a:r>
                        <a:rPr lang="zh-CN" sz="1200" b="1" kern="1000" dirty="0">
                          <a:latin typeface="Times New Roman"/>
                          <a:ea typeface="方正书宋简体"/>
                          <a:cs typeface="Times New Roman"/>
                        </a:rPr>
                        <a:t>条件覆盖</a:t>
                      </a:r>
                    </a:p>
                    <a:p>
                      <a:pPr indent="266700" algn="just">
                        <a:spcBef>
                          <a:spcPts val="60"/>
                        </a:spcBef>
                        <a:spcAft>
                          <a:spcPts val="60"/>
                        </a:spcAft>
                      </a:pPr>
                      <a:r>
                        <a:rPr lang="zh-CN" sz="1200" b="1" kern="1000" dirty="0">
                          <a:latin typeface="Times New Roman"/>
                          <a:ea typeface="方正书宋简体"/>
                          <a:cs typeface="Times New Roman"/>
                        </a:rPr>
                        <a:t>判定</a:t>
                      </a:r>
                      <a:r>
                        <a:rPr lang="en-US" sz="1200" b="1" kern="1000" dirty="0">
                          <a:latin typeface="Times New Roman"/>
                          <a:ea typeface="方正书宋简体"/>
                          <a:cs typeface="Times New Roman"/>
                        </a:rPr>
                        <a:t>/</a:t>
                      </a:r>
                      <a:r>
                        <a:rPr lang="zh-CN" sz="1200" b="1" kern="1000" dirty="0">
                          <a:latin typeface="Times New Roman"/>
                          <a:ea typeface="方正书宋简体"/>
                          <a:cs typeface="Times New Roman"/>
                        </a:rPr>
                        <a:t>条件覆盖</a:t>
                      </a:r>
                    </a:p>
                    <a:p>
                      <a:pPr indent="266700" algn="just">
                        <a:spcBef>
                          <a:spcPts val="60"/>
                        </a:spcBef>
                        <a:spcAft>
                          <a:spcPts val="60"/>
                        </a:spcAft>
                      </a:pPr>
                      <a:r>
                        <a:rPr lang="zh-CN" sz="1200" b="1" kern="1000" dirty="0">
                          <a:latin typeface="Times New Roman"/>
                          <a:ea typeface="方正书宋简体"/>
                          <a:cs typeface="Times New Roman"/>
                        </a:rPr>
                        <a:t>路径覆盖</a:t>
                      </a:r>
                    </a:p>
                    <a:p>
                      <a:pPr indent="266700" algn="just">
                        <a:spcBef>
                          <a:spcPts val="60"/>
                        </a:spcBef>
                        <a:spcAft>
                          <a:spcPts val="60"/>
                        </a:spcAft>
                      </a:pPr>
                      <a:r>
                        <a:rPr lang="zh-CN" sz="1200" b="1" kern="1000" dirty="0">
                          <a:latin typeface="Times New Roman"/>
                          <a:ea typeface="方正书宋简体"/>
                          <a:cs typeface="Times New Roman"/>
                        </a:rPr>
                        <a:t>模块接口测试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6348" name="矩形 4">
            <a:extLst>
              <a:ext uri="{FF2B5EF4-FFF2-40B4-BE49-F238E27FC236}">
                <a16:creationId xmlns:a16="http://schemas.microsoft.com/office/drawing/2014/main" id="{F0552635-F450-42E8-9BF6-37D897B3E9BB}"/>
              </a:ext>
            </a:extLst>
          </p:cNvPr>
          <p:cNvSpPr>
            <a:spLocks noChangeArrowheads="1"/>
          </p:cNvSpPr>
          <p:nvPr/>
        </p:nvSpPr>
        <p:spPr bwMode="auto">
          <a:xfrm>
            <a:off x="2667000" y="17526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黑盒测试与白盒测试的对比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49" name="灯片编号占位符 1">
            <a:extLst>
              <a:ext uri="{FF2B5EF4-FFF2-40B4-BE49-F238E27FC236}">
                <a16:creationId xmlns:a16="http://schemas.microsoft.com/office/drawing/2014/main" id="{6351F7D1-05CE-4CAF-B528-5931CE86EC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189045-9A36-4BA6-9900-F2FEAECE25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793113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1" descr="0214">
            <a:extLst>
              <a:ext uri="{FF2B5EF4-FFF2-40B4-BE49-F238E27FC236}">
                <a16:creationId xmlns:a16="http://schemas.microsoft.com/office/drawing/2014/main" id="{1DEB5A85-CDB3-437F-B846-EA655B81FFE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71800" y="1371600"/>
            <a:ext cx="2895600" cy="2895600"/>
          </a:xfrm>
          <a:noFill/>
        </p:spPr>
      </p:pic>
      <p:sp>
        <p:nvSpPr>
          <p:cNvPr id="57347" name="矩形 4">
            <a:extLst>
              <a:ext uri="{FF2B5EF4-FFF2-40B4-BE49-F238E27FC236}">
                <a16:creationId xmlns:a16="http://schemas.microsoft.com/office/drawing/2014/main" id="{8DAAF030-018B-4754-81C8-0133FF862F34}"/>
              </a:ext>
            </a:extLst>
          </p:cNvPr>
          <p:cNvSpPr>
            <a:spLocks noChangeArrowheads="1"/>
          </p:cNvSpPr>
          <p:nvPr/>
        </p:nvSpPr>
        <p:spPr bwMode="auto">
          <a:xfrm>
            <a:off x="533400" y="4259263"/>
            <a:ext cx="8153400" cy="237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只能用黑盒测试发现的错误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C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只能用白盒测试发现的错误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用黑盒测试或白盒测试都能发现的错误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D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黑盒测试与白盒测试均无法发现的错误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A+B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能用黑盒测试发现的错误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B+C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能用白盒测试发现的错误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A+B+C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用两种测试能发现的错误</a:t>
            </a:r>
            <a:b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br>
            <a:r>
              <a:rPr kumimoji="0" lang="en-US"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A+B+C+D	</a:t>
            </a:r>
            <a:r>
              <a:rPr kumimoji="0" lang="zh-CN" altLang="zh-CN" sz="16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软件中的全部错误</a:t>
            </a:r>
            <a:endPar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黑盒测试与白盒测试能够发现的错误</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8" name="灯片编号占位符 1">
            <a:extLst>
              <a:ext uri="{FF2B5EF4-FFF2-40B4-BE49-F238E27FC236}">
                <a16:creationId xmlns:a16="http://schemas.microsoft.com/office/drawing/2014/main" id="{7FC3EB15-256F-45FD-98F8-12D6001706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B9332E-109C-4A3E-B7D8-99895A2F395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566028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E9E1FCC8-BEA0-46DB-9D90-CFD048D0EDAC}"/>
              </a:ext>
            </a:extLst>
          </p:cNvPr>
          <p:cNvSpPr>
            <a:spLocks noGrp="1"/>
          </p:cNvSpPr>
          <p:nvPr>
            <p:ph type="title"/>
          </p:nvPr>
        </p:nvSpPr>
        <p:spPr/>
        <p:txBody>
          <a:bodyPr/>
          <a:lstStyle/>
          <a:p>
            <a:r>
              <a:rPr lang="en-US" altLang="zh-CN">
                <a:ea typeface="宋体" panose="02010600030101010101" pitchFamily="2" charset="-122"/>
              </a:rPr>
              <a:t>2.5  </a:t>
            </a:r>
            <a:r>
              <a:rPr lang="zh-CN" altLang="zh-CN">
                <a:ea typeface="宋体" panose="02010600030101010101" pitchFamily="2" charset="-122"/>
              </a:rPr>
              <a:t>回归测试方法</a:t>
            </a:r>
            <a:endParaRPr lang="zh-CN" altLang="en-US">
              <a:ea typeface="宋体" panose="02010600030101010101" pitchFamily="2" charset="-122"/>
            </a:endParaRPr>
          </a:p>
        </p:txBody>
      </p:sp>
      <p:sp>
        <p:nvSpPr>
          <p:cNvPr id="58371" name="内容占位符 2">
            <a:extLst>
              <a:ext uri="{FF2B5EF4-FFF2-40B4-BE49-F238E27FC236}">
                <a16:creationId xmlns:a16="http://schemas.microsoft.com/office/drawing/2014/main" id="{9AB2D5A0-78C0-4A89-9EA9-F9C2C612D63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回归测试可以应用于软件测试的各个阶段，用来验证错误修改情况，这称为改错性回归测试；同时在软件的增量式开发构件复用过程中，通过重新测试已有的测试用例和设计新的测试用例，来测试改动（增加或删除）的程序，这称为增量性回归测试。实践表明，回归测试在发现错误中起着非常重要的作用。</a:t>
            </a:r>
          </a:p>
          <a:p>
            <a:endParaRPr lang="zh-CN" altLang="en-US">
              <a:ea typeface="宋体" panose="02010600030101010101" pitchFamily="2" charset="-122"/>
            </a:endParaRPr>
          </a:p>
        </p:txBody>
      </p:sp>
      <p:sp>
        <p:nvSpPr>
          <p:cNvPr id="58372" name="灯片编号占位符 1">
            <a:extLst>
              <a:ext uri="{FF2B5EF4-FFF2-40B4-BE49-F238E27FC236}">
                <a16:creationId xmlns:a16="http://schemas.microsoft.com/office/drawing/2014/main" id="{B3841E45-CB19-432D-9D96-9FC88B4121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ECB35E-B343-48F4-B3DB-67C93D9A95B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61075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5432AB5E-1C45-4DB7-8E2E-D2D6EE93F877}"/>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Rothermel</a:t>
            </a:r>
            <a:r>
              <a:rPr lang="zh-CN" altLang="zh-CN">
                <a:ea typeface="宋体" panose="02010600030101010101" pitchFamily="2" charset="-122"/>
              </a:rPr>
              <a:t>和</a:t>
            </a:r>
            <a:r>
              <a:rPr lang="en-US" altLang="zh-CN">
                <a:ea typeface="宋体" panose="02010600030101010101" pitchFamily="2" charset="-122"/>
              </a:rPr>
              <a:t>Harrold</a:t>
            </a:r>
            <a:r>
              <a:rPr lang="zh-CN" altLang="zh-CN">
                <a:ea typeface="宋体" panose="02010600030101010101" pitchFamily="2" charset="-122"/>
              </a:rPr>
              <a:t>在</a:t>
            </a:r>
            <a:r>
              <a:rPr lang="en-US" altLang="zh-CN">
                <a:ea typeface="宋体" panose="02010600030101010101" pitchFamily="2" charset="-122"/>
              </a:rPr>
              <a:t>1996</a:t>
            </a:r>
            <a:r>
              <a:rPr lang="zh-CN" altLang="zh-CN">
                <a:ea typeface="宋体" panose="02010600030101010101" pitchFamily="2" charset="-122"/>
              </a:rPr>
              <a:t>年提出了对安全缩减测试用例库的评价标准。</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）包含性（</a:t>
            </a:r>
            <a:r>
              <a:rPr lang="en-US" altLang="zh-CN">
                <a:ea typeface="宋体" panose="02010600030101010101" pitchFamily="2" charset="-122"/>
              </a:rPr>
              <a:t>Inclusiveness</a:t>
            </a:r>
            <a:r>
              <a:rPr lang="zh-CN" altLang="zh-CN">
                <a:ea typeface="宋体" panose="02010600030101010101" pitchFamily="2" charset="-122"/>
              </a:rPr>
              <a:t>）：缩减的测试用例库所揭示的回归错误数与可能显示的回归错误数的百分比。</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）精度（</a:t>
            </a:r>
            <a:r>
              <a:rPr lang="en-US" altLang="zh-CN">
                <a:ea typeface="宋体" panose="02010600030101010101" pitchFamily="2" charset="-122"/>
              </a:rPr>
              <a:t>Precision</a:t>
            </a:r>
            <a:r>
              <a:rPr lang="zh-CN" altLang="zh-CN">
                <a:ea typeface="宋体" panose="02010600030101010101" pitchFamily="2" charset="-122"/>
              </a:rPr>
              <a:t>）：缩减的测试用例库所忽略的不能揭示的回归错误数与系统存在的不能揭示的回归错误数的百分比。</a:t>
            </a:r>
          </a:p>
        </p:txBody>
      </p:sp>
      <p:sp>
        <p:nvSpPr>
          <p:cNvPr id="59395" name="灯片编号占位符 1">
            <a:extLst>
              <a:ext uri="{FF2B5EF4-FFF2-40B4-BE49-F238E27FC236}">
                <a16:creationId xmlns:a16="http://schemas.microsoft.com/office/drawing/2014/main" id="{D9234C88-9440-4DC8-ACF9-6E30839A93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C70DF1-C9AB-4EDB-BBAD-677E9C31048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801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A9665E10-9AF5-426A-977D-3999984CBD56}"/>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然而，事实上软件技术的发展未能满足这些需求。</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和硬件技术的快速发展相比，软件的确大大地落后了。</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多年来由于问题未得到及时解决，致使矛盾日益尖锐。</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这些矛盾归结起来主要表现在以下几个方面。</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D9556466-0C90-48FA-A56C-7E9EED9CC99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）效率（</a:t>
            </a:r>
            <a:r>
              <a:rPr lang="en-US" altLang="zh-CN">
                <a:ea typeface="宋体" panose="02010600030101010101" pitchFamily="2" charset="-122"/>
              </a:rPr>
              <a:t>Efficiency</a:t>
            </a:r>
            <a:r>
              <a:rPr lang="zh-CN" altLang="zh-CN">
                <a:ea typeface="宋体" panose="02010600030101010101" pitchFamily="2" charset="-122"/>
              </a:rPr>
              <a:t>）：识别一个缩减的测试用例库的成本。</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）普遍性（</a:t>
            </a:r>
            <a:r>
              <a:rPr lang="en-US" altLang="zh-CN">
                <a:ea typeface="宋体" panose="02010600030101010101" pitchFamily="2" charset="-122"/>
              </a:rPr>
              <a:t>Generality</a:t>
            </a:r>
            <a:r>
              <a:rPr lang="zh-CN" altLang="zh-CN">
                <a:ea typeface="宋体" panose="02010600030101010101" pitchFamily="2" charset="-122"/>
              </a:rPr>
              <a:t>）：选择的策略的应用范围。</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0419" name="灯片编号占位符 1">
            <a:extLst>
              <a:ext uri="{FF2B5EF4-FFF2-40B4-BE49-F238E27FC236}">
                <a16:creationId xmlns:a16="http://schemas.microsoft.com/office/drawing/2014/main" id="{38962D4E-3C47-4251-A305-6AAB5E14CC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08709C-AFB4-4543-8148-04A5C700F81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215542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a16="http://schemas.microsoft.com/office/drawing/2014/main" id="{CDB5EFDE-D334-4B46-87F9-D698654E4A29}"/>
              </a:ext>
            </a:extLst>
          </p:cNvPr>
          <p:cNvSpPr>
            <a:spLocks noGrp="1"/>
          </p:cNvSpPr>
          <p:nvPr>
            <p:ph type="title"/>
          </p:nvPr>
        </p:nvSpPr>
        <p:spPr/>
        <p:txBody>
          <a:bodyPr/>
          <a:lstStyle/>
          <a:p>
            <a:r>
              <a:rPr lang="en-US" altLang="zh-CN">
                <a:ea typeface="宋体" panose="02010600030101010101" pitchFamily="2" charset="-122"/>
              </a:rPr>
              <a:t>2.6  </a:t>
            </a:r>
            <a:r>
              <a:rPr lang="zh-CN" altLang="zh-CN">
                <a:ea typeface="宋体" panose="02010600030101010101" pitchFamily="2" charset="-122"/>
              </a:rPr>
              <a:t>人工测试与自动测试</a:t>
            </a:r>
            <a:endParaRPr lang="zh-CN" altLang="en-US">
              <a:ea typeface="宋体" panose="02010600030101010101" pitchFamily="2" charset="-122"/>
            </a:endParaRPr>
          </a:p>
        </p:txBody>
      </p:sp>
      <p:sp>
        <p:nvSpPr>
          <p:cNvPr id="61443" name="内容占位符 2">
            <a:extLst>
              <a:ext uri="{FF2B5EF4-FFF2-40B4-BE49-F238E27FC236}">
                <a16:creationId xmlns:a16="http://schemas.microsoft.com/office/drawing/2014/main" id="{74909B85-ACD5-4721-ADC5-04F22071CC8F}"/>
              </a:ext>
            </a:extLst>
          </p:cNvPr>
          <p:cNvSpPr>
            <a:spLocks noGrp="1"/>
          </p:cNvSpPr>
          <p:nvPr>
            <p:ph idx="1"/>
          </p:nvPr>
        </p:nvSpPr>
        <p:spPr/>
        <p:txBody>
          <a:bodyPr/>
          <a:lstStyle/>
          <a:p>
            <a:r>
              <a:rPr lang="en-US" altLang="zh-CN">
                <a:ea typeface="宋体" panose="02010600030101010101" pitchFamily="2" charset="-122"/>
              </a:rPr>
              <a:t>	2.6.1  </a:t>
            </a:r>
            <a:r>
              <a:rPr lang="zh-CN" altLang="zh-CN">
                <a:ea typeface="宋体" panose="02010600030101010101" pitchFamily="2" charset="-122"/>
              </a:rPr>
              <a:t>人工测试技术概述</a:t>
            </a:r>
            <a:endParaRPr lang="en-US" altLang="zh-CN">
              <a:ea typeface="宋体" panose="02010600030101010101" pitchFamily="2" charset="-122"/>
            </a:endParaRPr>
          </a:p>
          <a:p>
            <a:r>
              <a:rPr lang="zh-CN" altLang="en-US">
                <a:ea typeface="宋体" panose="02010600030101010101" pitchFamily="2" charset="-122"/>
              </a:rPr>
              <a:t>      人工测试是不依赖于计算机的测试技术。</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人工走查</a:t>
            </a:r>
            <a:r>
              <a:rPr lang="zh-CN" altLang="en-US">
                <a:ea typeface="宋体" panose="02010600030101010101" pitchFamily="2" charset="-122"/>
              </a:rPr>
              <a:t>（</a:t>
            </a:r>
            <a:r>
              <a:rPr lang="en-US" altLang="zh-CN">
                <a:ea typeface="宋体" panose="02010600030101010101" pitchFamily="2" charset="-122"/>
              </a:rPr>
              <a:t>walkthrough</a:t>
            </a:r>
            <a:r>
              <a:rPr lang="zh-CN" altLang="en-US">
                <a:ea typeface="宋体" panose="02010600030101010101" pitchFamily="2" charset="-122"/>
              </a:rPr>
              <a:t>）</a:t>
            </a:r>
            <a:r>
              <a:rPr lang="zh-CN" altLang="zh-CN">
                <a:ea typeface="宋体" panose="02010600030101010101" pitchFamily="2" charset="-122"/>
              </a:rPr>
              <a:t>与审查会</a:t>
            </a:r>
            <a:r>
              <a:rPr lang="en-US" altLang="zh-CN">
                <a:ea typeface="宋体" panose="02010600030101010101" pitchFamily="2" charset="-122"/>
              </a:rPr>
              <a:t>(inspection)</a:t>
            </a:r>
            <a:r>
              <a:rPr lang="zh-CN" altLang="zh-CN">
                <a:ea typeface="宋体" panose="02010600030101010101" pitchFamily="2" charset="-122"/>
              </a:rPr>
              <a:t>的差别主要在于侧重点和目标有所不同。</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人工走查通常被当作开发人员在开发过程中使用的技术（尽管实际上不只是开发者本人参加），其目的在于提高编码的质量。</a:t>
            </a:r>
            <a:endParaRPr lang="zh-CN" altLang="en-US">
              <a:ea typeface="宋体" panose="02010600030101010101" pitchFamily="2" charset="-122"/>
            </a:endParaRPr>
          </a:p>
        </p:txBody>
      </p:sp>
      <p:sp>
        <p:nvSpPr>
          <p:cNvPr id="61444" name="灯片编号占位符 1">
            <a:extLst>
              <a:ext uri="{FF2B5EF4-FFF2-40B4-BE49-F238E27FC236}">
                <a16:creationId xmlns:a16="http://schemas.microsoft.com/office/drawing/2014/main" id="{FCD56986-A548-46D8-A803-379E16C187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C59E25-E94B-4919-BBED-60A0BB0F5FB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23181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7E4F2763-2479-4244-BFFB-81AB3B0A26D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审查会则常被当作一种管理机制，经过审查不仅可以提高各阶段软件产品（不仅是编码）的质量，而且还可以收集到一些有关该软件产品质量的数据。</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项目管理人员可借以合理和定量地做出决策。因此，软件开发过程中每个阶段的审查都必须十分正规地、严格地加以定义，并且根据规格说明实施。</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2467" name="灯片编号占位符 1">
            <a:extLst>
              <a:ext uri="{FF2B5EF4-FFF2-40B4-BE49-F238E27FC236}">
                <a16:creationId xmlns:a16="http://schemas.microsoft.com/office/drawing/2014/main" id="{B136ECE9-9126-451C-B027-5B31DD0163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C77496-D630-4A17-A855-1F1C60DAF32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231374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591A6472-A629-4349-B30F-1842C991AAFD}"/>
              </a:ext>
            </a:extLst>
          </p:cNvPr>
          <p:cNvSpPr>
            <a:spLocks noGrp="1"/>
          </p:cNvSpPr>
          <p:nvPr>
            <p:ph idx="1"/>
          </p:nvPr>
        </p:nvSpPr>
        <p:spPr>
          <a:xfrm>
            <a:off x="228600" y="1295400"/>
            <a:ext cx="8686800" cy="4953000"/>
          </a:xfrm>
        </p:spPr>
        <p:txBody>
          <a:bodyPr/>
          <a:lstStyle/>
          <a:p>
            <a:r>
              <a:rPr lang="en-US" altLang="zh-CN">
                <a:ea typeface="宋体" panose="02010600030101010101" pitchFamily="2" charset="-122"/>
              </a:rPr>
              <a:t>	2.6.2  </a:t>
            </a:r>
            <a:r>
              <a:rPr lang="zh-CN" altLang="zh-CN">
                <a:ea typeface="宋体" panose="02010600030101010101" pitchFamily="2" charset="-122"/>
              </a:rPr>
              <a:t>软件审查</a:t>
            </a:r>
          </a:p>
          <a:p>
            <a:r>
              <a:rPr lang="en-US" altLang="zh-CN">
                <a:ea typeface="宋体" panose="02010600030101010101" pitchFamily="2" charset="-122"/>
              </a:rPr>
              <a:t>	    </a:t>
            </a:r>
            <a:r>
              <a:rPr lang="zh-CN" altLang="zh-CN">
                <a:ea typeface="宋体" panose="02010600030101010101" pitchFamily="2" charset="-122"/>
              </a:rPr>
              <a:t>软件审查工作大致要经历以下几个步骤：</a:t>
            </a:r>
          </a:p>
          <a:p>
            <a:pPr>
              <a:buFont typeface="Wingdings" panose="05000000000000000000" pitchFamily="2" charset="2"/>
              <a:buChar char="l"/>
            </a:pPr>
            <a:r>
              <a:rPr lang="zh-CN" altLang="zh-CN">
                <a:ea typeface="宋体" panose="02010600030101010101" pitchFamily="2" charset="-122"/>
              </a:rPr>
              <a:t>制定计划；</a:t>
            </a:r>
          </a:p>
          <a:p>
            <a:pPr>
              <a:buFont typeface="Wingdings" panose="05000000000000000000" pitchFamily="2" charset="2"/>
              <a:buChar char="l"/>
            </a:pPr>
            <a:r>
              <a:rPr lang="zh-CN" altLang="zh-CN">
                <a:ea typeface="宋体" panose="02010600030101010101" pitchFamily="2" charset="-122"/>
              </a:rPr>
              <a:t>预审；</a:t>
            </a:r>
          </a:p>
          <a:p>
            <a:pPr>
              <a:buFont typeface="Wingdings" panose="05000000000000000000" pitchFamily="2" charset="2"/>
              <a:buChar char="l"/>
            </a:pPr>
            <a:r>
              <a:rPr lang="zh-CN" altLang="zh-CN">
                <a:ea typeface="宋体" panose="02010600030101010101" pitchFamily="2" charset="-122"/>
              </a:rPr>
              <a:t>准备；</a:t>
            </a:r>
          </a:p>
          <a:p>
            <a:pPr>
              <a:buFont typeface="Wingdings" panose="05000000000000000000" pitchFamily="2" charset="2"/>
              <a:buChar char="l"/>
            </a:pPr>
            <a:r>
              <a:rPr lang="zh-CN" altLang="zh-CN">
                <a:ea typeface="宋体" panose="02010600030101010101" pitchFamily="2" charset="-122"/>
              </a:rPr>
              <a:t>审查会；</a:t>
            </a:r>
          </a:p>
          <a:p>
            <a:pPr>
              <a:buFont typeface="Wingdings" panose="05000000000000000000" pitchFamily="2" charset="2"/>
              <a:buChar char="l"/>
            </a:pPr>
            <a:r>
              <a:rPr lang="zh-CN" altLang="zh-CN">
                <a:ea typeface="宋体" panose="02010600030101010101" pitchFamily="2" charset="-122"/>
              </a:rPr>
              <a:t>返工；</a:t>
            </a:r>
          </a:p>
          <a:p>
            <a:pPr>
              <a:buFont typeface="Wingdings" panose="05000000000000000000" pitchFamily="2" charset="2"/>
              <a:buChar char="l"/>
            </a:pPr>
            <a:r>
              <a:rPr lang="zh-CN" altLang="zh-CN">
                <a:ea typeface="宋体" panose="02010600030101010101" pitchFamily="2" charset="-122"/>
              </a:rPr>
              <a:t>终审。</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3491" name="Lock">
            <a:extLst>
              <a:ext uri="{FF2B5EF4-FFF2-40B4-BE49-F238E27FC236}">
                <a16:creationId xmlns:a16="http://schemas.microsoft.com/office/drawing/2014/main" id="{106CBF6A-D33E-4747-ADF7-1ABAF70DEF12}"/>
              </a:ext>
            </a:extLst>
          </p:cNvPr>
          <p:cNvSpPr>
            <a:spLocks noEditPoints="1" noChangeArrowheads="1"/>
          </p:cNvSpPr>
          <p:nvPr/>
        </p:nvSpPr>
        <p:spPr bwMode="auto">
          <a:xfrm>
            <a:off x="5029200" y="3429000"/>
            <a:ext cx="2141538" cy="1819275"/>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744 w 21600"/>
              <a:gd name="T13" fmla="*/ 9904 h 21600"/>
              <a:gd name="T14" fmla="*/ 21134 w 21600"/>
              <a:gd name="T15" fmla="*/ 15335 h 21600"/>
            </a:gdLst>
            <a:ahLst/>
            <a:cxnLst>
              <a:cxn ang="T8">
                <a:pos x="T0" y="T1"/>
              </a:cxn>
              <a:cxn ang="T9">
                <a:pos x="T2" y="T3"/>
              </a:cxn>
              <a:cxn ang="T10">
                <a:pos x="T4" y="T5"/>
              </a:cxn>
              <a:cxn ang="T11">
                <a:pos x="T6" y="T7"/>
              </a:cxn>
            </a:cxnLst>
            <a:rect l="T12" t="T13" r="T14" b="T15"/>
            <a:pathLst>
              <a:path w="21600" h="21600" extrusionOk="0">
                <a:moveTo>
                  <a:pt x="93" y="9606"/>
                </a:moveTo>
                <a:lnTo>
                  <a:pt x="2048" y="9606"/>
                </a:lnTo>
                <a:lnTo>
                  <a:pt x="2048" y="4713"/>
                </a:lnTo>
                <a:lnTo>
                  <a:pt x="2420" y="3818"/>
                </a:lnTo>
                <a:lnTo>
                  <a:pt x="2979" y="3028"/>
                </a:lnTo>
                <a:lnTo>
                  <a:pt x="3537" y="2446"/>
                </a:lnTo>
                <a:lnTo>
                  <a:pt x="3956" y="1998"/>
                </a:lnTo>
                <a:lnTo>
                  <a:pt x="4492" y="1581"/>
                </a:lnTo>
                <a:lnTo>
                  <a:pt x="5143" y="1238"/>
                </a:lnTo>
                <a:lnTo>
                  <a:pt x="5912" y="880"/>
                </a:lnTo>
                <a:lnTo>
                  <a:pt x="6587" y="641"/>
                </a:lnTo>
                <a:lnTo>
                  <a:pt x="7518" y="372"/>
                </a:lnTo>
                <a:lnTo>
                  <a:pt x="8425" y="208"/>
                </a:lnTo>
                <a:lnTo>
                  <a:pt x="9496" y="59"/>
                </a:lnTo>
                <a:lnTo>
                  <a:pt x="10637" y="14"/>
                </a:lnTo>
                <a:lnTo>
                  <a:pt x="11614" y="59"/>
                </a:lnTo>
                <a:lnTo>
                  <a:pt x="12382" y="119"/>
                </a:lnTo>
                <a:lnTo>
                  <a:pt x="13034" y="253"/>
                </a:lnTo>
                <a:lnTo>
                  <a:pt x="13779" y="417"/>
                </a:lnTo>
                <a:lnTo>
                  <a:pt x="14500" y="611"/>
                </a:lnTo>
                <a:lnTo>
                  <a:pt x="14733" y="686"/>
                </a:lnTo>
                <a:lnTo>
                  <a:pt x="14989" y="790"/>
                </a:lnTo>
                <a:lnTo>
                  <a:pt x="15175" y="865"/>
                </a:lnTo>
                <a:lnTo>
                  <a:pt x="15385" y="954"/>
                </a:lnTo>
                <a:lnTo>
                  <a:pt x="15431" y="969"/>
                </a:lnTo>
                <a:lnTo>
                  <a:pt x="15594" y="1059"/>
                </a:lnTo>
                <a:lnTo>
                  <a:pt x="15757" y="1148"/>
                </a:lnTo>
                <a:lnTo>
                  <a:pt x="15920" y="1267"/>
                </a:lnTo>
                <a:lnTo>
                  <a:pt x="16106" y="1372"/>
                </a:lnTo>
                <a:lnTo>
                  <a:pt x="16665" y="1730"/>
                </a:lnTo>
                <a:lnTo>
                  <a:pt x="17014" y="1998"/>
                </a:lnTo>
                <a:lnTo>
                  <a:pt x="17480" y="2356"/>
                </a:lnTo>
                <a:lnTo>
                  <a:pt x="17852" y="2804"/>
                </a:lnTo>
                <a:lnTo>
                  <a:pt x="18178" y="3192"/>
                </a:lnTo>
                <a:lnTo>
                  <a:pt x="18527" y="3639"/>
                </a:lnTo>
                <a:lnTo>
                  <a:pt x="18806" y="4132"/>
                </a:lnTo>
                <a:lnTo>
                  <a:pt x="19086" y="4713"/>
                </a:lnTo>
                <a:lnTo>
                  <a:pt x="19272" y="5191"/>
                </a:lnTo>
                <a:lnTo>
                  <a:pt x="19295" y="9606"/>
                </a:lnTo>
                <a:lnTo>
                  <a:pt x="21600" y="9606"/>
                </a:lnTo>
                <a:lnTo>
                  <a:pt x="21600" y="16289"/>
                </a:lnTo>
                <a:lnTo>
                  <a:pt x="21413" y="17184"/>
                </a:lnTo>
                <a:lnTo>
                  <a:pt x="21041" y="17900"/>
                </a:lnTo>
                <a:lnTo>
                  <a:pt x="20668" y="18377"/>
                </a:lnTo>
                <a:lnTo>
                  <a:pt x="20343" y="18855"/>
                </a:lnTo>
                <a:lnTo>
                  <a:pt x="19924" y="19332"/>
                </a:lnTo>
                <a:lnTo>
                  <a:pt x="19388" y="19809"/>
                </a:lnTo>
                <a:lnTo>
                  <a:pt x="18806" y="20242"/>
                </a:lnTo>
                <a:lnTo>
                  <a:pt x="18062" y="20585"/>
                </a:lnTo>
                <a:lnTo>
                  <a:pt x="17270" y="20883"/>
                </a:lnTo>
                <a:lnTo>
                  <a:pt x="16525" y="21182"/>
                </a:lnTo>
                <a:lnTo>
                  <a:pt x="15548" y="21420"/>
                </a:lnTo>
                <a:lnTo>
                  <a:pt x="14803" y="21540"/>
                </a:lnTo>
                <a:lnTo>
                  <a:pt x="13662" y="21674"/>
                </a:lnTo>
                <a:lnTo>
                  <a:pt x="8379" y="21659"/>
                </a:lnTo>
                <a:lnTo>
                  <a:pt x="7168" y="21540"/>
                </a:lnTo>
                <a:lnTo>
                  <a:pt x="6098" y="21331"/>
                </a:lnTo>
                <a:lnTo>
                  <a:pt x="5050" y="21092"/>
                </a:lnTo>
                <a:lnTo>
                  <a:pt x="4003" y="20764"/>
                </a:lnTo>
                <a:lnTo>
                  <a:pt x="3258" y="20391"/>
                </a:lnTo>
                <a:lnTo>
                  <a:pt x="2769" y="20123"/>
                </a:lnTo>
                <a:lnTo>
                  <a:pt x="2281" y="19720"/>
                </a:lnTo>
                <a:lnTo>
                  <a:pt x="1862" y="19407"/>
                </a:lnTo>
                <a:lnTo>
                  <a:pt x="1489" y="19079"/>
                </a:lnTo>
                <a:lnTo>
                  <a:pt x="1070" y="18676"/>
                </a:lnTo>
                <a:lnTo>
                  <a:pt x="744" y="18258"/>
                </a:lnTo>
                <a:lnTo>
                  <a:pt x="325" y="17661"/>
                </a:lnTo>
                <a:lnTo>
                  <a:pt x="162" y="17035"/>
                </a:lnTo>
                <a:lnTo>
                  <a:pt x="93" y="16468"/>
                </a:lnTo>
                <a:lnTo>
                  <a:pt x="93" y="9606"/>
                </a:lnTo>
                <a:close/>
                <a:moveTo>
                  <a:pt x="6098" y="9591"/>
                </a:moveTo>
                <a:lnTo>
                  <a:pt x="6098" y="5220"/>
                </a:lnTo>
                <a:lnTo>
                  <a:pt x="6191" y="4907"/>
                </a:lnTo>
                <a:lnTo>
                  <a:pt x="6307" y="4639"/>
                </a:lnTo>
                <a:lnTo>
                  <a:pt x="6517" y="4370"/>
                </a:lnTo>
                <a:lnTo>
                  <a:pt x="6680" y="4087"/>
                </a:lnTo>
                <a:lnTo>
                  <a:pt x="6889" y="3878"/>
                </a:lnTo>
                <a:lnTo>
                  <a:pt x="7308" y="3520"/>
                </a:lnTo>
                <a:lnTo>
                  <a:pt x="7843" y="3281"/>
                </a:lnTo>
                <a:lnTo>
                  <a:pt x="8402" y="3013"/>
                </a:lnTo>
                <a:lnTo>
                  <a:pt x="9031" y="2834"/>
                </a:lnTo>
                <a:lnTo>
                  <a:pt x="9659" y="2700"/>
                </a:lnTo>
                <a:lnTo>
                  <a:pt x="10497" y="2625"/>
                </a:lnTo>
                <a:lnTo>
                  <a:pt x="11125" y="2655"/>
                </a:lnTo>
                <a:lnTo>
                  <a:pt x="11987" y="2789"/>
                </a:lnTo>
                <a:lnTo>
                  <a:pt x="12522" y="2893"/>
                </a:lnTo>
                <a:lnTo>
                  <a:pt x="13011" y="3028"/>
                </a:lnTo>
                <a:lnTo>
                  <a:pt x="13290" y="3192"/>
                </a:lnTo>
                <a:lnTo>
                  <a:pt x="13709" y="3371"/>
                </a:lnTo>
                <a:lnTo>
                  <a:pt x="13872" y="3505"/>
                </a:lnTo>
                <a:lnTo>
                  <a:pt x="14058" y="3639"/>
                </a:lnTo>
                <a:lnTo>
                  <a:pt x="14291" y="3788"/>
                </a:lnTo>
                <a:lnTo>
                  <a:pt x="14431" y="3953"/>
                </a:lnTo>
                <a:lnTo>
                  <a:pt x="14617" y="4102"/>
                </a:lnTo>
                <a:lnTo>
                  <a:pt x="14826" y="4311"/>
                </a:lnTo>
                <a:lnTo>
                  <a:pt x="14919" y="4534"/>
                </a:lnTo>
                <a:lnTo>
                  <a:pt x="15036" y="4773"/>
                </a:lnTo>
                <a:lnTo>
                  <a:pt x="15175" y="5027"/>
                </a:lnTo>
                <a:lnTo>
                  <a:pt x="15245" y="5220"/>
                </a:lnTo>
                <a:lnTo>
                  <a:pt x="15245" y="9591"/>
                </a:lnTo>
                <a:lnTo>
                  <a:pt x="6098" y="9591"/>
                </a:lnTo>
                <a:close/>
              </a:path>
              <a:path w="21600" h="21600" extrusionOk="0">
                <a:moveTo>
                  <a:pt x="93" y="9606"/>
                </a:moveTo>
                <a:lnTo>
                  <a:pt x="21600" y="9606"/>
                </a:lnTo>
                <a:lnTo>
                  <a:pt x="93" y="9606"/>
                </a:lnTo>
                <a:close/>
              </a:path>
              <a:path w="21600" h="21600" extrusionOk="0">
                <a:moveTo>
                  <a:pt x="11684" y="17109"/>
                </a:moveTo>
                <a:lnTo>
                  <a:pt x="12266" y="19317"/>
                </a:lnTo>
                <a:lnTo>
                  <a:pt x="9659" y="19317"/>
                </a:lnTo>
                <a:lnTo>
                  <a:pt x="10287" y="17124"/>
                </a:lnTo>
                <a:lnTo>
                  <a:pt x="10008" y="16975"/>
                </a:lnTo>
                <a:lnTo>
                  <a:pt x="9799" y="16722"/>
                </a:lnTo>
                <a:lnTo>
                  <a:pt x="9752" y="16408"/>
                </a:lnTo>
                <a:lnTo>
                  <a:pt x="9822" y="16170"/>
                </a:lnTo>
                <a:lnTo>
                  <a:pt x="10008" y="16006"/>
                </a:lnTo>
                <a:lnTo>
                  <a:pt x="10148" y="15871"/>
                </a:lnTo>
                <a:lnTo>
                  <a:pt x="10381" y="15782"/>
                </a:lnTo>
                <a:lnTo>
                  <a:pt x="10660" y="15692"/>
                </a:lnTo>
                <a:lnTo>
                  <a:pt x="11009" y="15677"/>
                </a:lnTo>
                <a:lnTo>
                  <a:pt x="11288" y="15722"/>
                </a:lnTo>
                <a:lnTo>
                  <a:pt x="11614" y="15782"/>
                </a:lnTo>
                <a:lnTo>
                  <a:pt x="11893" y="15946"/>
                </a:lnTo>
                <a:lnTo>
                  <a:pt x="12033" y="16080"/>
                </a:lnTo>
                <a:lnTo>
                  <a:pt x="12173" y="16229"/>
                </a:lnTo>
                <a:lnTo>
                  <a:pt x="12196" y="16408"/>
                </a:lnTo>
                <a:lnTo>
                  <a:pt x="12103" y="16722"/>
                </a:lnTo>
                <a:lnTo>
                  <a:pt x="11987" y="16856"/>
                </a:lnTo>
                <a:lnTo>
                  <a:pt x="11847" y="16975"/>
                </a:lnTo>
                <a:lnTo>
                  <a:pt x="11684" y="17109"/>
                </a:lnTo>
              </a:path>
            </a:pathLst>
          </a:custGeom>
          <a:solidFill>
            <a:srgbClr val="FF9900"/>
          </a:solidFill>
          <a:ln w="38100">
            <a:solidFill>
              <a:srgbClr val="000000"/>
            </a:solidFill>
            <a:miter lim="800000"/>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63492" name="灯片编号占位符 1">
            <a:extLst>
              <a:ext uri="{FF2B5EF4-FFF2-40B4-BE49-F238E27FC236}">
                <a16:creationId xmlns:a16="http://schemas.microsoft.com/office/drawing/2014/main" id="{9A1083AC-C662-42B8-977C-AB962854EC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4E52DA-3580-4B55-9580-DD071CC60C1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133274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6AD32488-263F-452A-9EFB-D18EFF0DC2D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2.6.3  </a:t>
            </a:r>
            <a:r>
              <a:rPr lang="zh-CN" altLang="zh-CN">
                <a:ea typeface="宋体" panose="02010600030101010101" pitchFamily="2" charset="-122"/>
              </a:rPr>
              <a:t>软件审查的作用</a:t>
            </a:r>
          </a:p>
          <a:p>
            <a:r>
              <a:rPr lang="en-US" altLang="zh-CN">
                <a:ea typeface="宋体" panose="02010600030101010101" pitchFamily="2" charset="-122"/>
              </a:rPr>
              <a:t>	1</a:t>
            </a:r>
            <a:r>
              <a:rPr lang="zh-CN" altLang="zh-CN">
                <a:ea typeface="宋体" panose="02010600030101010101" pitchFamily="2" charset="-122"/>
              </a:rPr>
              <a:t>．软件审查所得数据的使用</a:t>
            </a:r>
          </a:p>
          <a:p>
            <a:r>
              <a:rPr lang="en-US" altLang="zh-CN">
                <a:ea typeface="宋体" panose="02010600030101010101" pitchFamily="2" charset="-122"/>
              </a:rPr>
              <a:t>		  </a:t>
            </a:r>
            <a:r>
              <a:rPr lang="zh-CN" altLang="zh-CN">
                <a:ea typeface="宋体" panose="02010600030101010101" pitchFamily="2" charset="-122"/>
              </a:rPr>
              <a:t>任何一个软件审查都将取得一些数据，这些数据如图</a:t>
            </a:r>
            <a:r>
              <a:rPr lang="en-US" altLang="zh-CN">
                <a:ea typeface="宋体" panose="02010600030101010101" pitchFamily="2" charset="-122"/>
              </a:rPr>
              <a:t>2.15</a:t>
            </a:r>
            <a:r>
              <a:rPr lang="zh-CN" altLang="zh-CN">
                <a:ea typeface="宋体" panose="02010600030101010101" pitchFamily="2" charset="-122"/>
              </a:rPr>
              <a:t>所示，它真实地反映了开发过程中出现的各种问题。</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充分利用这些数据指导和改进开发工作，将是十分有益的。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2.16</a:t>
            </a:r>
            <a:r>
              <a:rPr lang="zh-CN" altLang="zh-CN">
                <a:ea typeface="宋体" panose="02010600030101010101" pitchFamily="2" charset="-122"/>
              </a:rPr>
              <a:t>所示为处在两个开发阶段之间的审查，其所获数据有</a:t>
            </a:r>
            <a:r>
              <a:rPr lang="en-US" altLang="zh-CN">
                <a:ea typeface="宋体" panose="02010600030101010101" pitchFamily="2" charset="-122"/>
              </a:rPr>
              <a:t>3</a:t>
            </a:r>
            <a:r>
              <a:rPr lang="zh-CN" altLang="zh-CN">
                <a:ea typeface="宋体" panose="02010600030101010101" pitchFamily="2" charset="-122"/>
              </a:rPr>
              <a:t>方面用途，即反馈、前馈和馈入。</a:t>
            </a:r>
            <a:endParaRPr lang="zh-CN" altLang="en-US">
              <a:ea typeface="宋体" panose="02010600030101010101" pitchFamily="2" charset="-122"/>
            </a:endParaRPr>
          </a:p>
        </p:txBody>
      </p:sp>
      <p:sp>
        <p:nvSpPr>
          <p:cNvPr id="64515" name="灯片编号占位符 1">
            <a:extLst>
              <a:ext uri="{FF2B5EF4-FFF2-40B4-BE49-F238E27FC236}">
                <a16:creationId xmlns:a16="http://schemas.microsoft.com/office/drawing/2014/main" id="{8442D532-15D0-43C6-9C5D-333491D72E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07C3B0-5098-4CE0-9591-5D4A11B98D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583215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ADCC5113-BF0B-4937-85E9-0CA881F4E75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65539" name="Object 1">
            <a:extLst>
              <a:ext uri="{FF2B5EF4-FFF2-40B4-BE49-F238E27FC236}">
                <a16:creationId xmlns:a16="http://schemas.microsoft.com/office/drawing/2014/main" id="{BD9591D6-BCCF-457C-B8D7-C1ECA4EA6F96}"/>
              </a:ext>
            </a:extLst>
          </p:cNvPr>
          <p:cNvGraphicFramePr>
            <a:graphicFrameLocks noChangeAspect="1"/>
          </p:cNvGraphicFramePr>
          <p:nvPr/>
        </p:nvGraphicFramePr>
        <p:xfrm>
          <a:off x="1676400" y="1371600"/>
          <a:ext cx="4972050" cy="4514850"/>
        </p:xfrm>
        <a:graphic>
          <a:graphicData uri="http://schemas.openxmlformats.org/presentationml/2006/ole">
            <mc:AlternateContent xmlns:mc="http://schemas.openxmlformats.org/markup-compatibility/2006">
              <mc:Choice xmlns:v="urn:schemas-microsoft-com:vml" Requires="v">
                <p:oleObj spid="_x0000_s99333" name="Picture" r:id="rId3" imgW="4976640" imgH="4519440" progId="Word.Picture.8">
                  <p:embed/>
                </p:oleObj>
              </mc:Choice>
              <mc:Fallback>
                <p:oleObj name="Picture" r:id="rId3" imgW="4976640" imgH="4519440" progId="Word.Picture.8">
                  <p:embed/>
                  <p:pic>
                    <p:nvPicPr>
                      <p:cNvPr id="65539" name="Object 1">
                        <a:extLst>
                          <a:ext uri="{FF2B5EF4-FFF2-40B4-BE49-F238E27FC236}">
                            <a16:creationId xmlns:a16="http://schemas.microsoft.com/office/drawing/2014/main" id="{BD9591D6-BCCF-457C-B8D7-C1ECA4EA6F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371600"/>
                        <a:ext cx="497205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40" name="矩形 5">
            <a:extLst>
              <a:ext uri="{FF2B5EF4-FFF2-40B4-BE49-F238E27FC236}">
                <a16:creationId xmlns:a16="http://schemas.microsoft.com/office/drawing/2014/main" id="{539FF256-FBB6-4B47-9FB9-3066F62D6753}"/>
              </a:ext>
            </a:extLst>
          </p:cNvPr>
          <p:cNvSpPr>
            <a:spLocks noChangeArrowheads="1"/>
          </p:cNvSpPr>
          <p:nvPr/>
        </p:nvSpPr>
        <p:spPr bwMode="auto">
          <a:xfrm>
            <a:off x="2743200" y="60960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2.15</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软件审查取得的数据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41" name="灯片编号占位符 1">
            <a:extLst>
              <a:ext uri="{FF2B5EF4-FFF2-40B4-BE49-F238E27FC236}">
                <a16:creationId xmlns:a16="http://schemas.microsoft.com/office/drawing/2014/main" id="{B8F59652-621A-4864-855A-C104269308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A681E8-93EB-43C5-B516-1E80AD334B2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12858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Picture 1" descr="0216">
            <a:extLst>
              <a:ext uri="{FF2B5EF4-FFF2-40B4-BE49-F238E27FC236}">
                <a16:creationId xmlns:a16="http://schemas.microsoft.com/office/drawing/2014/main" id="{CAAF7BA4-CF71-4858-990B-9AB12E7072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752600"/>
            <a:ext cx="5421313" cy="3352800"/>
          </a:xfrm>
          <a:noFill/>
        </p:spPr>
      </p:pic>
      <p:sp>
        <p:nvSpPr>
          <p:cNvPr id="66563" name="矩形 4">
            <a:extLst>
              <a:ext uri="{FF2B5EF4-FFF2-40B4-BE49-F238E27FC236}">
                <a16:creationId xmlns:a16="http://schemas.microsoft.com/office/drawing/2014/main" id="{0F553299-3D8C-4394-AD79-D8A4A12715B9}"/>
              </a:ext>
            </a:extLst>
          </p:cNvPr>
          <p:cNvSpPr>
            <a:spLocks noChangeArrowheads="1"/>
          </p:cNvSpPr>
          <p:nvPr/>
        </p:nvSpPr>
        <p:spPr bwMode="auto">
          <a:xfrm>
            <a:off x="3733800" y="5791200"/>
            <a:ext cx="260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审查数据的用途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564" name="灯片编号占位符 1">
            <a:extLst>
              <a:ext uri="{FF2B5EF4-FFF2-40B4-BE49-F238E27FC236}">
                <a16:creationId xmlns:a16="http://schemas.microsoft.com/office/drawing/2014/main" id="{2C0BAF6E-F867-4013-99C0-1D4C4EC39F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482EED-AC5E-44AE-9B94-A4C017443C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4467875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138CC825-1A37-479F-AD72-832F7525EE6F}"/>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．作为软件开发进程控制的审查</a:t>
            </a:r>
          </a:p>
          <a:p>
            <a:r>
              <a:rPr lang="en-US" altLang="zh-CN">
                <a:ea typeface="宋体" panose="02010600030101010101" pitchFamily="2" charset="-122"/>
              </a:rPr>
              <a:t>		  </a:t>
            </a:r>
            <a:r>
              <a:rPr lang="zh-CN" altLang="zh-CN">
                <a:ea typeface="宋体" panose="02010600030101010101" pitchFamily="2" charset="-122"/>
              </a:rPr>
              <a:t>为了使软件审查成为软件开发进程的控制手段，就要在开发过程的若干控制点实施前面介绍过的阶段审查。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2.17</a:t>
            </a:r>
            <a:r>
              <a:rPr lang="zh-CN" altLang="zh-CN">
                <a:ea typeface="宋体" panose="02010600030101010101" pitchFamily="2" charset="-122"/>
              </a:rPr>
              <a:t>所示为安排有阶段审查的软件开发过程。</a:t>
            </a:r>
            <a:endParaRPr lang="zh-CN" altLang="en-US">
              <a:ea typeface="宋体" panose="02010600030101010101" pitchFamily="2" charset="-122"/>
            </a:endParaRPr>
          </a:p>
        </p:txBody>
      </p:sp>
      <p:sp>
        <p:nvSpPr>
          <p:cNvPr id="67587" name="灯片编号占位符 1">
            <a:extLst>
              <a:ext uri="{FF2B5EF4-FFF2-40B4-BE49-F238E27FC236}">
                <a16:creationId xmlns:a16="http://schemas.microsoft.com/office/drawing/2014/main" id="{BB8B7116-CBD4-4F4B-9602-D75B65C2D0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923B83-713D-4A62-A646-9D61E453BC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509917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1" descr="0217">
            <a:extLst>
              <a:ext uri="{FF2B5EF4-FFF2-40B4-BE49-F238E27FC236}">
                <a16:creationId xmlns:a16="http://schemas.microsoft.com/office/drawing/2014/main" id="{54203111-6DDD-49E5-8A37-78EC366DC3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133600"/>
            <a:ext cx="776446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矩形 4">
            <a:extLst>
              <a:ext uri="{FF2B5EF4-FFF2-40B4-BE49-F238E27FC236}">
                <a16:creationId xmlns:a16="http://schemas.microsoft.com/office/drawing/2014/main" id="{CABB8D6E-D851-449A-AE62-BCA1A6BDFB33}"/>
              </a:ext>
            </a:extLst>
          </p:cNvPr>
          <p:cNvSpPr>
            <a:spLocks noChangeArrowheads="1"/>
          </p:cNvSpPr>
          <p:nvPr/>
        </p:nvSpPr>
        <p:spPr bwMode="auto">
          <a:xfrm>
            <a:off x="3048000" y="5562600"/>
            <a:ext cx="330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软件开发过程中的审查</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8612" name="灯片编号占位符 1">
            <a:extLst>
              <a:ext uri="{FF2B5EF4-FFF2-40B4-BE49-F238E27FC236}">
                <a16:creationId xmlns:a16="http://schemas.microsoft.com/office/drawing/2014/main" id="{2C4FBA6D-E320-4A5C-A0DC-0AB54D5A5E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D0F68B-76E2-493D-9454-AB6778FD01E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62534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E362D32E-46E0-44AA-B2A6-E5046ACBFF1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图中涉及的开发阶段包括需求分析、概要设计、详细设计、编码、制定测试计划以及设计测试用例。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其中的每个阶段审查都应规定它的进入条件、出口条件、推荐的参审人员、查出问题分类以及查找问题策略。</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9635" name="灯片编号占位符 1">
            <a:extLst>
              <a:ext uri="{FF2B5EF4-FFF2-40B4-BE49-F238E27FC236}">
                <a16:creationId xmlns:a16="http://schemas.microsoft.com/office/drawing/2014/main" id="{31DA0D40-256E-4DC4-86E4-F6A4CACB65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752BD8-7F72-455B-887A-45F9F477431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765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86A3B8E9-B8A0-4698-BD36-344EF69717BF}"/>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）由于缺乏大型软件开发的经验和软件开发数据的积累，使得开发工作的计划很难制定。</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）作为软件设计依据的软件需求，在开发的初期提得不够明确，或是未能做出确切的表达。</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11ADB281-4ED4-407F-AB27-43F28392076A}"/>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正如图</a:t>
            </a:r>
            <a:r>
              <a:rPr lang="en-US" altLang="zh-CN">
                <a:ea typeface="宋体" panose="02010600030101010101" pitchFamily="2" charset="-122"/>
              </a:rPr>
              <a:t>2.15</a:t>
            </a:r>
            <a:r>
              <a:rPr lang="zh-CN" altLang="zh-CN">
                <a:ea typeface="宋体" panose="02010600030101010101" pitchFamily="2" charset="-122"/>
              </a:rPr>
              <a:t>中所给出的数据，阶段审查所发现的问题主要有</a:t>
            </a:r>
            <a:r>
              <a:rPr lang="en-US" altLang="zh-CN">
                <a:ea typeface="宋体" panose="02010600030101010101" pitchFamily="2" charset="-122"/>
              </a:rPr>
              <a:t>3</a:t>
            </a:r>
            <a:r>
              <a:rPr lang="zh-CN" altLang="zh-CN">
                <a:ea typeface="宋体" panose="02010600030101010101" pitchFamily="2" charset="-122"/>
              </a:rPr>
              <a:t>种表现形式，即</a:t>
            </a:r>
          </a:p>
          <a:p>
            <a:pPr>
              <a:buFont typeface="Wingdings" panose="05000000000000000000" pitchFamily="2" charset="2"/>
              <a:buChar char="l"/>
            </a:pPr>
            <a:r>
              <a:rPr lang="zh-CN" altLang="zh-CN">
                <a:ea typeface="宋体" panose="02010600030101010101" pitchFamily="2" charset="-122"/>
              </a:rPr>
              <a:t>遗漏—在规格说明或标准中指明应该有的内容，送审资料中丢掉了。</a:t>
            </a:r>
          </a:p>
          <a:p>
            <a:pPr>
              <a:buFont typeface="Wingdings" panose="05000000000000000000" pitchFamily="2" charset="2"/>
              <a:buChar char="l"/>
            </a:pPr>
            <a:r>
              <a:rPr lang="zh-CN" altLang="zh-CN">
                <a:ea typeface="宋体" panose="02010600030101010101" pitchFamily="2" charset="-122"/>
              </a:rPr>
              <a:t>多余—超出规格说明和标准，多给出的信息。</a:t>
            </a:r>
          </a:p>
          <a:p>
            <a:pPr>
              <a:buFont typeface="Wingdings" panose="05000000000000000000" pitchFamily="2" charset="2"/>
              <a:buChar char="l"/>
            </a:pPr>
            <a:r>
              <a:rPr lang="zh-CN" altLang="zh-CN">
                <a:ea typeface="宋体" panose="02010600030101010101" pitchFamily="2" charset="-122"/>
              </a:rPr>
              <a:t>错误—应该有，也的确有，但内容有误的信息。</a:t>
            </a:r>
          </a:p>
          <a:p>
            <a:endParaRPr lang="zh-CN" altLang="en-US">
              <a:ea typeface="宋体" panose="02010600030101010101" pitchFamily="2" charset="-122"/>
            </a:endParaRPr>
          </a:p>
        </p:txBody>
      </p:sp>
      <p:sp>
        <p:nvSpPr>
          <p:cNvPr id="70659" name="灯片编号占位符 1">
            <a:extLst>
              <a:ext uri="{FF2B5EF4-FFF2-40B4-BE49-F238E27FC236}">
                <a16:creationId xmlns:a16="http://schemas.microsoft.com/office/drawing/2014/main" id="{D2A42075-B219-4621-889C-A60F13030B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3A18DB-538F-4D07-833D-B3B2B3B02E1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879314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7E99AF05-D22A-4463-A497-1E98E64846E8}"/>
              </a:ext>
            </a:extLst>
          </p:cNvPr>
          <p:cNvSpPr>
            <a:spLocks noGrp="1"/>
          </p:cNvSpPr>
          <p:nvPr>
            <p:ph idx="1"/>
          </p:nvPr>
        </p:nvSpPr>
        <p:spPr>
          <a:xfrm>
            <a:off x="-304800" y="1295400"/>
            <a:ext cx="96012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2.15</a:t>
            </a:r>
            <a:r>
              <a:rPr lang="zh-CN" altLang="zh-CN">
                <a:ea typeface="宋体" panose="02010600030101010101" pitchFamily="2" charset="-122"/>
              </a:rPr>
              <a:t>中对审查中发现的问题归纳成</a:t>
            </a:r>
            <a:r>
              <a:rPr lang="en-US" altLang="zh-CN">
                <a:ea typeface="宋体" panose="02010600030101010101" pitchFamily="2" charset="-122"/>
              </a:rPr>
              <a:t>13</a:t>
            </a:r>
            <a:r>
              <a:rPr lang="zh-CN" altLang="zh-CN">
                <a:ea typeface="宋体" panose="02010600030101010101" pitchFamily="2" charset="-122"/>
              </a:rPr>
              <a:t>类，即接口、数据、逻辑、输入和输出、功能、性能、人为因素、标准、文档、语法、测试环境、测试覆盖和其他。下面结合某一项目概要设计的审查，举例说明其分类方法。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2.18</a:t>
            </a:r>
            <a:r>
              <a:rPr lang="zh-CN" altLang="zh-CN">
                <a:ea typeface="宋体" panose="02010600030101010101" pitchFamily="2" charset="-122"/>
              </a:rPr>
              <a:t>所示为这一分类的实例，而其项目概要设计说明则在图</a:t>
            </a:r>
            <a:r>
              <a:rPr lang="en-US" altLang="zh-CN">
                <a:ea typeface="宋体" panose="02010600030101010101" pitchFamily="2" charset="-122"/>
              </a:rPr>
              <a:t>2.19</a:t>
            </a:r>
            <a:r>
              <a:rPr lang="zh-CN" altLang="zh-CN">
                <a:ea typeface="宋体" panose="02010600030101010101" pitchFamily="2" charset="-122"/>
              </a:rPr>
              <a:t>中给出。</a:t>
            </a:r>
          </a:p>
          <a:p>
            <a:endParaRPr lang="zh-CN" altLang="en-US">
              <a:ea typeface="宋体" panose="02010600030101010101" pitchFamily="2" charset="-122"/>
            </a:endParaRPr>
          </a:p>
        </p:txBody>
      </p:sp>
      <p:sp>
        <p:nvSpPr>
          <p:cNvPr id="71683" name="灯片编号占位符 1">
            <a:extLst>
              <a:ext uri="{FF2B5EF4-FFF2-40B4-BE49-F238E27FC236}">
                <a16:creationId xmlns:a16="http://schemas.microsoft.com/office/drawing/2014/main" id="{B998926C-3EE0-4081-91E1-8854131E19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3A534F-FFD2-4993-BEF1-B1439A02D0D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193124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C56FC451-E4A2-419F-916F-7E15C2FA07E1}"/>
              </a:ext>
            </a:extLst>
          </p:cNvPr>
          <p:cNvSpPr>
            <a:spLocks noGrp="1"/>
          </p:cNvSpPr>
          <p:nvPr>
            <p:ph idx="1"/>
          </p:nvPr>
        </p:nvSpPr>
        <p:spPr/>
        <p:txBody>
          <a:bodyPr/>
          <a:lstStyle/>
          <a:p>
            <a:r>
              <a:rPr lang="zh-CN" altLang="zh-CN" sz="1200">
                <a:ea typeface="宋体" panose="02010600030101010101" pitchFamily="2" charset="-122"/>
              </a:rPr>
              <a:t>性能</a:t>
            </a:r>
          </a:p>
          <a:p>
            <a:r>
              <a:rPr lang="en-US" altLang="zh-CN" sz="1200">
                <a:ea typeface="宋体" panose="02010600030101010101" pitchFamily="2" charset="-122"/>
              </a:rPr>
              <a:t>●	</a:t>
            </a:r>
            <a:r>
              <a:rPr lang="zh-CN" altLang="zh-CN" sz="1200">
                <a:ea typeface="宋体" panose="02010600030101010101" pitchFamily="2" charset="-122"/>
              </a:rPr>
              <a:t>有一个似乎合理的变元使该程序不能满足需求中描述的性能目标</a:t>
            </a:r>
          </a:p>
          <a:p>
            <a:r>
              <a:rPr lang="zh-CN" altLang="zh-CN" sz="1200">
                <a:ea typeface="宋体" panose="02010600030101010101" pitchFamily="2" charset="-122"/>
              </a:rPr>
              <a:t>数据</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INPUTS,OUTPUTS</a:t>
            </a:r>
            <a:r>
              <a:rPr lang="zh-CN" altLang="zh-CN" sz="1200">
                <a:ea typeface="宋体" panose="02010600030101010101" pitchFamily="2" charset="-122"/>
              </a:rPr>
              <a:t>或</a:t>
            </a:r>
            <a:r>
              <a:rPr lang="en-US" altLang="zh-CN" sz="1200">
                <a:ea typeface="宋体" panose="02010600030101010101" pitchFamily="2" charset="-122"/>
              </a:rPr>
              <a:t>UPDATES</a:t>
            </a:r>
            <a:r>
              <a:rPr lang="zh-CN" altLang="zh-CN" sz="1200">
                <a:ea typeface="宋体" panose="02010600030101010101" pitchFamily="2" charset="-122"/>
              </a:rPr>
              <a:t>节中遗漏或多出信息项</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INPUTS,OUTPUTS</a:t>
            </a:r>
            <a:r>
              <a:rPr lang="zh-CN" altLang="zh-CN" sz="1200">
                <a:ea typeface="宋体" panose="02010600030101010101" pitchFamily="2" charset="-122"/>
              </a:rPr>
              <a:t>或</a:t>
            </a:r>
            <a:r>
              <a:rPr lang="en-US" altLang="zh-CN" sz="1200">
                <a:ea typeface="宋体" panose="02010600030101010101" pitchFamily="2" charset="-122"/>
              </a:rPr>
              <a:t>UPDATES</a:t>
            </a:r>
            <a:r>
              <a:rPr lang="zh-CN" altLang="zh-CN" sz="1200">
                <a:ea typeface="宋体" panose="02010600030101010101" pitchFamily="2" charset="-122"/>
              </a:rPr>
              <a:t>节中遗漏或有不正确的数据类型</a:t>
            </a:r>
          </a:p>
          <a:p>
            <a:r>
              <a:rPr lang="zh-CN" altLang="zh-CN" sz="1200">
                <a:ea typeface="宋体" panose="02010600030101010101" pitchFamily="2" charset="-122"/>
              </a:rPr>
              <a:t>接口</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PROCESSING</a:t>
            </a:r>
            <a:r>
              <a:rPr lang="zh-CN" altLang="zh-CN" sz="1200">
                <a:ea typeface="宋体" panose="02010600030101010101" pitchFamily="2" charset="-122"/>
              </a:rPr>
              <a:t>节中遗漏或多出子程序调用</a:t>
            </a:r>
          </a:p>
          <a:p>
            <a:r>
              <a:rPr lang="en-US" altLang="zh-CN" sz="1200">
                <a:ea typeface="宋体" panose="02010600030101010101" pitchFamily="2" charset="-122"/>
              </a:rPr>
              <a:t>●	INVOCATION</a:t>
            </a:r>
            <a:r>
              <a:rPr lang="zh-CN" altLang="zh-CN" sz="1200">
                <a:ea typeface="宋体" panose="02010600030101010101" pitchFamily="2" charset="-122"/>
              </a:rPr>
              <a:t>中的信息有误</a:t>
            </a:r>
          </a:p>
          <a:p>
            <a:r>
              <a:rPr lang="zh-CN" altLang="zh-CN" sz="1200">
                <a:ea typeface="宋体" panose="02010600030101010101" pitchFamily="2" charset="-122"/>
              </a:rPr>
              <a:t>功能</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PROCESSING</a:t>
            </a:r>
            <a:r>
              <a:rPr lang="zh-CN" altLang="zh-CN" sz="1200">
                <a:ea typeface="宋体" panose="02010600030101010101" pitchFamily="2" charset="-122"/>
              </a:rPr>
              <a:t>中遗漏、多余或有错误操作</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PROCESSING</a:t>
            </a:r>
            <a:r>
              <a:rPr lang="zh-CN" altLang="zh-CN" sz="1200">
                <a:ea typeface="宋体" panose="02010600030101010101" pitchFamily="2" charset="-122"/>
              </a:rPr>
              <a:t>中的逻辑条件有遗漏、多余或有误</a:t>
            </a:r>
          </a:p>
          <a:p>
            <a:r>
              <a:rPr lang="zh-CN" altLang="zh-CN" sz="1200">
                <a:ea typeface="宋体" panose="02010600030101010101" pitchFamily="2" charset="-122"/>
              </a:rPr>
              <a:t>文档</a:t>
            </a:r>
          </a:p>
          <a:p>
            <a:r>
              <a:rPr lang="en-US" altLang="zh-CN" sz="1200">
                <a:ea typeface="宋体" panose="02010600030101010101" pitchFamily="2" charset="-122"/>
              </a:rPr>
              <a:t>●	</a:t>
            </a:r>
            <a:r>
              <a:rPr lang="zh-CN" altLang="zh-CN" sz="1200">
                <a:ea typeface="宋体" panose="02010600030101010101" pitchFamily="2" charset="-122"/>
              </a:rPr>
              <a:t>在</a:t>
            </a:r>
            <a:r>
              <a:rPr lang="en-US" altLang="zh-CN" sz="1200">
                <a:ea typeface="宋体" panose="02010600030101010101" pitchFamily="2" charset="-122"/>
              </a:rPr>
              <a:t>DESCRIPTION</a:t>
            </a:r>
            <a:r>
              <a:rPr lang="zh-CN" altLang="zh-CN" sz="1200">
                <a:ea typeface="宋体" panose="02010600030101010101" pitchFamily="2" charset="-122"/>
              </a:rPr>
              <a:t>节中的内容不完整或使人误解</a:t>
            </a:r>
          </a:p>
          <a:p>
            <a:r>
              <a:rPr lang="en-US" altLang="zh-CN" sz="1200">
                <a:ea typeface="宋体" panose="02010600030101010101" pitchFamily="2" charset="-122"/>
              </a:rPr>
              <a:t>●	</a:t>
            </a:r>
            <a:r>
              <a:rPr lang="zh-CN" altLang="zh-CN" sz="1200">
                <a:ea typeface="宋体" panose="02010600030101010101" pitchFamily="2" charset="-122"/>
              </a:rPr>
              <a:t>对数据项的描述有多义性</a:t>
            </a:r>
          </a:p>
          <a:p>
            <a:r>
              <a:rPr lang="en-US" altLang="zh-CN" sz="1200">
                <a:ea typeface="宋体" panose="02010600030101010101" pitchFamily="2" charset="-122"/>
              </a:rPr>
              <a:t>●	</a:t>
            </a:r>
            <a:r>
              <a:rPr lang="zh-CN" altLang="zh-CN" sz="1200">
                <a:ea typeface="宋体" panose="02010600030101010101" pitchFamily="2" charset="-122"/>
              </a:rPr>
              <a:t>处理步骤描述不够清晰</a:t>
            </a:r>
          </a:p>
          <a:p>
            <a:r>
              <a:rPr lang="zh-CN" altLang="zh-CN" sz="1200">
                <a:ea typeface="宋体" panose="02010600030101010101" pitchFamily="2" charset="-122"/>
              </a:rPr>
              <a:t>标准</a:t>
            </a:r>
          </a:p>
          <a:p>
            <a:r>
              <a:rPr lang="en-US" altLang="zh-CN" sz="1200">
                <a:ea typeface="宋体" panose="02010600030101010101" pitchFamily="2" charset="-122"/>
              </a:rPr>
              <a:t>●	</a:t>
            </a:r>
            <a:r>
              <a:rPr lang="zh-CN" altLang="zh-CN" sz="1200">
                <a:ea typeface="宋体" panose="02010600030101010101" pitchFamily="2" charset="-122"/>
              </a:rPr>
              <a:t>违背了采用的设计标准：</a:t>
            </a:r>
            <a:r>
              <a:rPr lang="en-US" altLang="zh-CN" sz="1200">
                <a:ea typeface="宋体" panose="02010600030101010101" pitchFamily="2" charset="-122"/>
              </a:rPr>
              <a:t>Project Standards Manual</a:t>
            </a:r>
            <a:endParaRPr lang="zh-CN" altLang="zh-CN" sz="1200">
              <a:ea typeface="宋体" panose="02010600030101010101" pitchFamily="2" charset="-122"/>
            </a:endParaRPr>
          </a:p>
          <a:p>
            <a:r>
              <a:rPr lang="zh-CN" altLang="zh-CN" sz="1200">
                <a:ea typeface="宋体" panose="02010600030101010101" pitchFamily="2" charset="-122"/>
              </a:rPr>
              <a:t>语法</a:t>
            </a:r>
          </a:p>
          <a:p>
            <a:r>
              <a:rPr lang="en-US" altLang="zh-CN" sz="1200">
                <a:ea typeface="宋体" panose="02010600030101010101" pitchFamily="2" charset="-122"/>
              </a:rPr>
              <a:t>●	</a:t>
            </a:r>
            <a:r>
              <a:rPr lang="zh-CN" altLang="zh-CN" sz="1200">
                <a:ea typeface="宋体" panose="02010600030101010101" pitchFamily="2" charset="-122"/>
              </a:rPr>
              <a:t>语法、标点或拼写方面有误</a:t>
            </a:r>
          </a:p>
          <a:p>
            <a:r>
              <a:rPr lang="zh-CN" altLang="zh-CN" sz="1200">
                <a:ea typeface="宋体" panose="02010600030101010101" pitchFamily="2" charset="-122"/>
              </a:rPr>
              <a:t>其他</a:t>
            </a:r>
          </a:p>
          <a:p>
            <a:r>
              <a:rPr lang="en-US" altLang="zh-CN" sz="1200">
                <a:ea typeface="宋体" panose="02010600030101010101" pitchFamily="2" charset="-122"/>
              </a:rPr>
              <a:t>●	</a:t>
            </a:r>
            <a:r>
              <a:rPr lang="zh-CN" altLang="zh-CN" sz="1200">
                <a:ea typeface="宋体" panose="02010600030101010101" pitchFamily="2" charset="-122"/>
              </a:rPr>
              <a:t>不属于以上所述的其他问题</a:t>
            </a:r>
            <a:endParaRPr lang="zh-CN" altLang="en-US" sz="1200">
              <a:ea typeface="宋体" panose="02010600030101010101" pitchFamily="2" charset="-122"/>
            </a:endParaRPr>
          </a:p>
        </p:txBody>
      </p:sp>
      <p:sp>
        <p:nvSpPr>
          <p:cNvPr id="72707" name="矩形 4">
            <a:extLst>
              <a:ext uri="{FF2B5EF4-FFF2-40B4-BE49-F238E27FC236}">
                <a16:creationId xmlns:a16="http://schemas.microsoft.com/office/drawing/2014/main" id="{D2429318-DEDA-4329-9C37-946550F3A46C}"/>
              </a:ext>
            </a:extLst>
          </p:cNvPr>
          <p:cNvSpPr>
            <a:spLocks noChangeArrowheads="1"/>
          </p:cNvSpPr>
          <p:nvPr/>
        </p:nvSpPr>
        <p:spPr bwMode="auto">
          <a:xfrm>
            <a:off x="2590800" y="6172200"/>
            <a:ext cx="422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概要设计审查发现问题分类实例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708" name="灯片编号占位符 1">
            <a:extLst>
              <a:ext uri="{FF2B5EF4-FFF2-40B4-BE49-F238E27FC236}">
                <a16:creationId xmlns:a16="http://schemas.microsoft.com/office/drawing/2014/main" id="{FC53B85D-EBE8-4B17-A8C9-9D6B506DE1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576C37-BA6B-4297-99A3-7E689E5295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782050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E650F672-A0FD-4E77-A427-D2ED6118DFF7}"/>
              </a:ext>
            </a:extLst>
          </p:cNvPr>
          <p:cNvSpPr>
            <a:spLocks noGrp="1"/>
          </p:cNvSpPr>
          <p:nvPr>
            <p:ph idx="1"/>
          </p:nvPr>
        </p:nvSpPr>
        <p:spPr/>
        <p:txBody>
          <a:bodyPr/>
          <a:lstStyle/>
          <a:p>
            <a:r>
              <a:rPr lang="en-US" altLang="zh-CN" sz="1400">
                <a:ea typeface="宋体" panose="02010600030101010101" pitchFamily="2" charset="-122"/>
              </a:rPr>
              <a:t>SUBPROGRAM: prcl</a:t>
            </a:r>
            <a:endParaRPr lang="zh-CN" altLang="zh-CN" sz="1400">
              <a:ea typeface="宋体" panose="02010600030101010101" pitchFamily="2" charset="-122"/>
            </a:endParaRPr>
          </a:p>
          <a:p>
            <a:r>
              <a:rPr lang="en-US" altLang="zh-CN" sz="1400">
                <a:ea typeface="宋体" panose="02010600030101010101" pitchFamily="2" charset="-122"/>
              </a:rPr>
              <a:t>TITLE</a:t>
            </a:r>
            <a:r>
              <a:rPr lang="zh-CN" altLang="zh-CN" sz="1400">
                <a:ea typeface="宋体" panose="02010600030101010101" pitchFamily="2" charset="-122"/>
              </a:rPr>
              <a:t>：按列打印</a:t>
            </a:r>
          </a:p>
          <a:p>
            <a:r>
              <a:rPr lang="en-US" altLang="zh-CN" sz="1400">
                <a:ea typeface="宋体" panose="02010600030101010101" pitchFamily="2" charset="-122"/>
              </a:rPr>
              <a:t>DESCRIPTION</a:t>
            </a:r>
            <a:r>
              <a:rPr lang="zh-CN" altLang="zh-CN" sz="1400">
                <a:ea typeface="宋体" panose="02010600030101010101" pitchFamily="2" charset="-122"/>
              </a:rPr>
              <a:t>：本子程序将输入文件变换格式成按列输出文件</a:t>
            </a:r>
          </a:p>
          <a:p>
            <a:r>
              <a:rPr lang="en-US" altLang="zh-CN" sz="1400">
                <a:ea typeface="宋体" panose="02010600030101010101" pitchFamily="2" charset="-122"/>
              </a:rPr>
              <a:t>INPUTS</a:t>
            </a:r>
            <a:r>
              <a:rPr lang="zh-CN" altLang="zh-CN" sz="1400">
                <a:ea typeface="宋体" panose="02010600030101010101" pitchFamily="2" charset="-122"/>
              </a:rPr>
              <a:t>：</a:t>
            </a:r>
          </a:p>
          <a:p>
            <a:r>
              <a:rPr lang="en-US" altLang="zh-CN" sz="1400">
                <a:ea typeface="宋体" panose="02010600030101010101" pitchFamily="2" charset="-122"/>
              </a:rPr>
              <a:t>    -1      </a:t>
            </a:r>
            <a:r>
              <a:rPr lang="zh-CN" altLang="zh-CN" sz="1400">
                <a:ea typeface="宋体" panose="02010600030101010101" pitchFamily="2" charset="-122"/>
              </a:rPr>
              <a:t>任选的长度命令</a:t>
            </a:r>
          </a:p>
          <a:p>
            <a:r>
              <a:rPr lang="en-US" altLang="zh-CN" sz="1400">
                <a:ea typeface="宋体" panose="02010600030101010101" pitchFamily="2" charset="-122"/>
              </a:rPr>
              <a:t>    -k      </a:t>
            </a:r>
            <a:r>
              <a:rPr lang="zh-CN" altLang="zh-CN" sz="1400">
                <a:ea typeface="宋体" panose="02010600030101010101" pitchFamily="2" charset="-122"/>
              </a:rPr>
              <a:t>任选的列数</a:t>
            </a:r>
          </a:p>
          <a:p>
            <a:r>
              <a:rPr lang="en-US" altLang="zh-CN" sz="1400">
                <a:ea typeface="宋体" panose="02010600030101010101" pitchFamily="2" charset="-122"/>
              </a:rPr>
              <a:t>    -w     </a:t>
            </a:r>
            <a:r>
              <a:rPr lang="zh-CN" altLang="zh-CN" sz="1400">
                <a:ea typeface="宋体" panose="02010600030101010101" pitchFamily="2" charset="-122"/>
              </a:rPr>
              <a:t>任选的页宽命令</a:t>
            </a:r>
          </a:p>
          <a:p>
            <a:r>
              <a:rPr lang="en-US" altLang="zh-CN" sz="1400">
                <a:ea typeface="宋体" panose="02010600030101010101" pitchFamily="2" charset="-122"/>
              </a:rPr>
              <a:t>    filename</a:t>
            </a:r>
            <a:r>
              <a:rPr lang="zh-CN" altLang="zh-CN" sz="1400">
                <a:ea typeface="宋体" panose="02010600030101010101" pitchFamily="2" charset="-122"/>
              </a:rPr>
              <a:t>输入文件</a:t>
            </a:r>
          </a:p>
          <a:p>
            <a:r>
              <a:rPr lang="en-US" altLang="zh-CN" sz="1400">
                <a:ea typeface="宋体" panose="02010600030101010101" pitchFamily="2" charset="-122"/>
              </a:rPr>
              <a:t>UPDATES</a:t>
            </a:r>
            <a:r>
              <a:rPr lang="zh-CN" altLang="zh-CN" sz="1400">
                <a:ea typeface="宋体" panose="02010600030101010101" pitchFamily="2" charset="-122"/>
              </a:rPr>
              <a:t>：</a:t>
            </a:r>
            <a:r>
              <a:rPr lang="en-US" altLang="zh-CN" sz="1400">
                <a:ea typeface="宋体" panose="02010600030101010101" pitchFamily="2" charset="-122"/>
              </a:rPr>
              <a:t>N/A</a:t>
            </a:r>
            <a:endParaRPr lang="zh-CN" altLang="zh-CN" sz="1400">
              <a:ea typeface="宋体" panose="02010600030101010101" pitchFamily="2" charset="-122"/>
            </a:endParaRPr>
          </a:p>
          <a:p>
            <a:r>
              <a:rPr lang="en-US" altLang="zh-CN" sz="1400">
                <a:ea typeface="宋体" panose="02010600030101010101" pitchFamily="2" charset="-122"/>
              </a:rPr>
              <a:t>OUTPUTS</a:t>
            </a:r>
            <a:r>
              <a:rPr lang="zh-CN" altLang="zh-CN" sz="1400">
                <a:ea typeface="宋体" panose="02010600030101010101" pitchFamily="2" charset="-122"/>
              </a:rPr>
              <a:t>：</a:t>
            </a:r>
          </a:p>
          <a:p>
            <a:r>
              <a:rPr lang="en-US" altLang="zh-CN" sz="1400">
                <a:ea typeface="宋体" panose="02010600030101010101" pitchFamily="2" charset="-122"/>
              </a:rPr>
              <a:t>    </a:t>
            </a:r>
            <a:r>
              <a:rPr lang="zh-CN" altLang="zh-CN" sz="1400">
                <a:ea typeface="宋体" panose="02010600030101010101" pitchFamily="2" charset="-122"/>
              </a:rPr>
              <a:t>格式化输出</a:t>
            </a:r>
            <a:r>
              <a:rPr lang="en-US" altLang="zh-CN" sz="1400">
                <a:ea typeface="宋体" panose="02010600030101010101" pitchFamily="2" charset="-122"/>
              </a:rPr>
              <a:t>     </a:t>
            </a:r>
            <a:r>
              <a:rPr lang="zh-CN" altLang="zh-CN" sz="1400">
                <a:ea typeface="宋体" panose="02010600030101010101" pitchFamily="2" charset="-122"/>
              </a:rPr>
              <a:t>排入标准输出文件</a:t>
            </a:r>
          </a:p>
          <a:p>
            <a:r>
              <a:rPr lang="en-US" altLang="zh-CN" sz="1400">
                <a:ea typeface="宋体" panose="02010600030101010101" pitchFamily="2" charset="-122"/>
              </a:rPr>
              <a:t>    </a:t>
            </a:r>
            <a:r>
              <a:rPr lang="zh-CN" altLang="zh-CN" sz="1400">
                <a:ea typeface="宋体" panose="02010600030101010101" pitchFamily="2" charset="-122"/>
              </a:rPr>
              <a:t>错误信息</a:t>
            </a:r>
            <a:r>
              <a:rPr lang="en-US" altLang="zh-CN" sz="1400">
                <a:ea typeface="宋体" panose="02010600030101010101" pitchFamily="2" charset="-122"/>
              </a:rPr>
              <a:t>       </a:t>
            </a:r>
            <a:r>
              <a:rPr lang="zh-CN" altLang="zh-CN" sz="1400">
                <a:ea typeface="宋体" panose="02010600030101010101" pitchFamily="2" charset="-122"/>
              </a:rPr>
              <a:t>至标准错误文件</a:t>
            </a:r>
          </a:p>
          <a:p>
            <a:r>
              <a:rPr lang="en-US" altLang="zh-CN" sz="1400">
                <a:ea typeface="宋体" panose="02010600030101010101" pitchFamily="2" charset="-122"/>
              </a:rPr>
              <a:t>    </a:t>
            </a:r>
            <a:r>
              <a:rPr lang="zh-CN" altLang="zh-CN" sz="1400">
                <a:ea typeface="宋体" panose="02010600030101010101" pitchFamily="2" charset="-122"/>
              </a:rPr>
              <a:t>状态</a:t>
            </a:r>
            <a:r>
              <a:rPr lang="en-US" altLang="zh-CN" sz="1400">
                <a:ea typeface="宋体" panose="02010600030101010101" pitchFamily="2" charset="-122"/>
              </a:rPr>
              <a:t>           </a:t>
            </a:r>
            <a:r>
              <a:rPr lang="zh-CN" altLang="zh-CN" sz="1400">
                <a:ea typeface="宋体" panose="02010600030101010101" pitchFamily="2" charset="-122"/>
              </a:rPr>
              <a:t>处理状态码</a:t>
            </a:r>
          </a:p>
          <a:p>
            <a:r>
              <a:rPr lang="en-US" altLang="zh-CN" sz="1400">
                <a:ea typeface="宋体" panose="02010600030101010101" pitchFamily="2" charset="-122"/>
              </a:rPr>
              <a:t>PROCESSING</a:t>
            </a:r>
            <a:r>
              <a:rPr lang="zh-CN" altLang="zh-CN" sz="1400">
                <a:ea typeface="宋体" panose="02010600030101010101" pitchFamily="2" charset="-122"/>
              </a:rPr>
              <a:t>：</a:t>
            </a:r>
          </a:p>
          <a:p>
            <a:r>
              <a:rPr lang="en-US" altLang="zh-CN" sz="1400">
                <a:ea typeface="宋体" panose="02010600030101010101" pitchFamily="2" charset="-122"/>
              </a:rPr>
              <a:t>1</a:t>
            </a:r>
            <a:r>
              <a:rPr lang="zh-CN" altLang="zh-CN" sz="1400">
                <a:ea typeface="宋体" panose="02010600030101010101" pitchFamily="2" charset="-122"/>
              </a:rPr>
              <a:t>．将输入文件格式化按标准输出每页</a:t>
            </a:r>
            <a:r>
              <a:rPr lang="en-US" altLang="zh-CN" sz="1400">
                <a:ea typeface="宋体" panose="02010600030101010101" pitchFamily="2" charset="-122"/>
              </a:rPr>
              <a:t>k</a:t>
            </a:r>
            <a:r>
              <a:rPr lang="zh-CN" altLang="zh-CN" sz="1400">
                <a:ea typeface="宋体" panose="02010600030101010101" pitchFamily="2" charset="-122"/>
              </a:rPr>
              <a:t>列</a:t>
            </a:r>
          </a:p>
          <a:p>
            <a:r>
              <a:rPr lang="en-US" altLang="zh-CN" sz="1400">
                <a:ea typeface="宋体" panose="02010600030101010101" pitchFamily="2" charset="-122"/>
              </a:rPr>
              <a:t>2</a:t>
            </a:r>
            <a:r>
              <a:rPr lang="zh-CN" altLang="zh-CN" sz="1400">
                <a:ea typeface="宋体" panose="02010600030101010101" pitchFamily="2" charset="-122"/>
              </a:rPr>
              <a:t>．若发现错误，则将错误信息送往标准错误文件</a:t>
            </a:r>
          </a:p>
          <a:p>
            <a:r>
              <a:rPr lang="en-US" altLang="zh-CN" sz="1400">
                <a:ea typeface="宋体" panose="02010600030101010101" pitchFamily="2" charset="-122"/>
              </a:rPr>
              <a:t>3</a:t>
            </a:r>
            <a:r>
              <a:rPr lang="zh-CN" altLang="zh-CN" sz="1400">
                <a:ea typeface="宋体" panose="02010600030101010101" pitchFamily="2" charset="-122"/>
              </a:rPr>
              <a:t>．若从正常出口则回送状态码</a:t>
            </a:r>
            <a:r>
              <a:rPr lang="en-US" altLang="zh-CN" sz="1400">
                <a:ea typeface="宋体" panose="02010600030101010101" pitchFamily="2" charset="-122"/>
              </a:rPr>
              <a:t>0</a:t>
            </a:r>
            <a:r>
              <a:rPr lang="zh-CN" altLang="zh-CN" sz="1400">
                <a:ea typeface="宋体" panose="02010600030101010101" pitchFamily="2" charset="-122"/>
              </a:rPr>
              <a:t>，若经错误出口则回送状态码</a:t>
            </a:r>
            <a:r>
              <a:rPr lang="en-US" altLang="zh-CN" sz="1400">
                <a:ea typeface="宋体" panose="02010600030101010101" pitchFamily="2" charset="-122"/>
              </a:rPr>
              <a:t>1</a:t>
            </a:r>
            <a:endParaRPr lang="zh-CN" altLang="zh-CN" sz="1400">
              <a:ea typeface="宋体" panose="02010600030101010101" pitchFamily="2" charset="-122"/>
            </a:endParaRPr>
          </a:p>
          <a:p>
            <a:r>
              <a:rPr lang="en-US" altLang="zh-CN" sz="1400">
                <a:ea typeface="宋体" panose="02010600030101010101" pitchFamily="2" charset="-122"/>
              </a:rPr>
              <a:t>INVOCATION</a:t>
            </a:r>
            <a:r>
              <a:rPr lang="zh-CN" altLang="zh-CN" sz="1400">
                <a:ea typeface="宋体" panose="02010600030101010101" pitchFamily="2" charset="-122"/>
              </a:rPr>
              <a:t>：使用以下格式调用</a:t>
            </a:r>
          </a:p>
          <a:p>
            <a:r>
              <a:rPr lang="en-US" altLang="zh-CN" sz="1400">
                <a:ea typeface="宋体" panose="02010600030101010101" pitchFamily="2" charset="-122"/>
              </a:rPr>
              <a:t>    Prcl [-1  integer]  [-k   integer ] [-w  integer]  filename</a:t>
            </a:r>
            <a:endParaRPr lang="zh-CN" altLang="en-US" sz="1400">
              <a:ea typeface="宋体" panose="02010600030101010101" pitchFamily="2" charset="-122"/>
            </a:endParaRPr>
          </a:p>
        </p:txBody>
      </p:sp>
      <p:sp>
        <p:nvSpPr>
          <p:cNvPr id="73731" name="矩形 3">
            <a:extLst>
              <a:ext uri="{FF2B5EF4-FFF2-40B4-BE49-F238E27FC236}">
                <a16:creationId xmlns:a16="http://schemas.microsoft.com/office/drawing/2014/main" id="{2840A66F-83B8-4883-91F9-31DCDF727CFD}"/>
              </a:ext>
            </a:extLst>
          </p:cNvPr>
          <p:cNvSpPr>
            <a:spLocks noChangeArrowheads="1"/>
          </p:cNvSpPr>
          <p:nvPr/>
        </p:nvSpPr>
        <p:spPr bwMode="auto">
          <a:xfrm>
            <a:off x="3276600" y="63246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2.19</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概要设计说明书例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3732" name="灯片编号占位符 1">
            <a:extLst>
              <a:ext uri="{FF2B5EF4-FFF2-40B4-BE49-F238E27FC236}">
                <a16:creationId xmlns:a16="http://schemas.microsoft.com/office/drawing/2014/main" id="{EDD14641-C094-4433-8D65-CA3F8B7FB7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57FF59-D448-479B-AA56-52955837144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024991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96337085-9CA5-45AD-AC7B-75A1BFECA39F}"/>
              </a:ext>
            </a:extLst>
          </p:cNvPr>
          <p:cNvSpPr>
            <a:spLocks noGrp="1"/>
          </p:cNvSpPr>
          <p:nvPr>
            <p:ph idx="1"/>
          </p:nvPr>
        </p:nvSpPr>
        <p:spPr/>
        <p:txBody>
          <a:bodyPr/>
          <a:lstStyle/>
          <a:p>
            <a:r>
              <a:rPr lang="en-US" altLang="zh-CN">
                <a:ea typeface="宋体" panose="02010600030101010101" pitchFamily="2" charset="-122"/>
              </a:rPr>
              <a:t>	2.6.4  </a:t>
            </a:r>
            <a:r>
              <a:rPr lang="zh-CN" altLang="zh-CN">
                <a:ea typeface="宋体" panose="02010600030101010101" pitchFamily="2" charset="-122"/>
              </a:rPr>
              <a:t>自动测试</a:t>
            </a:r>
          </a:p>
          <a:p>
            <a:r>
              <a:rPr lang="en-US" altLang="zh-CN">
                <a:ea typeface="宋体" panose="02010600030101010101" pitchFamily="2" charset="-122"/>
              </a:rPr>
              <a:t>		  </a:t>
            </a:r>
            <a:r>
              <a:rPr lang="zh-CN" altLang="zh-CN">
                <a:ea typeface="宋体" panose="02010600030101010101" pitchFamily="2" charset="-122"/>
              </a:rPr>
              <a:t>自动测试与手工测试消耗的工作量的比率如图</a:t>
            </a:r>
            <a:r>
              <a:rPr lang="en-US" altLang="zh-CN">
                <a:ea typeface="宋体" panose="02010600030101010101" pitchFamily="2" charset="-122"/>
              </a:rPr>
              <a:t>2.20</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74755" name="灯片编号占位符 1">
            <a:extLst>
              <a:ext uri="{FF2B5EF4-FFF2-40B4-BE49-F238E27FC236}">
                <a16:creationId xmlns:a16="http://schemas.microsoft.com/office/drawing/2014/main" id="{342BFC13-7887-4445-AB16-6221B7BDDF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ECCD7F-DE7E-4167-86F7-68C33FF91B0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9427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t-2d">
            <a:extLst>
              <a:ext uri="{FF2B5EF4-FFF2-40B4-BE49-F238E27FC236}">
                <a16:creationId xmlns:a16="http://schemas.microsoft.com/office/drawing/2014/main" id="{9294B5BC-2F8A-4D4A-A511-65D2D306B38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43038" y="1728788"/>
            <a:ext cx="6181725" cy="4086225"/>
          </a:xfrm>
          <a:noFill/>
        </p:spPr>
      </p:pic>
      <p:sp>
        <p:nvSpPr>
          <p:cNvPr id="75779" name="矩形 4">
            <a:extLst>
              <a:ext uri="{FF2B5EF4-FFF2-40B4-BE49-F238E27FC236}">
                <a16:creationId xmlns:a16="http://schemas.microsoft.com/office/drawing/2014/main" id="{F5FBDEF7-5CF5-41F5-BD65-62E1DE657C29}"/>
              </a:ext>
            </a:extLst>
          </p:cNvPr>
          <p:cNvSpPr>
            <a:spLocks noChangeArrowheads="1"/>
          </p:cNvSpPr>
          <p:nvPr/>
        </p:nvSpPr>
        <p:spPr bwMode="auto">
          <a:xfrm>
            <a:off x="2514600" y="6019800"/>
            <a:ext cx="422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2.20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自动测试与手工测试工作量比较</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5780" name="灯片编号占位符 1">
            <a:extLst>
              <a:ext uri="{FF2B5EF4-FFF2-40B4-BE49-F238E27FC236}">
                <a16:creationId xmlns:a16="http://schemas.microsoft.com/office/drawing/2014/main" id="{BDBA4961-07A4-40BD-80DF-6E3346CCF8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2DEDFE-9B6D-4BB7-AFF4-D053FE05CDF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320004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C309A229-32A3-45F5-AC32-E89B06B3A4A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从长远的角度来看，自动测试不仅节省人力资源，而且自动测试还有如下好处。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）可对系统的新版本自动地运行已有的测试数据（回归测试）。</a:t>
            </a:r>
          </a:p>
        </p:txBody>
      </p:sp>
      <p:pic>
        <p:nvPicPr>
          <p:cNvPr id="4" name="Picture 12" descr="Picture1">
            <a:extLst>
              <a:ext uri="{FF2B5EF4-FFF2-40B4-BE49-F238E27FC236}">
                <a16:creationId xmlns:a16="http://schemas.microsoft.com/office/drawing/2014/main" id="{8CEE704E-ABD7-43F4-9F0A-48551209E1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9624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6804" name="灯片编号占位符 1">
            <a:extLst>
              <a:ext uri="{FF2B5EF4-FFF2-40B4-BE49-F238E27FC236}">
                <a16:creationId xmlns:a16="http://schemas.microsoft.com/office/drawing/2014/main" id="{1594A804-36C8-4A5F-89B5-6E325289BC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C9547B-79B6-4F3C-BAC1-B332606D438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668841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6185BDB1-0916-4F5E-BCE2-E39A8EA4977E}"/>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）在系统调优阶段，为了比较算法中参数的各种取值效果，需要反复运行同样的测试数据，以找到最优值，自动测试就可以快速地得到结果。这种测试主要针对系统的性能。</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）可以执行一些手工测试困难或不可能做的测试。</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7827" name="灯片编号占位符 1">
            <a:extLst>
              <a:ext uri="{FF2B5EF4-FFF2-40B4-BE49-F238E27FC236}">
                <a16:creationId xmlns:a16="http://schemas.microsoft.com/office/drawing/2014/main" id="{224AE96A-B553-4EAF-BECF-3C7BA2A159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F52D77-8FEE-4264-B4C5-E1BA422649B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7782858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794B8C02-E600-4176-A23C-7EF40AE1F199}"/>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）更好地利用资源。</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）测试具有一致性和可重复性。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自动测试的过程如图</a:t>
            </a:r>
            <a:r>
              <a:rPr lang="en-US" altLang="zh-CN">
                <a:ea typeface="宋体" panose="02010600030101010101" pitchFamily="2" charset="-122"/>
              </a:rPr>
              <a:t>2.21</a:t>
            </a:r>
            <a:r>
              <a:rPr lang="zh-CN" altLang="zh-CN">
                <a:ea typeface="宋体" panose="02010600030101010101" pitchFamily="2" charset="-122"/>
              </a:rPr>
              <a:t>所示，当我们选择了一个测试案例需要进行自动化测试时，就可以分成并行的工作，一方面着手准备测试数据，另一方面确定测试的执行步骤，设计测试脚本，接下来设置好自动运行的测试环境，使得测试脚本可以不断重复地运行，在结束之前，还要清除测试环境，如生成的临时数据、占用的临时变量、存储的临时文件等，最后总结测试结果。 </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8851" name="灯片编号占位符 1">
            <a:extLst>
              <a:ext uri="{FF2B5EF4-FFF2-40B4-BE49-F238E27FC236}">
                <a16:creationId xmlns:a16="http://schemas.microsoft.com/office/drawing/2014/main" id="{7553DB2A-FA4B-444D-A28B-B813F083AA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9F74EE-1BD7-47AC-9FB1-2DBABD20B95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681919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9874" name="Picture 2" descr="0221">
            <a:extLst>
              <a:ext uri="{FF2B5EF4-FFF2-40B4-BE49-F238E27FC236}">
                <a16:creationId xmlns:a16="http://schemas.microsoft.com/office/drawing/2014/main" id="{CD9D9CB8-9F11-4B8C-A791-4FA1EFAF34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200400" y="1524000"/>
            <a:ext cx="2867025" cy="4267200"/>
          </a:xfrm>
          <a:noFill/>
        </p:spPr>
      </p:pic>
      <p:sp>
        <p:nvSpPr>
          <p:cNvPr id="79875" name="矩形 4">
            <a:extLst>
              <a:ext uri="{FF2B5EF4-FFF2-40B4-BE49-F238E27FC236}">
                <a16:creationId xmlns:a16="http://schemas.microsoft.com/office/drawing/2014/main" id="{33C45648-30A6-4CAC-9548-CB77E210A691}"/>
              </a:ext>
            </a:extLst>
          </p:cNvPr>
          <p:cNvSpPr>
            <a:spLocks noChangeArrowheads="1"/>
          </p:cNvSpPr>
          <p:nvPr/>
        </p:nvSpPr>
        <p:spPr bwMode="auto">
          <a:xfrm>
            <a:off x="3200400" y="6096000"/>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2.21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自动化测试的流程</a:t>
            </a:r>
          </a:p>
        </p:txBody>
      </p:sp>
      <p:sp>
        <p:nvSpPr>
          <p:cNvPr id="79876" name="灯片编号占位符 1">
            <a:extLst>
              <a:ext uri="{FF2B5EF4-FFF2-40B4-BE49-F238E27FC236}">
                <a16:creationId xmlns:a16="http://schemas.microsoft.com/office/drawing/2014/main" id="{98C02CEE-3667-4EB6-A57C-6A5CD3DEA7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7794C3-87DB-43B1-8B95-AC504AE7886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585259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0811DA83-B3E0-45AF-B990-0229616E9C2D}"/>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）开发过程中没有遵循统一的、公认的方法论或是开发规范，参加工作的人员之间的配合不够严密，约定不够明确。</a:t>
            </a:r>
          </a:p>
          <a:p>
            <a:pPr eaLnBrk="1" hangingPunct="1"/>
            <a:r>
              <a:rPr lang="zh-CN" altLang="en-US">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）缺乏严密有效的软件质量检测手段，交付给用户的软件质量差，在运行中暴露出各种各样的问题。</a:t>
            </a:r>
            <a:endParaRPr lang="zh-CN" altLang="en-US">
              <a:ea typeface="宋体" panose="02010600030101010101" pitchFamily="2" charset="-122"/>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5FC6B618-4214-4398-8EBC-C3E32B24EE63}"/>
              </a:ext>
            </a:extLst>
          </p:cNvPr>
          <p:cNvSpPr>
            <a:spLocks noGrp="1"/>
          </p:cNvSpPr>
          <p:nvPr>
            <p:ph idx="1"/>
          </p:nvPr>
        </p:nvSpPr>
        <p:spPr>
          <a:xfrm>
            <a:off x="-228600" y="1295400"/>
            <a:ext cx="9677400" cy="4953000"/>
          </a:xfrm>
        </p:spPr>
        <p:txBody>
          <a:bodyPr/>
          <a:lstStyle/>
          <a:p>
            <a:r>
              <a:rPr lang="en-US" altLang="zh-CN">
                <a:ea typeface="宋体" panose="02010600030101010101" pitchFamily="2" charset="-122"/>
              </a:rPr>
              <a:t>		  </a:t>
            </a:r>
            <a:r>
              <a:rPr lang="zh-CN" altLang="zh-CN">
                <a:ea typeface="宋体" panose="02010600030101010101" pitchFamily="2" charset="-122"/>
              </a:rPr>
              <a:t>自动测试主要依靠编写测试脚本或使用测试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工具来实现，在测试的不同阶段可以完成不同的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测试任务，主要能够完成以下功能。</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）测试数据自动生成（</a:t>
            </a:r>
            <a:r>
              <a:rPr lang="en-US" altLang="zh-CN">
                <a:ea typeface="宋体" panose="02010600030101010101" pitchFamily="2" charset="-122"/>
              </a:rPr>
              <a:t>test data generation</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）基于需求的测试设计 （</a:t>
            </a:r>
            <a:r>
              <a:rPr lang="en-US" altLang="zh-CN">
                <a:ea typeface="宋体" panose="02010600030101010101" pitchFamily="2" charset="-122"/>
              </a:rPr>
              <a:t>requirements-based test design</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）捕捉</a:t>
            </a:r>
            <a:r>
              <a:rPr lang="en-US" altLang="zh-CN">
                <a:ea typeface="宋体" panose="02010600030101010101" pitchFamily="2" charset="-122"/>
              </a:rPr>
              <a:t>/</a:t>
            </a:r>
            <a:r>
              <a:rPr lang="zh-CN" altLang="zh-CN">
                <a:ea typeface="宋体" panose="02010600030101010101" pitchFamily="2" charset="-122"/>
              </a:rPr>
              <a:t>回放（</a:t>
            </a:r>
            <a:r>
              <a:rPr lang="en-US" altLang="zh-CN">
                <a:ea typeface="宋体" panose="02010600030101010101" pitchFamily="2" charset="-122"/>
              </a:rPr>
              <a:t>capture/playback</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）覆盖分析（</a:t>
            </a:r>
            <a:r>
              <a:rPr lang="en-US" altLang="zh-CN">
                <a:ea typeface="宋体" panose="02010600030101010101" pitchFamily="2" charset="-122"/>
              </a:rPr>
              <a:t>coverage analysis</a:t>
            </a:r>
            <a:r>
              <a:rPr lang="zh-CN" altLang="zh-CN">
                <a:ea typeface="宋体" panose="02010600030101010101" pitchFamily="2" charset="-122"/>
              </a:rPr>
              <a:t>）。</a:t>
            </a:r>
          </a:p>
          <a:p>
            <a:endParaRPr lang="zh-CN" altLang="en-US">
              <a:ea typeface="宋体" panose="02010600030101010101" pitchFamily="2" charset="-122"/>
            </a:endParaRPr>
          </a:p>
        </p:txBody>
      </p:sp>
      <p:sp>
        <p:nvSpPr>
          <p:cNvPr id="80899" name="灯片编号占位符 1">
            <a:extLst>
              <a:ext uri="{FF2B5EF4-FFF2-40B4-BE49-F238E27FC236}">
                <a16:creationId xmlns:a16="http://schemas.microsoft.com/office/drawing/2014/main" id="{007D989D-297A-4A4F-A3DC-1DD5E3A6CD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596FFE-5B90-4CE6-A753-6B60D507948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1456122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BCC1E78-9BAF-4DAA-A5EF-A4C6300FC3E7}"/>
              </a:ext>
            </a:extLst>
          </p:cNvPr>
          <p:cNvSpPr>
            <a:spLocks noGrp="1" noChangeArrowheads="1"/>
          </p:cNvSpPr>
          <p:nvPr>
            <p:ph type="ctrTitle"/>
          </p:nvPr>
        </p:nvSpPr>
        <p:spPr>
          <a:xfrm>
            <a:off x="611188" y="908050"/>
            <a:ext cx="7772400" cy="2312988"/>
          </a:xfrm>
        </p:spPr>
        <p:txBody>
          <a:bodyPr/>
          <a:lstStyle/>
          <a:p>
            <a:r>
              <a:rPr lang="zh-CN" altLang="en-US" sz="5400">
                <a:ea typeface="宋体" panose="02010600030101010101" pitchFamily="2" charset="-122"/>
              </a:rPr>
              <a:t>第</a:t>
            </a:r>
            <a:r>
              <a:rPr lang="en-US" altLang="zh-CN" sz="5400">
                <a:ea typeface="宋体" panose="02010600030101010101" pitchFamily="2" charset="-122"/>
              </a:rPr>
              <a:t>3</a:t>
            </a:r>
            <a:r>
              <a:rPr lang="zh-CN" altLang="en-US" sz="5400">
                <a:ea typeface="宋体" panose="02010600030101010101" pitchFamily="2" charset="-122"/>
              </a:rPr>
              <a:t>章  黑盒测试</a:t>
            </a:r>
          </a:p>
        </p:txBody>
      </p:sp>
      <p:sp>
        <p:nvSpPr>
          <p:cNvPr id="3075" name="灯片编号占位符 1">
            <a:extLst>
              <a:ext uri="{FF2B5EF4-FFF2-40B4-BE49-F238E27FC236}">
                <a16:creationId xmlns:a16="http://schemas.microsoft.com/office/drawing/2014/main" id="{0CA8F4FD-883E-4096-8561-D2E4904650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7C01FC-220B-45EB-B11C-477BB993541B}"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151</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46407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9C407BA6-8EC7-486C-98B4-D5C4E13A1232}"/>
              </a:ext>
            </a:extLst>
          </p:cNvPr>
          <p:cNvSpPr>
            <a:spLocks noGrp="1"/>
          </p:cNvSpPr>
          <p:nvPr>
            <p:ph type="title"/>
          </p:nvPr>
        </p:nvSpPr>
        <p:spPr/>
        <p:txBody>
          <a:bodyPr/>
          <a:lstStyle/>
          <a:p>
            <a:r>
              <a:rPr lang="en-US" altLang="zh-CN">
                <a:ea typeface="宋体" panose="02010600030101010101" pitchFamily="2" charset="-122"/>
              </a:rPr>
              <a:t>3.1  </a:t>
            </a:r>
            <a:r>
              <a:rPr lang="zh-CN" altLang="zh-CN">
                <a:ea typeface="宋体" panose="02010600030101010101" pitchFamily="2" charset="-122"/>
              </a:rPr>
              <a:t>等价类划分</a:t>
            </a:r>
            <a:endParaRPr lang="zh-CN" altLang="en-US">
              <a:ea typeface="宋体" panose="02010600030101010101" pitchFamily="2" charset="-122"/>
            </a:endParaRPr>
          </a:p>
        </p:txBody>
      </p:sp>
      <p:sp>
        <p:nvSpPr>
          <p:cNvPr id="4099" name="内容占位符 2">
            <a:extLst>
              <a:ext uri="{FF2B5EF4-FFF2-40B4-BE49-F238E27FC236}">
                <a16:creationId xmlns:a16="http://schemas.microsoft.com/office/drawing/2014/main" id="{4FDCA8ED-08F3-4DF0-9093-6FFA1986E780}"/>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等价类划分是一种典型的黑盒测试方法，用这一方法设计测试用例完全不考虑程序的内部结构，而是只根据对程序的要求和说明，即平时我们常常说的需求规格说明书，我们必须仔细分析和推敲说明书的各项需求，特别是功能需求。把说明中对输入的要求和输出的要求区别开来并加以分解。</a:t>
            </a:r>
          </a:p>
          <a:p>
            <a:endParaRPr lang="zh-CN" altLang="en-US">
              <a:ea typeface="宋体" panose="02010600030101010101" pitchFamily="2" charset="-122"/>
            </a:endParaRPr>
          </a:p>
        </p:txBody>
      </p:sp>
      <p:sp>
        <p:nvSpPr>
          <p:cNvPr id="4100" name="灯片编号占位符 1">
            <a:extLst>
              <a:ext uri="{FF2B5EF4-FFF2-40B4-BE49-F238E27FC236}">
                <a16:creationId xmlns:a16="http://schemas.microsoft.com/office/drawing/2014/main" id="{38A8435D-4456-443A-9ACA-AC584F0995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4671AA-FE2D-489A-B352-67CEB7AFCCD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45239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FD53261D-57F2-42B2-9F54-37ADD79AA580}"/>
              </a:ext>
            </a:extLst>
          </p:cNvPr>
          <p:cNvSpPr>
            <a:spLocks noGrp="1"/>
          </p:cNvSpPr>
          <p:nvPr>
            <p:ph idx="1"/>
          </p:nvPr>
        </p:nvSpPr>
        <p:spPr/>
        <p:txBody>
          <a:bodyPr/>
          <a:lstStyle/>
          <a:p>
            <a:r>
              <a:rPr lang="en-US" altLang="zh-CN">
                <a:ea typeface="宋体" panose="02010600030101010101" pitchFamily="2" charset="-122"/>
              </a:rPr>
              <a:t>	3.1.1  </a:t>
            </a:r>
            <a:r>
              <a:rPr lang="zh-CN" altLang="zh-CN">
                <a:ea typeface="宋体" panose="02010600030101010101" pitchFamily="2" charset="-122"/>
              </a:rPr>
              <a:t>方法简介</a:t>
            </a:r>
          </a:p>
          <a:p>
            <a:r>
              <a:rPr lang="en-US" altLang="zh-CN">
                <a:ea typeface="宋体" panose="02010600030101010101" pitchFamily="2" charset="-122"/>
              </a:rPr>
              <a:t>	1</a:t>
            </a:r>
            <a:r>
              <a:rPr lang="zh-CN" altLang="zh-CN">
                <a:ea typeface="宋体" panose="02010600030101010101" pitchFamily="2" charset="-122"/>
              </a:rPr>
              <a:t>．划分等价类</a:t>
            </a:r>
          </a:p>
          <a:p>
            <a:r>
              <a:rPr lang="en-US" altLang="zh-CN">
                <a:ea typeface="宋体" panose="02010600030101010101" pitchFamily="2" charset="-122"/>
              </a:rPr>
              <a:t>		  </a:t>
            </a:r>
            <a:r>
              <a:rPr lang="zh-CN" altLang="zh-CN">
                <a:ea typeface="宋体" panose="02010600030101010101" pitchFamily="2" charset="-122"/>
              </a:rPr>
              <a:t>首先把数目极多的输入情况划分成若干个等价类。</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所谓等价类是指某个输入域的集合。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它表示，如果用集合中的一个输入条件作为测试数据进行测试不能发现程序中的错误，那么使用集合中的其他输入条件进行测试也不可能发现错误。</a:t>
            </a:r>
            <a:endParaRPr lang="zh-CN" altLang="en-US">
              <a:ea typeface="宋体" panose="02010600030101010101" pitchFamily="2" charset="-122"/>
            </a:endParaRPr>
          </a:p>
        </p:txBody>
      </p:sp>
      <p:sp>
        <p:nvSpPr>
          <p:cNvPr id="5123" name="灯片编号占位符 1">
            <a:extLst>
              <a:ext uri="{FF2B5EF4-FFF2-40B4-BE49-F238E27FC236}">
                <a16:creationId xmlns:a16="http://schemas.microsoft.com/office/drawing/2014/main" id="{F1EA6EE7-1AB8-43B6-841D-47A743863AD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EBF8DF-1459-40DF-B2A1-8195E195B3F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246073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B41A7F6B-99BF-4A41-9AA6-45DC9481DD0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在考虑等价类时，应该注意区别如下两种不同的情况。</a:t>
            </a:r>
          </a:p>
          <a:p>
            <a:pPr>
              <a:buFont typeface="Wingdings" panose="05000000000000000000" pitchFamily="2" charset="2"/>
              <a:buChar char="l"/>
            </a:pPr>
            <a:r>
              <a:rPr lang="zh-CN" altLang="zh-CN">
                <a:ea typeface="宋体" panose="02010600030101010101" pitchFamily="2" charset="-122"/>
              </a:rPr>
              <a:t>有效等价类：有效等价类指的是对程序的规格说明是有意义的、合理的输入数据所构成的集合。在具体问题中，有效等价类可以是一个，也可以是多个。</a:t>
            </a:r>
          </a:p>
          <a:p>
            <a:pPr>
              <a:buFont typeface="Wingdings" panose="05000000000000000000" pitchFamily="2" charset="2"/>
              <a:buChar char="l"/>
            </a:pPr>
            <a:r>
              <a:rPr lang="zh-CN" altLang="zh-CN">
                <a:ea typeface="宋体" panose="02010600030101010101" pitchFamily="2" charset="-122"/>
              </a:rPr>
              <a:t>无效等价类：无效等价类指对程序的规格说明是不合理的或无意义的输入数据所构成的集合。对于具体的问题，无效等价类至少应有一个，也可能有多个。</a:t>
            </a:r>
          </a:p>
          <a:p>
            <a:endParaRPr lang="zh-CN" altLang="en-US">
              <a:ea typeface="宋体" panose="02010600030101010101" pitchFamily="2" charset="-122"/>
            </a:endParaRPr>
          </a:p>
        </p:txBody>
      </p:sp>
      <p:sp>
        <p:nvSpPr>
          <p:cNvPr id="6147" name="灯片编号占位符 1">
            <a:extLst>
              <a:ext uri="{FF2B5EF4-FFF2-40B4-BE49-F238E27FC236}">
                <a16:creationId xmlns:a16="http://schemas.microsoft.com/office/drawing/2014/main" id="{63607E78-58EC-4A31-88D0-0E368F1423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680A19-5BE3-4040-826F-B7348B78928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1753919"/>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6B4BA6B8-C224-47C1-8544-2DE30496570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如何确定等价类，这是使用等价类划分方法的一个重要问题。以下结合具体实例给出几条确定等价类的原则。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）如果输入条件规定了取值范围或值的个数，则可确定一个有效等价类和两个无效等价类。</a:t>
            </a:r>
          </a:p>
        </p:txBody>
      </p:sp>
      <p:sp>
        <p:nvSpPr>
          <p:cNvPr id="7171" name="灯片编号占位符 1">
            <a:extLst>
              <a:ext uri="{FF2B5EF4-FFF2-40B4-BE49-F238E27FC236}">
                <a16:creationId xmlns:a16="http://schemas.microsoft.com/office/drawing/2014/main" id="{187C60F0-7F9D-4043-9336-0D76C2B7B1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6675DD-8A9D-4519-B9D1-51B159D54DA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250919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99AF5673-0280-46D5-AEB8-50AE1C29709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）输入条件规定了输入值的集合，或是规定了“必须如何”的条件，则可确定一个有效等价类和一个无效等价类。</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）如果我们确知，已划分的等价类中各元素在程序中的处理方式是不同的，则应将此等价类进一步划分成更小的等价类。</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195" name="灯片编号占位符 1">
            <a:extLst>
              <a:ext uri="{FF2B5EF4-FFF2-40B4-BE49-F238E27FC236}">
                <a16:creationId xmlns:a16="http://schemas.microsoft.com/office/drawing/2014/main" id="{384A9C23-9604-4CF9-A820-82837EAA62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601F77-08A2-4956-A757-3C17EC3C42E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07979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7C5317A5-6463-4512-B2D6-B56A05B651C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等价类划分完以后，可按下面的形式列出等价类表：</a:t>
            </a:r>
          </a:p>
          <a:p>
            <a:endParaRPr lang="zh-CN" altLang="en-US">
              <a:ea typeface="宋体" panose="02010600030101010101" pitchFamily="2" charset="-122"/>
            </a:endParaRPr>
          </a:p>
        </p:txBody>
      </p:sp>
      <p:graphicFrame>
        <p:nvGraphicFramePr>
          <p:cNvPr id="4" name="表格 3">
            <a:extLst>
              <a:ext uri="{FF2B5EF4-FFF2-40B4-BE49-F238E27FC236}">
                <a16:creationId xmlns:a16="http://schemas.microsoft.com/office/drawing/2014/main" id="{209CACEC-00ED-47B4-91FC-DD440070DF40}"/>
              </a:ext>
            </a:extLst>
          </p:cNvPr>
          <p:cNvGraphicFramePr>
            <a:graphicFrameLocks noGrp="1"/>
          </p:cNvGraphicFramePr>
          <p:nvPr/>
        </p:nvGraphicFramePr>
        <p:xfrm>
          <a:off x="381000" y="3124200"/>
          <a:ext cx="8229600" cy="1981200"/>
        </p:xfrm>
        <a:graphic>
          <a:graphicData uri="http://schemas.openxmlformats.org/drawingml/2006/table">
            <a:tbl>
              <a:tblPr/>
              <a:tblGrid>
                <a:gridCol w="2743200">
                  <a:extLst>
                    <a:ext uri="{9D8B030D-6E8A-4147-A177-3AD203B41FA5}">
                      <a16:colId xmlns:a16="http://schemas.microsoft.com/office/drawing/2014/main" val="20000"/>
                    </a:ext>
                  </a:extLst>
                </a:gridCol>
                <a:gridCol w="27432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tblGrid>
              <a:tr h="619885">
                <a:tc>
                  <a:txBody>
                    <a:bodyPr/>
                    <a:lstStyle/>
                    <a:p>
                      <a:pPr indent="266700" algn="ctr">
                        <a:spcBef>
                          <a:spcPts val="120"/>
                        </a:spcBef>
                        <a:spcAft>
                          <a:spcPts val="120"/>
                        </a:spcAft>
                      </a:pPr>
                      <a:r>
                        <a:rPr lang="zh-CN" sz="1400" b="1" kern="1000">
                          <a:latin typeface="Times New Roman"/>
                          <a:ea typeface="方正书宋简体"/>
                          <a:cs typeface="Times New Roman"/>
                        </a:rPr>
                        <a:t>输 入 条 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有效等价类</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无效等价类</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61315">
                <a:tc>
                  <a:txBody>
                    <a:bodyPr/>
                    <a:lstStyle/>
                    <a:p>
                      <a:pPr indent="266700" algn="ctr">
                        <a:spcBef>
                          <a:spcPts val="120"/>
                        </a:spcBef>
                        <a:spcAft>
                          <a:spcPts val="120"/>
                        </a:spcAft>
                      </a:pPr>
                      <a:r>
                        <a:rPr lang="zh-CN" sz="1400" b="1" kern="1000">
                          <a:latin typeface="Times New Roman"/>
                          <a:ea typeface="方正书宋简体"/>
                          <a:cs typeface="Times New Roman"/>
                        </a:rPr>
                        <a:t>……</a:t>
                      </a:r>
                    </a:p>
                    <a:p>
                      <a:pPr indent="266700" algn="ctr">
                        <a:spcBef>
                          <a:spcPts val="120"/>
                        </a:spcBef>
                        <a:spcAft>
                          <a:spcPts val="120"/>
                        </a:spcAft>
                      </a:pPr>
                      <a:r>
                        <a:rPr lang="zh-CN" sz="14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a:t>
                      </a:r>
                    </a:p>
                    <a:p>
                      <a:pPr indent="266700" algn="ctr">
                        <a:spcBef>
                          <a:spcPts val="120"/>
                        </a:spcBef>
                        <a:spcAft>
                          <a:spcPts val="120"/>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dirty="0">
                          <a:latin typeface="Times New Roman"/>
                          <a:ea typeface="方正书宋简体"/>
                          <a:cs typeface="Times New Roman"/>
                        </a:rPr>
                        <a:t>……</a:t>
                      </a:r>
                    </a:p>
                    <a:p>
                      <a:pPr indent="266700" algn="ctr">
                        <a:spcBef>
                          <a:spcPts val="120"/>
                        </a:spcBef>
                        <a:spcAft>
                          <a:spcPts val="120"/>
                        </a:spcAft>
                      </a:pPr>
                      <a:r>
                        <a:rPr lang="zh-CN" sz="1400" b="1" kern="1000" dirty="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9231" name="灯片编号占位符 1">
            <a:extLst>
              <a:ext uri="{FF2B5EF4-FFF2-40B4-BE49-F238E27FC236}">
                <a16:creationId xmlns:a16="http://schemas.microsoft.com/office/drawing/2014/main" id="{72ECC3DF-94BE-449A-9405-8CB09E2E3E6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B6404E-B995-4615-9179-FBC1CC990A8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938200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9E2E1250-C595-4B05-B5C8-1B3CA7049EF5}"/>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a:t>
            </a:r>
            <a:r>
              <a:rPr lang="zh-CN" altLang="zh-CN">
                <a:ea typeface="宋体" panose="02010600030101010101" pitchFamily="2" charset="-122"/>
              </a:rPr>
              <a:t>．确定测试用例</a:t>
            </a:r>
          </a:p>
          <a:p>
            <a:r>
              <a:rPr lang="en-US" altLang="zh-CN">
                <a:ea typeface="宋体" panose="02010600030101010101" pitchFamily="2" charset="-122"/>
              </a:rPr>
              <a:t>		  </a:t>
            </a:r>
            <a:r>
              <a:rPr lang="zh-CN" altLang="zh-CN">
                <a:ea typeface="宋体" panose="02010600030101010101" pitchFamily="2" charset="-122"/>
              </a:rPr>
              <a:t>根据已列出的等价类表，按以下步骤确定测试用例。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）为每个等价类规定一个唯一的编号。</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）设计一个测试用例，使其尽可能多地覆盖尚未覆盖的有效等价类。重复这一步，最后使得所有有效等价类均被测试用例所覆盖。</a:t>
            </a:r>
          </a:p>
          <a:p>
            <a:endParaRPr lang="zh-CN" altLang="en-US">
              <a:ea typeface="宋体" panose="02010600030101010101" pitchFamily="2" charset="-122"/>
            </a:endParaRPr>
          </a:p>
        </p:txBody>
      </p:sp>
      <p:sp>
        <p:nvSpPr>
          <p:cNvPr id="10243" name="灯片编号占位符 1">
            <a:extLst>
              <a:ext uri="{FF2B5EF4-FFF2-40B4-BE49-F238E27FC236}">
                <a16:creationId xmlns:a16="http://schemas.microsoft.com/office/drawing/2014/main" id="{79ED31D8-0AF4-4585-86C0-CC505CE88E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89574EB-0758-414E-B9C0-D376445C457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6490232"/>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2230FCF5-A7C4-463B-B47E-1A60479B2F7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）设计一个新的测试用例，使其只覆盖一个无效等价类。重复这一步使所有无效等价类均被覆盖。</a:t>
            </a:r>
          </a:p>
          <a:p>
            <a:endParaRPr lang="zh-CN" altLang="en-US">
              <a:ea typeface="宋体" panose="02010600030101010101" pitchFamily="2" charset="-122"/>
            </a:endParaRPr>
          </a:p>
        </p:txBody>
      </p:sp>
      <p:sp>
        <p:nvSpPr>
          <p:cNvPr id="11267" name="灯片编号占位符 1">
            <a:extLst>
              <a:ext uri="{FF2B5EF4-FFF2-40B4-BE49-F238E27FC236}">
                <a16:creationId xmlns:a16="http://schemas.microsoft.com/office/drawing/2014/main" id="{B2678BCB-ACC8-4FE4-A986-DD2048B353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1B4A86-6798-4308-9796-1508A591B3A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1359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FE7F56D7-8CD0-42B8-A3B7-A1283064D23D}"/>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正如同其他事物一样，从发生、发展到达成熟阶段，以至老化和衰亡，有一个历史发展的过程，任何一个计算机软件都有它的生存期（</a:t>
            </a:r>
            <a:r>
              <a:rPr lang="en-US" altLang="zh-CN">
                <a:ea typeface="宋体" panose="02010600030101010101" pitchFamily="2" charset="-122"/>
              </a:rPr>
              <a:t>Life Cycle</a:t>
            </a:r>
            <a:r>
              <a:rPr lang="zh-CN" altLang="zh-CN">
                <a:ea typeface="宋体" panose="02010600030101010101" pitchFamily="2" charset="-122"/>
              </a:rPr>
              <a:t>）。</a:t>
            </a:r>
            <a:endParaRPr lang="zh-CN" altLang="en-US">
              <a:ea typeface="宋体" panose="02010600030101010101" pitchFamily="2" charset="-122"/>
            </a:endParaRP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CBFDA457-9C92-44C9-9013-96196304E2B4}"/>
              </a:ext>
            </a:extLst>
          </p:cNvPr>
          <p:cNvSpPr>
            <a:spLocks noGrp="1"/>
          </p:cNvSpPr>
          <p:nvPr>
            <p:ph idx="1"/>
          </p:nvPr>
        </p:nvSpPr>
        <p:spPr/>
        <p:txBody>
          <a:bodyPr/>
          <a:lstStyle/>
          <a:p>
            <a:r>
              <a:rPr lang="en-US" altLang="zh-CN">
                <a:ea typeface="宋体" panose="02010600030101010101" pitchFamily="2" charset="-122"/>
              </a:rPr>
              <a:t>	3.1.2  </a:t>
            </a:r>
            <a:r>
              <a:rPr lang="zh-CN" altLang="zh-CN">
                <a:ea typeface="宋体" panose="02010600030101010101" pitchFamily="2" charset="-122"/>
              </a:rPr>
              <a:t>应用等价类划分方法进行测试用例设计的实例</a:t>
            </a:r>
            <a:endParaRPr lang="en-US" altLang="zh-CN">
              <a:ea typeface="宋体" panose="02010600030101010101" pitchFamily="2" charset="-122"/>
            </a:endParaRPr>
          </a:p>
          <a:p>
            <a:r>
              <a:rPr lang="zh-CN" altLang="en-US">
                <a:ea typeface="宋体" panose="02010600030101010101" pitchFamily="2" charset="-122"/>
              </a:rPr>
              <a:t>例</a:t>
            </a:r>
            <a:r>
              <a:rPr lang="en-US" altLang="zh-CN">
                <a:ea typeface="宋体" panose="02010600030101010101" pitchFamily="2" charset="-122"/>
              </a:rPr>
              <a:t>3.1   </a:t>
            </a:r>
            <a:r>
              <a:rPr lang="zh-CN" altLang="en-US">
                <a:ea typeface="宋体" panose="02010600030101010101" pitchFamily="2" charset="-122"/>
              </a:rPr>
              <a:t>某程序规定：输入三个整数作为作为三边的边长构成三角形，当此三角形为一般三角形、等腰三角形及等边三角形时，分别做计算</a:t>
            </a:r>
            <a:r>
              <a:rPr lang="en-US" altLang="zh-CN">
                <a:ea typeface="宋体" panose="02010600030101010101" pitchFamily="2" charset="-122"/>
              </a:rPr>
              <a:t>……</a:t>
            </a:r>
            <a:r>
              <a:rPr lang="zh-CN" altLang="en-US">
                <a:ea typeface="宋体" panose="02010600030101010101" pitchFamily="2" charset="-122"/>
              </a:rPr>
              <a:t>。试用等价类划分方法为该程序的构成三角形部分进行测试用例设计。</a:t>
            </a:r>
            <a:endParaRPr lang="zh-CN" altLang="zh-CN">
              <a:ea typeface="宋体" panose="02010600030101010101" pitchFamily="2" charset="-122"/>
            </a:endParaRPr>
          </a:p>
          <a:p>
            <a:endParaRPr lang="zh-CN" altLang="en-US">
              <a:ea typeface="宋体" panose="02010600030101010101" pitchFamily="2" charset="-122"/>
            </a:endParaRPr>
          </a:p>
        </p:txBody>
      </p:sp>
      <p:sp>
        <p:nvSpPr>
          <p:cNvPr id="12291" name="灯片编号占位符 1">
            <a:extLst>
              <a:ext uri="{FF2B5EF4-FFF2-40B4-BE49-F238E27FC236}">
                <a16:creationId xmlns:a16="http://schemas.microsoft.com/office/drawing/2014/main" id="{980D5BC5-9240-41B2-9417-EEF254BFB7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0BD5FB-715D-4974-9BF9-561302705DF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10358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5F1BC2D6-1D37-4547-B04E-38796F6BF44F}"/>
              </a:ext>
            </a:extLst>
          </p:cNvPr>
          <p:cNvSpPr>
            <a:spLocks noGrp="1"/>
          </p:cNvSpPr>
          <p:nvPr>
            <p:ph idx="1"/>
          </p:nvPr>
        </p:nvSpPr>
        <p:spPr/>
        <p:txBody>
          <a:bodyPr/>
          <a:lstStyle/>
          <a:p>
            <a:r>
              <a:rPr lang="en-US" altLang="zh-CN">
                <a:ea typeface="宋体" panose="02010600030101010101" pitchFamily="2" charset="-122"/>
              </a:rPr>
              <a:t>	3.1.2  </a:t>
            </a:r>
            <a:r>
              <a:rPr lang="zh-CN" altLang="zh-CN">
                <a:ea typeface="宋体" panose="02010600030101010101" pitchFamily="2" charset="-122"/>
              </a:rPr>
              <a:t>应用等价类划分方法进行测试用例设计的实例</a:t>
            </a:r>
          </a:p>
          <a:p>
            <a:endParaRPr lang="zh-CN" altLang="en-US">
              <a:ea typeface="宋体" panose="02010600030101010101" pitchFamily="2" charset="-122"/>
            </a:endParaRPr>
          </a:p>
        </p:txBody>
      </p:sp>
      <p:pic>
        <p:nvPicPr>
          <p:cNvPr id="13315" name="Picture 1">
            <a:extLst>
              <a:ext uri="{FF2B5EF4-FFF2-40B4-BE49-F238E27FC236}">
                <a16:creationId xmlns:a16="http://schemas.microsoft.com/office/drawing/2014/main" id="{2E71E294-E0BA-470D-8E5C-3C1A1499F9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415743"/>
            <a:ext cx="11430000" cy="923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矩形 4">
            <a:extLst>
              <a:ext uri="{FF2B5EF4-FFF2-40B4-BE49-F238E27FC236}">
                <a16:creationId xmlns:a16="http://schemas.microsoft.com/office/drawing/2014/main" id="{2CDF405D-1B2A-4157-ADA1-D2998D43CC11}"/>
              </a:ext>
            </a:extLst>
          </p:cNvPr>
          <p:cNvSpPr>
            <a:spLocks noChangeArrowheads="1"/>
          </p:cNvSpPr>
          <p:nvPr/>
        </p:nvSpPr>
        <p:spPr bwMode="auto">
          <a:xfrm>
            <a:off x="3124200" y="2057400"/>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的等价类表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317" name="灯片编号占位符 1">
            <a:extLst>
              <a:ext uri="{FF2B5EF4-FFF2-40B4-BE49-F238E27FC236}">
                <a16:creationId xmlns:a16="http://schemas.microsoft.com/office/drawing/2014/main" id="{E22B55E5-99D7-4353-89CE-37FBCC6B03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609130-4385-444E-8A7A-FD1065F9485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6907646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1">
            <a:extLst>
              <a:ext uri="{FF2B5EF4-FFF2-40B4-BE49-F238E27FC236}">
                <a16:creationId xmlns:a16="http://schemas.microsoft.com/office/drawing/2014/main" id="{28A02081-18DA-4316-914C-86C36E55BC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893888"/>
            <a:ext cx="11439525" cy="50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矩形 5">
            <a:extLst>
              <a:ext uri="{FF2B5EF4-FFF2-40B4-BE49-F238E27FC236}">
                <a16:creationId xmlns:a16="http://schemas.microsoft.com/office/drawing/2014/main" id="{AC56C8F0-1CF5-4E2D-8C42-8396ACAADCA5}"/>
              </a:ext>
            </a:extLst>
          </p:cNvPr>
          <p:cNvSpPr>
            <a:spLocks noChangeArrowheads="1"/>
          </p:cNvSpPr>
          <p:nvPr/>
        </p:nvSpPr>
        <p:spPr bwMode="auto">
          <a:xfrm>
            <a:off x="7239000" y="15240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0" name="灯片编号占位符 1">
            <a:extLst>
              <a:ext uri="{FF2B5EF4-FFF2-40B4-BE49-F238E27FC236}">
                <a16:creationId xmlns:a16="http://schemas.microsoft.com/office/drawing/2014/main" id="{3E4DA388-4891-4BD7-B503-FB4E661FE4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980612-FE08-414B-B64C-7C4FDA2AC55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071813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3B93D53-D068-474A-9EF9-2663F626F448}"/>
              </a:ext>
            </a:extLst>
          </p:cNvPr>
          <p:cNvGraphicFramePr>
            <a:graphicFrameLocks noGrp="1"/>
          </p:cNvGraphicFramePr>
          <p:nvPr>
            <p:ph idx="1"/>
          </p:nvPr>
        </p:nvGraphicFramePr>
        <p:xfrm>
          <a:off x="304800" y="2057400"/>
          <a:ext cx="8153399" cy="3200400"/>
        </p:xfrm>
        <a:graphic>
          <a:graphicData uri="http://schemas.openxmlformats.org/drawingml/2006/table">
            <a:tbl>
              <a:tblPr/>
              <a:tblGrid>
                <a:gridCol w="2069657">
                  <a:extLst>
                    <a:ext uri="{9D8B030D-6E8A-4147-A177-3AD203B41FA5}">
                      <a16:colId xmlns:a16="http://schemas.microsoft.com/office/drawing/2014/main" val="20000"/>
                    </a:ext>
                  </a:extLst>
                </a:gridCol>
                <a:gridCol w="2069657">
                  <a:extLst>
                    <a:ext uri="{9D8B030D-6E8A-4147-A177-3AD203B41FA5}">
                      <a16:colId xmlns:a16="http://schemas.microsoft.com/office/drawing/2014/main" val="20001"/>
                    </a:ext>
                  </a:extLst>
                </a:gridCol>
                <a:gridCol w="2069657">
                  <a:extLst>
                    <a:ext uri="{9D8B030D-6E8A-4147-A177-3AD203B41FA5}">
                      <a16:colId xmlns:a16="http://schemas.microsoft.com/office/drawing/2014/main" val="20002"/>
                    </a:ext>
                  </a:extLst>
                </a:gridCol>
                <a:gridCol w="1944428">
                  <a:extLst>
                    <a:ext uri="{9D8B030D-6E8A-4147-A177-3AD203B41FA5}">
                      <a16:colId xmlns:a16="http://schemas.microsoft.com/office/drawing/2014/main" val="20003"/>
                    </a:ext>
                  </a:extLst>
                </a:gridCol>
              </a:tblGrid>
              <a:tr h="533400">
                <a:tc gridSpan="3">
                  <a:txBody>
                    <a:bodyPr/>
                    <a:lstStyle/>
                    <a:p>
                      <a:pPr indent="266700" algn="l">
                        <a:spcBef>
                          <a:spcPts val="120"/>
                        </a:spcBef>
                        <a:spcAft>
                          <a:spcPts val="120"/>
                        </a:spcAft>
                      </a:pPr>
                      <a:r>
                        <a:rPr lang="en-US" sz="1600" b="1" kern="1000" dirty="0">
                          <a:latin typeface="Times New Roman"/>
                          <a:ea typeface="方正书宋简体"/>
                          <a:cs typeface="Times New Roman"/>
                        </a:rPr>
                        <a:t> a                                     b                                       c</a:t>
                      </a:r>
                      <a:endParaRPr lang="zh-CN" sz="16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l">
                        <a:spcBef>
                          <a:spcPts val="120"/>
                        </a:spcBef>
                        <a:spcAft>
                          <a:spcPts val="120"/>
                        </a:spcAft>
                      </a:pPr>
                      <a:r>
                        <a:rPr lang="zh-CN" sz="1600" b="1" kern="1000">
                          <a:latin typeface="Times New Roman"/>
                          <a:ea typeface="方正书宋简体"/>
                          <a:cs typeface="Times New Roman"/>
                        </a:rPr>
                        <a:t>覆盖等价类号码</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3400">
                <a:tc>
                  <a:txBody>
                    <a:bodyPr/>
                    <a:lstStyle/>
                    <a:p>
                      <a:pPr indent="266700" algn="l">
                        <a:spcBef>
                          <a:spcPts val="60"/>
                        </a:spcBef>
                        <a:spcAft>
                          <a:spcPts val="60"/>
                        </a:spcAft>
                      </a:pPr>
                      <a:r>
                        <a:rPr lang="en-US" sz="1600" b="1" kern="1000" dirty="0">
                          <a:latin typeface="Times New Roman"/>
                          <a:ea typeface="方正书宋简体"/>
                          <a:cs typeface="Times New Roman"/>
                        </a:rPr>
                        <a:t>3</a:t>
                      </a:r>
                      <a:endParaRPr lang="zh-CN" sz="1600" b="1" kern="1000" dirty="0">
                        <a:latin typeface="Times New Roman"/>
                        <a:ea typeface="方正书宋简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w="12700" cap="flat" cmpd="sng" algn="ctr">
                      <a:solidFill>
                        <a:srgbClr val="000000"/>
                      </a:solidFill>
                      <a:prstDash val="solid"/>
                      <a:round/>
                      <a:headEnd type="none" w="med" len="med"/>
                      <a:tailEnd type="none" w="med" len="med"/>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l">
                        <a:spcBef>
                          <a:spcPts val="60"/>
                        </a:spcBef>
                        <a:spcAft>
                          <a:spcPts val="60"/>
                        </a:spcAft>
                      </a:pPr>
                      <a:r>
                        <a:rPr lang="zh-TW" sz="1600" b="1" kern="1000">
                          <a:latin typeface="Times New Roman"/>
                          <a:ea typeface="PMingLiU"/>
                          <a:cs typeface="Times New Roman"/>
                        </a:rPr>
                        <a:t>①</a:t>
                      </a:r>
                      <a:r>
                        <a:rPr lang="zh-CN" sz="1600" b="1" kern="1000">
                          <a:latin typeface="Times New Roman"/>
                          <a:ea typeface="宋体"/>
                          <a:cs typeface="Times New Roman"/>
                        </a:rPr>
                        <a:t>—</a:t>
                      </a:r>
                      <a:r>
                        <a:rPr lang="zh-TW" sz="1600" b="1" kern="1000">
                          <a:latin typeface="Times New Roman"/>
                          <a:ea typeface="PMingLiU"/>
                          <a:cs typeface="Times New Roman"/>
                        </a:rPr>
                        <a:t>⑦</a:t>
                      </a:r>
                      <a:endParaRPr lang="zh-CN" sz="16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533400">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l">
                        <a:spcBef>
                          <a:spcPts val="60"/>
                        </a:spcBef>
                        <a:spcAft>
                          <a:spcPts val="60"/>
                        </a:spcAft>
                      </a:pPr>
                      <a:r>
                        <a:rPr lang="zh-TW" sz="1600" b="1" kern="1000">
                          <a:latin typeface="Times New Roman"/>
                          <a:ea typeface="PMingLiU"/>
                          <a:cs typeface="Times New Roman"/>
                        </a:rPr>
                        <a:t>①</a:t>
                      </a:r>
                      <a:r>
                        <a:rPr lang="zh-CN" sz="1600" b="1" kern="1000">
                          <a:latin typeface="Times New Roman"/>
                          <a:ea typeface="宋体"/>
                          <a:cs typeface="Times New Roman"/>
                        </a:rPr>
                        <a:t>—</a:t>
                      </a:r>
                      <a:r>
                        <a:rPr lang="zh-TW" sz="1600" b="1" kern="1000">
                          <a:latin typeface="Times New Roman"/>
                          <a:ea typeface="PMingLiU"/>
                          <a:cs typeface="Times New Roman"/>
                        </a:rPr>
                        <a:t>⑦</a:t>
                      </a:r>
                      <a:r>
                        <a:rPr lang="zh-CN" sz="1600" b="1" kern="1000">
                          <a:latin typeface="Times New Roman"/>
                          <a:ea typeface="方正书宋简体"/>
                          <a:cs typeface="Times New Roman"/>
                        </a:rPr>
                        <a:t>，</a:t>
                      </a:r>
                      <a:r>
                        <a:rPr lang="zh-TW" sz="1600" b="1" kern="1000">
                          <a:latin typeface="Times New Roman"/>
                          <a:ea typeface="PMingLiU"/>
                          <a:cs typeface="Times New Roman"/>
                        </a:rPr>
                        <a:t>⑧</a:t>
                      </a:r>
                      <a:endParaRPr lang="zh-CN" sz="16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533400">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l">
                        <a:spcBef>
                          <a:spcPts val="60"/>
                        </a:spcBef>
                        <a:spcAft>
                          <a:spcPts val="60"/>
                        </a:spcAft>
                      </a:pPr>
                      <a:r>
                        <a:rPr lang="zh-TW" sz="1600" b="1" kern="1000">
                          <a:latin typeface="Times New Roman"/>
                          <a:ea typeface="PMingLiU"/>
                          <a:cs typeface="Times New Roman"/>
                        </a:rPr>
                        <a:t>①</a:t>
                      </a:r>
                      <a:r>
                        <a:rPr lang="zh-CN" sz="1600" b="1" kern="1000">
                          <a:latin typeface="Times New Roman"/>
                          <a:ea typeface="宋体"/>
                          <a:cs typeface="Times New Roman"/>
                        </a:rPr>
                        <a:t>—</a:t>
                      </a:r>
                      <a:r>
                        <a:rPr lang="zh-TW" sz="1600" b="1" kern="1000">
                          <a:latin typeface="Times New Roman"/>
                          <a:ea typeface="PMingLiU"/>
                          <a:cs typeface="Times New Roman"/>
                        </a:rPr>
                        <a:t>⑦</a:t>
                      </a:r>
                      <a:r>
                        <a:rPr lang="zh-CN" sz="1600" b="1" kern="1000">
                          <a:latin typeface="Times New Roman"/>
                          <a:ea typeface="方正书宋简体"/>
                          <a:cs typeface="Times New Roman"/>
                        </a:rPr>
                        <a:t>，</a:t>
                      </a:r>
                      <a:r>
                        <a:rPr lang="zh-TW" sz="1600" b="1" kern="1000">
                          <a:latin typeface="Times New Roman"/>
                          <a:ea typeface="PMingLiU"/>
                          <a:cs typeface="Times New Roman"/>
                        </a:rPr>
                        <a:t>⑨</a:t>
                      </a:r>
                      <a:endParaRPr lang="zh-CN" sz="16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533400">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a:noFill/>
                    </a:lnB>
                  </a:tcPr>
                </a:tc>
                <a:tc>
                  <a:txBody>
                    <a:bodyPr/>
                    <a:lstStyle/>
                    <a:p>
                      <a:pPr indent="266700" algn="l">
                        <a:spcBef>
                          <a:spcPts val="60"/>
                        </a:spcBef>
                        <a:spcAft>
                          <a:spcPts val="60"/>
                        </a:spcAft>
                      </a:pPr>
                      <a:r>
                        <a:rPr lang="en-US" sz="1600" b="1" kern="1000">
                          <a:latin typeface="Times New Roman"/>
                          <a:ea typeface="方正书宋简体"/>
                          <a:cs typeface="Times New Roman"/>
                        </a:rPr>
                        <a:t>5</a:t>
                      </a:r>
                      <a:endParaRPr lang="zh-CN" sz="16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l">
                        <a:spcBef>
                          <a:spcPts val="60"/>
                        </a:spcBef>
                        <a:spcAft>
                          <a:spcPts val="60"/>
                        </a:spcAft>
                      </a:pPr>
                      <a:r>
                        <a:rPr lang="zh-CN" sz="1600" b="1" kern="1000">
                          <a:latin typeface="Times New Roman"/>
                          <a:ea typeface="PMingLiU"/>
                          <a:cs typeface="Times New Roman"/>
                        </a:rPr>
                        <a:t>①</a:t>
                      </a:r>
                      <a:r>
                        <a:rPr lang="zh-CN" sz="1600" b="1" kern="1000">
                          <a:latin typeface="Times New Roman"/>
                          <a:ea typeface="宋体"/>
                          <a:cs typeface="Times New Roman"/>
                        </a:rPr>
                        <a:t>—</a:t>
                      </a:r>
                      <a:r>
                        <a:rPr lang="zh-CN" sz="1600" b="1" kern="1000">
                          <a:latin typeface="Times New Roman"/>
                          <a:ea typeface="PMingLiU"/>
                          <a:cs typeface="Times New Roman"/>
                        </a:rPr>
                        <a:t>⑦</a:t>
                      </a:r>
                      <a:r>
                        <a:rPr lang="zh-CN" sz="1600" b="1" kern="1000">
                          <a:latin typeface="Times New Roman"/>
                          <a:ea typeface="方正书宋简体"/>
                          <a:cs typeface="Times New Roman"/>
                        </a:rPr>
                        <a:t>，</a:t>
                      </a:r>
                      <a:r>
                        <a:rPr lang="zh-CN" sz="1600" b="1" kern="1000">
                          <a:latin typeface="Times New Roman"/>
                          <a:ea typeface="PMingLiU"/>
                          <a:cs typeface="Times New Roman"/>
                        </a:rPr>
                        <a:t>⑩</a:t>
                      </a:r>
                      <a:endParaRPr lang="zh-CN" sz="16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533400">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a:noFill/>
                    </a:lnR>
                    <a:lnT>
                      <a:noFill/>
                    </a:lnT>
                    <a:lnB w="12700" cap="flat" cmpd="sng" algn="ctr">
                      <a:solidFill>
                        <a:srgbClr val="000000"/>
                      </a:solidFill>
                      <a:prstDash val="solid"/>
                      <a:round/>
                      <a:headEnd type="none" w="med" len="med"/>
                      <a:tailEnd type="none" w="med" len="med"/>
                    </a:lnB>
                  </a:tcPr>
                </a:tc>
                <a:tc>
                  <a:txBody>
                    <a:bodyPr/>
                    <a:lstStyle/>
                    <a:p>
                      <a:pPr indent="266700" algn="l">
                        <a:spcBef>
                          <a:spcPts val="60"/>
                        </a:spcBef>
                        <a:spcAft>
                          <a:spcPts val="60"/>
                        </a:spcAft>
                      </a:pPr>
                      <a:r>
                        <a:rPr lang="en-US" sz="1600" b="1" kern="1000">
                          <a:latin typeface="Times New Roman"/>
                          <a:ea typeface="方正书宋简体"/>
                          <a:cs typeface="Times New Roman"/>
                        </a:rPr>
                        <a:t>4</a:t>
                      </a:r>
                      <a:endParaRPr lang="zh-CN" sz="16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l">
                        <a:spcBef>
                          <a:spcPts val="60"/>
                        </a:spcBef>
                        <a:spcAft>
                          <a:spcPts val="60"/>
                        </a:spcAft>
                      </a:pPr>
                      <a:r>
                        <a:rPr lang="zh-CN" sz="1600" b="1" kern="1000" dirty="0">
                          <a:latin typeface="Times New Roman"/>
                          <a:ea typeface="PMingLiU"/>
                          <a:cs typeface="Times New Roman"/>
                        </a:rPr>
                        <a:t>①</a:t>
                      </a:r>
                      <a:r>
                        <a:rPr lang="zh-CN" sz="1600" b="1" kern="1000" dirty="0">
                          <a:latin typeface="Times New Roman"/>
                          <a:ea typeface="宋体"/>
                          <a:cs typeface="Times New Roman"/>
                        </a:rPr>
                        <a:t>—</a:t>
                      </a:r>
                      <a:r>
                        <a:rPr lang="zh-CN" sz="1600" b="1" kern="1000" dirty="0">
                          <a:latin typeface="Times New Roman"/>
                          <a:ea typeface="PMingLiU"/>
                          <a:cs typeface="Times New Roman"/>
                        </a:rPr>
                        <a:t>⑦</a:t>
                      </a:r>
                      <a:r>
                        <a:rPr lang="zh-CN" sz="1600" b="1" kern="1000" dirty="0">
                          <a:latin typeface="Times New Roman"/>
                          <a:ea typeface="方正书宋简体"/>
                          <a:cs typeface="Times New Roman"/>
                        </a:rPr>
                        <a:t>，</a:t>
                      </a:r>
                      <a:r>
                        <a:rPr lang="en-US" sz="1600" b="1" kern="1000" dirty="0">
                          <a:latin typeface="Times New Roman"/>
                          <a:ea typeface="方正书宋简体"/>
                          <a:cs typeface="Times New Roman"/>
                        </a:rPr>
                        <a:t> </a:t>
                      </a:r>
                      <a:endParaRPr lang="zh-CN" sz="16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pic>
        <p:nvPicPr>
          <p:cNvPr id="15389" name="Picture 1" descr="11">
            <a:extLst>
              <a:ext uri="{FF2B5EF4-FFF2-40B4-BE49-F238E27FC236}">
                <a16:creationId xmlns:a16="http://schemas.microsoft.com/office/drawing/2014/main" id="{718169AF-031C-4166-ABD1-F51C3E07A8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96200" y="4876800"/>
            <a:ext cx="228600"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90" name="矩形 5">
            <a:extLst>
              <a:ext uri="{FF2B5EF4-FFF2-40B4-BE49-F238E27FC236}">
                <a16:creationId xmlns:a16="http://schemas.microsoft.com/office/drawing/2014/main" id="{F5A63FA1-FDAB-444B-9A39-A9DDF581DD8F}"/>
              </a:ext>
            </a:extLst>
          </p:cNvPr>
          <p:cNvSpPr>
            <a:spLocks noChangeArrowheads="1"/>
          </p:cNvSpPr>
          <p:nvPr/>
        </p:nvSpPr>
        <p:spPr bwMode="auto">
          <a:xfrm>
            <a:off x="2743200" y="16002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覆盖有效等价类的测试用例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91" name="灯片编号占位符 1">
            <a:extLst>
              <a:ext uri="{FF2B5EF4-FFF2-40B4-BE49-F238E27FC236}">
                <a16:creationId xmlns:a16="http://schemas.microsoft.com/office/drawing/2014/main" id="{0C110D47-0161-4E78-B272-99F316AF54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5D1F2F-6258-4218-8B55-A8BF493BAC4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189092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ADEAE395-E5F7-44F9-8E8E-075925F7AED3}"/>
              </a:ext>
            </a:extLst>
          </p:cNvPr>
          <p:cNvGraphicFramePr>
            <a:graphicFrameLocks noGrp="1"/>
          </p:cNvGraphicFramePr>
          <p:nvPr>
            <p:ph idx="1"/>
          </p:nvPr>
        </p:nvGraphicFramePr>
        <p:xfrm>
          <a:off x="609600" y="1828800"/>
          <a:ext cx="8229600" cy="4495798"/>
        </p:xfrm>
        <a:graphic>
          <a:graphicData uri="http://schemas.openxmlformats.org/drawingml/2006/table">
            <a:tbl>
              <a:tblPr/>
              <a:tblGrid>
                <a:gridCol w="1642836">
                  <a:extLst>
                    <a:ext uri="{9D8B030D-6E8A-4147-A177-3AD203B41FA5}">
                      <a16:colId xmlns:a16="http://schemas.microsoft.com/office/drawing/2014/main" val="20000"/>
                    </a:ext>
                  </a:extLst>
                </a:gridCol>
                <a:gridCol w="2622464">
                  <a:extLst>
                    <a:ext uri="{9D8B030D-6E8A-4147-A177-3AD203B41FA5}">
                      <a16:colId xmlns:a16="http://schemas.microsoft.com/office/drawing/2014/main" val="20001"/>
                    </a:ext>
                  </a:extLst>
                </a:gridCol>
                <a:gridCol w="44810">
                  <a:extLst>
                    <a:ext uri="{9D8B030D-6E8A-4147-A177-3AD203B41FA5}">
                      <a16:colId xmlns:a16="http://schemas.microsoft.com/office/drawing/2014/main" val="20002"/>
                    </a:ext>
                  </a:extLst>
                </a:gridCol>
                <a:gridCol w="1740798">
                  <a:extLst>
                    <a:ext uri="{9D8B030D-6E8A-4147-A177-3AD203B41FA5}">
                      <a16:colId xmlns:a16="http://schemas.microsoft.com/office/drawing/2014/main" val="20003"/>
                    </a:ext>
                  </a:extLst>
                </a:gridCol>
                <a:gridCol w="2178692">
                  <a:extLst>
                    <a:ext uri="{9D8B030D-6E8A-4147-A177-3AD203B41FA5}">
                      <a16:colId xmlns:a16="http://schemas.microsoft.com/office/drawing/2014/main" val="20004"/>
                    </a:ext>
                  </a:extLst>
                </a:gridCol>
              </a:tblGrid>
              <a:tr h="197660">
                <a:tc>
                  <a:txBody>
                    <a:bodyPr/>
                    <a:lstStyle/>
                    <a:p>
                      <a:pPr indent="266700" algn="just">
                        <a:spcBef>
                          <a:spcPts val="120"/>
                        </a:spcBef>
                        <a:spcAft>
                          <a:spcPts val="120"/>
                        </a:spcAft>
                      </a:pPr>
                      <a:r>
                        <a:rPr lang="en-US" sz="1200" b="1" kern="1000" dirty="0">
                          <a:latin typeface="Times New Roman"/>
                          <a:ea typeface="方正书宋简体"/>
                          <a:cs typeface="Times New Roman"/>
                        </a:rPr>
                        <a:t>    a    b    c</a:t>
                      </a:r>
                      <a:endParaRPr lang="zh-CN" sz="12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覆盖等价类号码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6">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     a    b    c</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覆盖等价类号码</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6911">
                <a:tc>
                  <a:txBody>
                    <a:bodyPr/>
                    <a:lstStyle/>
                    <a:p>
                      <a:pPr indent="266700" algn="just">
                        <a:spcBef>
                          <a:spcPts val="120"/>
                        </a:spcBef>
                        <a:spcAft>
                          <a:spcPts val="120"/>
                        </a:spcAft>
                      </a:pPr>
                      <a:r>
                        <a:rPr lang="en-US" sz="1200" b="1" kern="1000">
                          <a:latin typeface="Times New Roman"/>
                          <a:ea typeface="方正书宋简体"/>
                          <a:cs typeface="Times New Roman"/>
                        </a:rPr>
                        <a:t>   2.5   4    5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a:t>
                      </a:r>
                      <a:r>
                        <a:rPr lang="en-US" sz="1100" b="1" kern="1000">
                          <a:latin typeface="Times New Roman"/>
                          <a:ea typeface="方正书宋简体"/>
                          <a:cs typeface="Times New Roman"/>
                        </a:rPr>
                        <a:t> </a:t>
                      </a:r>
                      <a:r>
                        <a:rPr lang="en-US" sz="1200" b="1" kern="1000">
                          <a:latin typeface="Times New Roman"/>
                          <a:ea typeface="方正书宋简体"/>
                          <a:cs typeface="Times New Roman"/>
                        </a:rPr>
                        <a:t>4.5   5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3   4    5.5</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12</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13</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14</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just">
                        <a:spcBef>
                          <a:spcPts val="120"/>
                        </a:spcBef>
                        <a:spcAft>
                          <a:spcPts val="120"/>
                        </a:spcAft>
                      </a:pPr>
                      <a:r>
                        <a:rPr lang="en-US" sz="1200" b="1" kern="1000">
                          <a:latin typeface="Times New Roman"/>
                          <a:ea typeface="方正书宋简体"/>
                          <a:cs typeface="Times New Roman"/>
                        </a:rPr>
                        <a:t>     0    0    5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3    0    0</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0    4    0</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0    0    0</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29</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30</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31</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32</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06911">
                <a:tc>
                  <a:txBody>
                    <a:bodyPr/>
                    <a:lstStyle/>
                    <a:p>
                      <a:pPr indent="266700" algn="just">
                        <a:spcBef>
                          <a:spcPts val="120"/>
                        </a:spcBef>
                        <a:spcAft>
                          <a:spcPts val="120"/>
                        </a:spcAft>
                      </a:pPr>
                      <a:r>
                        <a:rPr lang="en-US" sz="1200" b="1" kern="1000">
                          <a:latin typeface="Times New Roman"/>
                          <a:ea typeface="方正书宋简体"/>
                          <a:cs typeface="Times New Roman"/>
                        </a:rPr>
                        <a:t>   3.5  4.5   5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3   4.5   5.5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3.5  </a:t>
                      </a:r>
                      <a:r>
                        <a:rPr lang="en-US" sz="1100" b="1" kern="1000">
                          <a:latin typeface="Times New Roman"/>
                          <a:ea typeface="方正书宋简体"/>
                          <a:cs typeface="Times New Roman"/>
                        </a:rPr>
                        <a:t> </a:t>
                      </a:r>
                      <a:r>
                        <a:rPr lang="en-US" sz="1200" b="1" kern="1000">
                          <a:latin typeface="Times New Roman"/>
                          <a:ea typeface="方正书宋简体"/>
                          <a:cs typeface="Times New Roman"/>
                        </a:rPr>
                        <a:t>4   5.5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3.5  4.5  </a:t>
                      </a:r>
                      <a:r>
                        <a:rPr lang="en-US" sz="1100" b="1" kern="1000">
                          <a:latin typeface="Times New Roman"/>
                          <a:ea typeface="方正书宋简体"/>
                          <a:cs typeface="Times New Roman"/>
                        </a:rPr>
                        <a:t> </a:t>
                      </a:r>
                      <a:r>
                        <a:rPr lang="en-US" sz="1200" b="1" kern="1000">
                          <a:latin typeface="Times New Roman"/>
                          <a:ea typeface="方正书宋简体"/>
                          <a:cs typeface="Times New Roman"/>
                        </a:rPr>
                        <a:t>5.5</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15</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16</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17</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18</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33</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34</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35</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906911">
                <a:tc>
                  <a:txBody>
                    <a:bodyPr/>
                    <a:lstStyle/>
                    <a:p>
                      <a:pPr indent="266700" algn="just">
                        <a:spcBef>
                          <a:spcPts val="120"/>
                        </a:spcBef>
                        <a:spcAft>
                          <a:spcPts val="120"/>
                        </a:spcAft>
                      </a:pPr>
                      <a:r>
                        <a:rPr lang="en-US" sz="1200" b="1" kern="1000" dirty="0">
                          <a:latin typeface="Times New Roman"/>
                          <a:ea typeface="方正书宋简体"/>
                          <a:cs typeface="Times New Roman"/>
                        </a:rPr>
                        <a:t>    3</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4</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          5</a:t>
                      </a:r>
                      <a:endParaRPr lang="zh-CN" sz="12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19</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20</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21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36</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37</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38</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39</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06911">
                <a:tc>
                  <a:txBody>
                    <a:bodyPr/>
                    <a:lstStyle/>
                    <a:p>
                      <a:pPr indent="266700" algn="just">
                        <a:spcBef>
                          <a:spcPts val="120"/>
                        </a:spcBef>
                        <a:spcAft>
                          <a:spcPts val="120"/>
                        </a:spcAft>
                      </a:pPr>
                      <a:r>
                        <a:rPr lang="en-US" sz="1200" b="1" kern="1000">
                          <a:latin typeface="Times New Roman"/>
                          <a:ea typeface="方正书宋简体"/>
                          <a:cs typeface="Times New Roman"/>
                        </a:rPr>
                        <a:t>    3   4</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3   4    5  6</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22</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23</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24</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25</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just">
                        <a:spcBef>
                          <a:spcPts val="120"/>
                        </a:spcBef>
                        <a:spcAft>
                          <a:spcPts val="120"/>
                        </a:spcAft>
                      </a:pPr>
                      <a:r>
                        <a:rPr lang="en-US" sz="1200" b="1" kern="1000">
                          <a:latin typeface="Times New Roman"/>
                          <a:ea typeface="方正书宋简体"/>
                          <a:cs typeface="Times New Roman"/>
                        </a:rPr>
                        <a:t>     3     1    5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3     2    5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3     1    1</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3     2    1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40</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41</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42</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43</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70494">
                <a:tc>
                  <a:txBody>
                    <a:bodyPr/>
                    <a:lstStyle/>
                    <a:p>
                      <a:pPr indent="266700" algn="just">
                        <a:spcBef>
                          <a:spcPts val="120"/>
                        </a:spcBef>
                        <a:spcAft>
                          <a:spcPts val="120"/>
                        </a:spcAft>
                      </a:pPr>
                      <a:r>
                        <a:rPr lang="en-US" sz="1200" b="1" kern="1000">
                          <a:latin typeface="Times New Roman"/>
                          <a:ea typeface="方正书宋简体"/>
                          <a:cs typeface="Times New Roman"/>
                        </a:rPr>
                        <a:t>    0   4    5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3   0    5</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3   4    0</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dirty="0">
                          <a:latin typeface="Times New Roman"/>
                          <a:ea typeface="方正书宋简体"/>
                          <a:cs typeface="Times New Roman"/>
                        </a:rPr>
                        <a:t>26</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27</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28</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just">
                        <a:spcBef>
                          <a:spcPts val="120"/>
                        </a:spcBef>
                        <a:spcAft>
                          <a:spcPts val="120"/>
                        </a:spcAft>
                      </a:pPr>
                      <a:r>
                        <a:rPr lang="en-US" sz="1200" b="1" kern="1000">
                          <a:latin typeface="Times New Roman"/>
                          <a:ea typeface="方正书宋简体"/>
                          <a:cs typeface="Times New Roman"/>
                        </a:rPr>
                        <a:t>     1     4    2</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0">
                          <a:latin typeface="Times New Roman"/>
                          <a:ea typeface="方正书宋简体"/>
                          <a:cs typeface="Times New Roman"/>
                        </a:rPr>
                        <a:t>     2     4    1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dirty="0">
                          <a:latin typeface="Times New Roman"/>
                          <a:ea typeface="方正书宋简体"/>
                          <a:cs typeface="Times New Roman"/>
                        </a:rPr>
                        <a:t>44</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45</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6428" name="矩形 4">
            <a:extLst>
              <a:ext uri="{FF2B5EF4-FFF2-40B4-BE49-F238E27FC236}">
                <a16:creationId xmlns:a16="http://schemas.microsoft.com/office/drawing/2014/main" id="{73670C3E-7522-4061-BFAC-F88D72CAA42F}"/>
              </a:ext>
            </a:extLst>
          </p:cNvPr>
          <p:cNvSpPr>
            <a:spLocks noChangeArrowheads="1"/>
          </p:cNvSpPr>
          <p:nvPr/>
        </p:nvSpPr>
        <p:spPr bwMode="auto">
          <a:xfrm>
            <a:off x="2667000" y="13716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覆盖无效等价类的测试用例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29" name="灯片编号占位符 1">
            <a:extLst>
              <a:ext uri="{FF2B5EF4-FFF2-40B4-BE49-F238E27FC236}">
                <a16:creationId xmlns:a16="http://schemas.microsoft.com/office/drawing/2014/main" id="{163F7BF0-6A33-4CEF-BE9B-94496083F1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9B41FE-528A-4AAE-822A-F16A8AD4693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39102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1">
            <a:extLst>
              <a:ext uri="{FF2B5EF4-FFF2-40B4-BE49-F238E27FC236}">
                <a16:creationId xmlns:a16="http://schemas.microsoft.com/office/drawing/2014/main" id="{C46BA59A-83F9-4F43-9AF6-D6A6F6C473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4B90D8-A1D8-4189-ADBF-10019183AC8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7411" name="内容占位符 1">
            <a:extLst>
              <a:ext uri="{FF2B5EF4-FFF2-40B4-BE49-F238E27FC236}">
                <a16:creationId xmlns:a16="http://schemas.microsoft.com/office/drawing/2014/main" id="{4C96BACF-CA41-4F73-8039-FB6DCC2595ED}"/>
              </a:ext>
            </a:extLst>
          </p:cNvPr>
          <p:cNvSpPr>
            <a:spLocks noGrp="1"/>
          </p:cNvSpPr>
          <p:nvPr>
            <p:ph idx="1"/>
          </p:nvPr>
        </p:nvSpPr>
        <p:spPr>
          <a:xfrm>
            <a:off x="228600" y="1371600"/>
            <a:ext cx="8305800" cy="5257800"/>
          </a:xfrm>
        </p:spPr>
        <p:txBody>
          <a:bodyPr/>
          <a:lstStyle/>
          <a:p>
            <a:r>
              <a:rPr lang="zh-CN" altLang="en-US" dirty="0">
                <a:ea typeface="宋体" panose="02010600030101010101" pitchFamily="2" charset="-122"/>
              </a:rPr>
              <a:t>例</a:t>
            </a:r>
            <a:r>
              <a:rPr lang="en-US" altLang="zh-CN" dirty="0">
                <a:ea typeface="宋体" panose="02010600030101010101" pitchFamily="2" charset="-122"/>
              </a:rPr>
              <a:t>3.2   </a:t>
            </a:r>
            <a:r>
              <a:rPr lang="zh-CN" altLang="en-US" dirty="0">
                <a:ea typeface="宋体" panose="02010600030101010101" pitchFamily="2" charset="-122"/>
              </a:rPr>
              <a:t>某</a:t>
            </a:r>
            <a:r>
              <a:rPr lang="en-US" altLang="zh-CN" dirty="0">
                <a:ea typeface="宋体" panose="02010600030101010101" pitchFamily="2" charset="-122"/>
              </a:rPr>
              <a:t>Fortran</a:t>
            </a:r>
            <a:r>
              <a:rPr lang="zh-CN" altLang="en-US" dirty="0">
                <a:ea typeface="宋体" panose="02010600030101010101" pitchFamily="2" charset="-122"/>
              </a:rPr>
              <a:t>编译系统的设计与程序编写已经完成，现需对其中</a:t>
            </a:r>
            <a:r>
              <a:rPr lang="en-US" altLang="zh-CN" dirty="0">
                <a:ea typeface="宋体" panose="02010600030101010101" pitchFamily="2" charset="-122"/>
              </a:rPr>
              <a:t>DIMENSION</a:t>
            </a:r>
            <a:r>
              <a:rPr lang="zh-CN" altLang="en-US" dirty="0">
                <a:ea typeface="宋体" panose="02010600030101010101" pitchFamily="2" charset="-122"/>
              </a:rPr>
              <a:t>语句的 编译设计测试用例。已知</a:t>
            </a:r>
            <a:r>
              <a:rPr lang="en-US" altLang="zh-CN" dirty="0">
                <a:ea typeface="宋体" panose="02010600030101010101" pitchFamily="2" charset="-122"/>
              </a:rPr>
              <a:t> DIMENSION</a:t>
            </a:r>
            <a:r>
              <a:rPr lang="zh-CN" altLang="en-US" dirty="0">
                <a:ea typeface="宋体" panose="02010600030101010101" pitchFamily="2" charset="-122"/>
              </a:rPr>
              <a:t>语句的语法规则是：</a:t>
            </a:r>
            <a:r>
              <a:rPr lang="en-US" altLang="zh-CN" dirty="0">
                <a:ea typeface="宋体" panose="02010600030101010101" pitchFamily="2" charset="-122"/>
              </a:rPr>
              <a:t> DIMENSION</a:t>
            </a:r>
            <a:r>
              <a:rPr lang="zh-CN" altLang="en-US" dirty="0">
                <a:ea typeface="宋体" panose="02010600030101010101" pitchFamily="2" charset="-122"/>
              </a:rPr>
              <a:t> </a:t>
            </a:r>
            <a:r>
              <a:rPr lang="en-US" altLang="zh-CN" dirty="0">
                <a:ea typeface="宋体" panose="02010600030101010101" pitchFamily="2" charset="-122"/>
              </a:rPr>
              <a:t>ad [,ad]…</a:t>
            </a:r>
            <a:r>
              <a:rPr lang="zh-CN" altLang="en-US" dirty="0">
                <a:ea typeface="宋体" panose="02010600030101010101" pitchFamily="2" charset="-122"/>
              </a:rPr>
              <a:t>，</a:t>
            </a:r>
            <a:endParaRPr lang="en-US" altLang="zh-CN" dirty="0">
              <a:ea typeface="宋体" panose="02010600030101010101" pitchFamily="2" charset="-122"/>
            </a:endParaRPr>
          </a:p>
          <a:p>
            <a:r>
              <a:rPr lang="zh-CN" altLang="en-US" dirty="0">
                <a:ea typeface="宋体" panose="02010600030101010101" pitchFamily="2" charset="-122"/>
              </a:rPr>
              <a:t>其中</a:t>
            </a:r>
            <a:r>
              <a:rPr lang="en-US" altLang="zh-CN" dirty="0">
                <a:ea typeface="宋体" panose="02010600030101010101" pitchFamily="2" charset="-122"/>
              </a:rPr>
              <a:t>ad </a:t>
            </a:r>
            <a:r>
              <a:rPr lang="zh-CN" altLang="en-US" dirty="0">
                <a:ea typeface="宋体" panose="02010600030101010101" pitchFamily="2" charset="-122"/>
              </a:rPr>
              <a:t>是数组描述符，形式为：</a:t>
            </a:r>
            <a:r>
              <a:rPr lang="en-US" altLang="zh-CN" dirty="0">
                <a:ea typeface="宋体" panose="02010600030101010101" pitchFamily="2" charset="-122"/>
              </a:rPr>
              <a:t>n(d[,d]…),</a:t>
            </a:r>
          </a:p>
          <a:p>
            <a:r>
              <a:rPr lang="zh-CN" altLang="en-US" dirty="0">
                <a:ea typeface="宋体" panose="02010600030101010101" pitchFamily="2" charset="-122"/>
              </a:rPr>
              <a:t>其中</a:t>
            </a:r>
            <a:r>
              <a:rPr lang="en-US" altLang="zh-CN" dirty="0">
                <a:ea typeface="宋体" panose="02010600030101010101" pitchFamily="2" charset="-122"/>
              </a:rPr>
              <a:t>n</a:t>
            </a:r>
            <a:r>
              <a:rPr lang="zh-CN" altLang="en-US" dirty="0">
                <a:ea typeface="宋体" panose="02010600030101010101" pitchFamily="2" charset="-122"/>
              </a:rPr>
              <a:t>是数组名，有</a:t>
            </a:r>
            <a:r>
              <a:rPr lang="en-US" altLang="zh-CN" dirty="0">
                <a:ea typeface="宋体" panose="02010600030101010101" pitchFamily="2" charset="-122"/>
              </a:rPr>
              <a:t>1</a:t>
            </a:r>
            <a:r>
              <a:rPr lang="zh-CN" altLang="en-US" dirty="0">
                <a:ea typeface="宋体" panose="02010600030101010101" pitchFamily="2" charset="-122"/>
              </a:rPr>
              <a:t>个至</a:t>
            </a:r>
            <a:r>
              <a:rPr lang="en-US" altLang="zh-CN" dirty="0">
                <a:ea typeface="宋体" panose="02010600030101010101" pitchFamily="2" charset="-122"/>
              </a:rPr>
              <a:t>6</a:t>
            </a:r>
            <a:r>
              <a:rPr lang="zh-CN" altLang="en-US" dirty="0">
                <a:ea typeface="宋体" panose="02010600030101010101" pitchFamily="2" charset="-122"/>
              </a:rPr>
              <a:t>个字母字母或数字组成，为首的必须是字母；</a:t>
            </a:r>
            <a:r>
              <a:rPr lang="en-US" altLang="zh-CN" dirty="0">
                <a:ea typeface="宋体" panose="02010600030101010101" pitchFamily="2" charset="-122"/>
              </a:rPr>
              <a:t>d</a:t>
            </a:r>
            <a:r>
              <a:rPr lang="zh-CN" altLang="en-US" dirty="0">
                <a:ea typeface="宋体" panose="02010600030101010101" pitchFamily="2" charset="-122"/>
              </a:rPr>
              <a:t>是维数说明符。维数最大为</a:t>
            </a:r>
            <a:r>
              <a:rPr lang="en-US" altLang="zh-CN" dirty="0">
                <a:ea typeface="宋体" panose="02010600030101010101" pitchFamily="2" charset="-122"/>
              </a:rPr>
              <a:t>7</a:t>
            </a:r>
            <a:r>
              <a:rPr lang="zh-CN" altLang="en-US" dirty="0">
                <a:ea typeface="宋体" panose="02010600030101010101" pitchFamily="2" charset="-122"/>
              </a:rPr>
              <a:t>，最小为</a:t>
            </a:r>
            <a:r>
              <a:rPr lang="en-US" altLang="zh-CN" dirty="0">
                <a:ea typeface="宋体" panose="02010600030101010101" pitchFamily="2" charset="-122"/>
              </a:rPr>
              <a:t>1.</a:t>
            </a:r>
            <a:r>
              <a:rPr lang="zh-CN" altLang="en-US" dirty="0">
                <a:ea typeface="宋体" panose="02010600030101010101" pitchFamily="2" charset="-122"/>
              </a:rPr>
              <a:t>它的形式为：</a:t>
            </a:r>
            <a:endParaRPr lang="en-US" altLang="zh-CN" dirty="0">
              <a:ea typeface="宋体" panose="02010600030101010101" pitchFamily="2" charset="-122"/>
            </a:endParaRPr>
          </a:p>
          <a:p>
            <a:r>
              <a:rPr lang="en-US" altLang="zh-CN" dirty="0">
                <a:ea typeface="宋体" panose="02010600030101010101" pitchFamily="2" charset="-122"/>
              </a:rPr>
              <a:t>[</a:t>
            </a:r>
            <a:r>
              <a:rPr lang="en-US" altLang="zh-CN" dirty="0" err="1">
                <a:ea typeface="宋体" panose="02010600030101010101" pitchFamily="2" charset="-122"/>
              </a:rPr>
              <a:t>lb</a:t>
            </a:r>
            <a:r>
              <a:rPr lang="en-US" altLang="zh-CN" dirty="0">
                <a:ea typeface="宋体" panose="02010600030101010101" pitchFamily="2" charset="-122"/>
              </a:rPr>
              <a:t>:]</a:t>
            </a:r>
            <a:r>
              <a:rPr lang="en-US" altLang="zh-CN" dirty="0" err="1">
                <a:ea typeface="宋体" panose="02010600030101010101" pitchFamily="2" charset="-122"/>
              </a:rPr>
              <a:t>ub</a:t>
            </a:r>
            <a:r>
              <a:rPr lang="en-US" altLang="zh-CN" dirty="0">
                <a:ea typeface="宋体" panose="02010600030101010101" pitchFamily="2" charset="-122"/>
              </a:rPr>
              <a:t>   </a:t>
            </a:r>
            <a:r>
              <a:rPr lang="en-US" altLang="zh-CN" dirty="0" err="1">
                <a:ea typeface="宋体" panose="02010600030101010101" pitchFamily="2" charset="-122"/>
              </a:rPr>
              <a:t>lb</a:t>
            </a:r>
            <a:r>
              <a:rPr lang="zh-CN" altLang="en-US" dirty="0">
                <a:ea typeface="宋体" panose="02010600030101010101" pitchFamily="2" charset="-122"/>
              </a:rPr>
              <a:t>和</a:t>
            </a:r>
            <a:r>
              <a:rPr lang="en-US" altLang="zh-CN" dirty="0" err="1">
                <a:ea typeface="宋体" panose="02010600030101010101" pitchFamily="2" charset="-122"/>
              </a:rPr>
              <a:t>ub</a:t>
            </a:r>
            <a:r>
              <a:rPr lang="zh-CN" altLang="en-US" dirty="0">
                <a:ea typeface="宋体" panose="02010600030101010101" pitchFamily="2" charset="-122"/>
              </a:rPr>
              <a:t>分别表示数组下标的下界和上界。</a:t>
            </a:r>
          </a:p>
        </p:txBody>
      </p:sp>
    </p:spTree>
    <p:extLst>
      <p:ext uri="{BB962C8B-B14F-4D97-AF65-F5344CB8AC3E}">
        <p14:creationId xmlns:p14="http://schemas.microsoft.com/office/powerpoint/2010/main" val="31286564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65463A7-09E4-4076-A474-CC4027895A3D}"/>
              </a:ext>
            </a:extLst>
          </p:cNvPr>
          <p:cNvGraphicFramePr>
            <a:graphicFrameLocks noGrp="1"/>
          </p:cNvGraphicFramePr>
          <p:nvPr>
            <p:ph idx="1"/>
          </p:nvPr>
        </p:nvGraphicFramePr>
        <p:xfrm>
          <a:off x="457200" y="2057400"/>
          <a:ext cx="8077201" cy="4038603"/>
        </p:xfrm>
        <a:graphic>
          <a:graphicData uri="http://schemas.openxmlformats.org/drawingml/2006/table">
            <a:tbl>
              <a:tblPr/>
              <a:tblGrid>
                <a:gridCol w="2691759">
                  <a:extLst>
                    <a:ext uri="{9D8B030D-6E8A-4147-A177-3AD203B41FA5}">
                      <a16:colId xmlns:a16="http://schemas.microsoft.com/office/drawing/2014/main" val="20000"/>
                    </a:ext>
                  </a:extLst>
                </a:gridCol>
                <a:gridCol w="2692721">
                  <a:extLst>
                    <a:ext uri="{9D8B030D-6E8A-4147-A177-3AD203B41FA5}">
                      <a16:colId xmlns:a16="http://schemas.microsoft.com/office/drawing/2014/main" val="20001"/>
                    </a:ext>
                  </a:extLst>
                </a:gridCol>
                <a:gridCol w="2692721">
                  <a:extLst>
                    <a:ext uri="{9D8B030D-6E8A-4147-A177-3AD203B41FA5}">
                      <a16:colId xmlns:a16="http://schemas.microsoft.com/office/drawing/2014/main" val="20002"/>
                    </a:ext>
                  </a:extLst>
                </a:gridCol>
              </a:tblGrid>
              <a:tr h="224367">
                <a:tc>
                  <a:txBody>
                    <a:bodyPr/>
                    <a:lstStyle/>
                    <a:p>
                      <a:pPr indent="266700" algn="ctr">
                        <a:spcBef>
                          <a:spcPts val="120"/>
                        </a:spcBef>
                        <a:spcAft>
                          <a:spcPts val="120"/>
                        </a:spcAft>
                      </a:pPr>
                      <a:r>
                        <a:rPr lang="zh-CN" sz="1200" b="1" kern="1000">
                          <a:latin typeface="Times New Roman"/>
                          <a:ea typeface="方正书宋简体"/>
                          <a:cs typeface="Times New Roman"/>
                        </a:rPr>
                        <a:t>输</a:t>
                      </a:r>
                      <a:r>
                        <a:rPr lang="zh-CN" sz="1200" b="1" kern="1000">
                          <a:latin typeface="Times New Roman"/>
                          <a:ea typeface="宋体"/>
                          <a:cs typeface="Times New Roman"/>
                        </a:rPr>
                        <a:t> </a:t>
                      </a:r>
                      <a:r>
                        <a:rPr lang="zh-CN" sz="1200" b="1" kern="1000">
                          <a:latin typeface="Times New Roman"/>
                          <a:ea typeface="方正书宋简体"/>
                          <a:cs typeface="Times New Roman"/>
                        </a:rPr>
                        <a:t>入 条 件</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有效等价类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无效等价类</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数组描述符个数</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1</a:t>
                      </a:r>
                      <a:r>
                        <a:rPr lang="zh-CN" sz="1200" b="1" kern="1000">
                          <a:latin typeface="Times New Roman"/>
                          <a:ea typeface="方正书宋简体"/>
                          <a:cs typeface="Times New Roman"/>
                        </a:rPr>
                        <a:t>（</a:t>
                      </a:r>
                      <a:r>
                        <a:rPr lang="en-US" sz="1200" b="1" kern="1000">
                          <a:latin typeface="Times New Roman"/>
                          <a:ea typeface="方正书宋简体"/>
                          <a:cs typeface="Times New Roman"/>
                        </a:rPr>
                        <a:t>1</a:t>
                      </a:r>
                      <a:r>
                        <a:rPr lang="zh-CN" sz="1200" b="1" kern="1000">
                          <a:latin typeface="Times New Roman"/>
                          <a:ea typeface="方正书宋简体"/>
                          <a:cs typeface="Times New Roman"/>
                        </a:rPr>
                        <a:t>），＞（</a:t>
                      </a:r>
                      <a:r>
                        <a:rPr lang="en-US" sz="1200" b="1" kern="1000">
                          <a:latin typeface="Times New Roman"/>
                          <a:ea typeface="方正书宋简体"/>
                          <a:cs typeface="Times New Roman"/>
                        </a:rPr>
                        <a:t>2</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无数组描述符（</a:t>
                      </a:r>
                      <a:r>
                        <a:rPr lang="en-US" sz="1200" b="1" kern="1000">
                          <a:latin typeface="Times New Roman"/>
                          <a:ea typeface="方正书宋简体"/>
                          <a:cs typeface="Times New Roman"/>
                        </a:rPr>
                        <a:t>3</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数组名字符个数</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1</a:t>
                      </a:r>
                      <a:r>
                        <a:rPr lang="zh-CN" sz="1200" b="1" kern="1000">
                          <a:latin typeface="Times New Roman"/>
                          <a:ea typeface="宋体"/>
                          <a:cs typeface="Times New Roman"/>
                        </a:rPr>
                        <a:t>～</a:t>
                      </a:r>
                      <a:r>
                        <a:rPr lang="en-US" sz="1200" b="1" kern="1000">
                          <a:latin typeface="Times New Roman"/>
                          <a:ea typeface="方正书宋简体"/>
                          <a:cs typeface="Times New Roman"/>
                        </a:rPr>
                        <a:t>6</a:t>
                      </a:r>
                      <a:r>
                        <a:rPr lang="zh-CN" sz="1200" b="1" kern="1000">
                          <a:latin typeface="Times New Roman"/>
                          <a:ea typeface="方正书宋简体"/>
                          <a:cs typeface="Times New Roman"/>
                        </a:rPr>
                        <a:t>（</a:t>
                      </a:r>
                      <a:r>
                        <a:rPr lang="en-US" sz="1200" b="1" kern="1000">
                          <a:latin typeface="Times New Roman"/>
                          <a:ea typeface="方正书宋简体"/>
                          <a:cs typeface="Times New Roman"/>
                        </a:rPr>
                        <a:t>4</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0</a:t>
                      </a:r>
                      <a:r>
                        <a:rPr lang="zh-CN" sz="1200" b="1" kern="1000">
                          <a:latin typeface="Times New Roman"/>
                          <a:ea typeface="方正书宋简体"/>
                          <a:cs typeface="Times New Roman"/>
                        </a:rPr>
                        <a:t>（</a:t>
                      </a:r>
                      <a:r>
                        <a:rPr lang="en-US" sz="1200" b="1" kern="1000">
                          <a:latin typeface="Times New Roman"/>
                          <a:ea typeface="方正书宋简体"/>
                          <a:cs typeface="Times New Roman"/>
                        </a:rPr>
                        <a:t>5</a:t>
                      </a:r>
                      <a:r>
                        <a:rPr lang="zh-CN" sz="1200" b="1" kern="1000">
                          <a:latin typeface="Times New Roman"/>
                          <a:ea typeface="方正书宋简体"/>
                          <a:cs typeface="Times New Roman"/>
                        </a:rPr>
                        <a:t>），</a:t>
                      </a:r>
                      <a:r>
                        <a:rPr lang="en-US" sz="1200" b="1" kern="1000">
                          <a:latin typeface="Times New Roman"/>
                          <a:ea typeface="方正书宋简体"/>
                          <a:cs typeface="Times New Roman"/>
                        </a:rPr>
                        <a:t>&gt;6</a:t>
                      </a:r>
                      <a:r>
                        <a:rPr lang="zh-CN" sz="1200" b="1" kern="1000">
                          <a:latin typeface="Times New Roman"/>
                          <a:ea typeface="方正书宋简体"/>
                          <a:cs typeface="Times New Roman"/>
                        </a:rPr>
                        <a:t>（</a:t>
                      </a:r>
                      <a:r>
                        <a:rPr lang="en-US" sz="1200" b="1" kern="1000">
                          <a:latin typeface="Times New Roman"/>
                          <a:ea typeface="方正书宋简体"/>
                          <a:cs typeface="Times New Roman"/>
                        </a:rPr>
                        <a:t>6</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数组名</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有字母（</a:t>
                      </a:r>
                      <a:r>
                        <a:rPr lang="en-US" sz="1200" b="1" kern="1000">
                          <a:latin typeface="Times New Roman"/>
                          <a:ea typeface="方正书宋简体"/>
                          <a:cs typeface="Times New Roman"/>
                        </a:rPr>
                        <a:t>7</a:t>
                      </a:r>
                      <a:r>
                        <a:rPr lang="zh-CN" sz="1200" b="1" kern="1000">
                          <a:latin typeface="Times New Roman"/>
                          <a:ea typeface="方正书宋简体"/>
                          <a:cs typeface="Times New Roman"/>
                        </a:rPr>
                        <a:t>），有数字（</a:t>
                      </a:r>
                      <a:r>
                        <a:rPr lang="en-US" sz="1200" b="1" kern="1000">
                          <a:latin typeface="Times New Roman"/>
                          <a:ea typeface="方正书宋简体"/>
                          <a:cs typeface="Times New Roman"/>
                        </a:rPr>
                        <a:t>8</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有其他字符（</a:t>
                      </a:r>
                      <a:r>
                        <a:rPr lang="en-US" sz="1200" b="1" kern="1000">
                          <a:latin typeface="Times New Roman"/>
                          <a:ea typeface="方正书宋简体"/>
                          <a:cs typeface="Times New Roman"/>
                        </a:rPr>
                        <a:t>9</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数组名以字母开头</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是（</a:t>
                      </a:r>
                      <a:r>
                        <a:rPr lang="en-US" sz="1200" b="1" kern="1000">
                          <a:latin typeface="Times New Roman"/>
                          <a:ea typeface="方正书宋简体"/>
                          <a:cs typeface="Times New Roman"/>
                        </a:rPr>
                        <a:t>10</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否（</a:t>
                      </a:r>
                      <a:r>
                        <a:rPr lang="en-US" sz="1200" b="1" kern="1000">
                          <a:latin typeface="Times New Roman"/>
                          <a:ea typeface="方正书宋简体"/>
                          <a:cs typeface="Times New Roman"/>
                        </a:rPr>
                        <a:t>11</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数组维数</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1</a:t>
                      </a:r>
                      <a:r>
                        <a:rPr lang="zh-CN" sz="1200" b="1" kern="1000">
                          <a:latin typeface="Times New Roman"/>
                          <a:ea typeface="宋体"/>
                          <a:cs typeface="Times New Roman"/>
                        </a:rPr>
                        <a:t>～</a:t>
                      </a:r>
                      <a:r>
                        <a:rPr lang="en-US" sz="1200" b="1" kern="1000">
                          <a:latin typeface="Times New Roman"/>
                          <a:ea typeface="方正书宋简体"/>
                          <a:cs typeface="Times New Roman"/>
                        </a:rPr>
                        <a:t>7</a:t>
                      </a:r>
                      <a:r>
                        <a:rPr lang="zh-CN" sz="1200" b="1" kern="1000">
                          <a:latin typeface="Times New Roman"/>
                          <a:ea typeface="方正书宋简体"/>
                          <a:cs typeface="Times New Roman"/>
                        </a:rPr>
                        <a:t>（</a:t>
                      </a:r>
                      <a:r>
                        <a:rPr lang="en-US" sz="1200" b="1" kern="1000">
                          <a:latin typeface="Times New Roman"/>
                          <a:ea typeface="方正书宋简体"/>
                          <a:cs typeface="Times New Roman"/>
                        </a:rPr>
                        <a:t>12</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0</a:t>
                      </a:r>
                      <a:r>
                        <a:rPr lang="zh-CN" sz="1200" b="1" kern="1000">
                          <a:latin typeface="Times New Roman"/>
                          <a:ea typeface="方正书宋简体"/>
                          <a:cs typeface="Times New Roman"/>
                        </a:rPr>
                        <a:t>（</a:t>
                      </a:r>
                      <a:r>
                        <a:rPr lang="en-US" sz="1200" b="1" kern="1000">
                          <a:latin typeface="Times New Roman"/>
                          <a:ea typeface="方正书宋简体"/>
                          <a:cs typeface="Times New Roman"/>
                        </a:rPr>
                        <a:t>13</a:t>
                      </a:r>
                      <a:r>
                        <a:rPr lang="zh-CN" sz="1200" b="1" kern="1000">
                          <a:latin typeface="Times New Roman"/>
                          <a:ea typeface="方正书宋简体"/>
                          <a:cs typeface="Times New Roman"/>
                        </a:rPr>
                        <a:t>），</a:t>
                      </a:r>
                      <a:r>
                        <a:rPr lang="en-US" sz="1200" b="1" kern="1000">
                          <a:latin typeface="Times New Roman"/>
                          <a:ea typeface="方正书宋简体"/>
                          <a:cs typeface="Times New Roman"/>
                        </a:rPr>
                        <a:t>&gt;7</a:t>
                      </a:r>
                      <a:r>
                        <a:rPr lang="zh-CN" sz="1200" b="1" kern="1000">
                          <a:latin typeface="Times New Roman"/>
                          <a:ea typeface="方正书宋简体"/>
                          <a:cs typeface="Times New Roman"/>
                        </a:rPr>
                        <a:t>（</a:t>
                      </a:r>
                      <a:r>
                        <a:rPr lang="en-US" sz="1200" b="1" kern="1000">
                          <a:latin typeface="Times New Roman"/>
                          <a:ea typeface="方正书宋简体"/>
                          <a:cs typeface="Times New Roman"/>
                        </a:rPr>
                        <a:t>14</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48733">
                <a:tc>
                  <a:txBody>
                    <a:bodyPr/>
                    <a:lstStyle/>
                    <a:p>
                      <a:pPr indent="266700" algn="just">
                        <a:spcBef>
                          <a:spcPts val="120"/>
                        </a:spcBef>
                        <a:spcAft>
                          <a:spcPts val="120"/>
                        </a:spcAft>
                      </a:pPr>
                      <a:r>
                        <a:rPr lang="zh-CN" sz="1200" b="1" kern="1000">
                          <a:latin typeface="Times New Roman"/>
                          <a:ea typeface="方正书宋简体"/>
                          <a:cs typeface="Times New Roman"/>
                        </a:rPr>
                        <a:t>上界是</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常数（</a:t>
                      </a:r>
                      <a:r>
                        <a:rPr lang="en-US" sz="1200" b="1" kern="1000">
                          <a:latin typeface="Times New Roman"/>
                          <a:ea typeface="方正书宋简体"/>
                          <a:cs typeface="Times New Roman"/>
                        </a:rPr>
                        <a:t>15</a:t>
                      </a:r>
                      <a:r>
                        <a:rPr lang="zh-CN" sz="1200" b="1" kern="1000">
                          <a:latin typeface="Times New Roman"/>
                          <a:ea typeface="方正书宋简体"/>
                          <a:cs typeface="Times New Roman"/>
                        </a:rPr>
                        <a:t>），整型数量（</a:t>
                      </a:r>
                      <a:r>
                        <a:rPr lang="en-US" sz="1200" b="1" kern="1000">
                          <a:latin typeface="Times New Roman"/>
                          <a:ea typeface="方正书宋简体"/>
                          <a:cs typeface="Times New Roman"/>
                        </a:rPr>
                        <a:t>16</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数组元素名（</a:t>
                      </a:r>
                      <a:r>
                        <a:rPr lang="en-US" sz="1200" b="1" kern="1000">
                          <a:latin typeface="Times New Roman"/>
                          <a:ea typeface="方正书宋简体"/>
                          <a:cs typeface="Times New Roman"/>
                        </a:rPr>
                        <a:t>17</a:t>
                      </a:r>
                      <a:r>
                        <a:rPr lang="zh-CN" sz="1200" b="1" kern="1000">
                          <a:latin typeface="Times New Roman"/>
                          <a:ea typeface="方正书宋简体"/>
                          <a:cs typeface="Times New Roman"/>
                        </a:rPr>
                        <a:t>），其他（</a:t>
                      </a:r>
                      <a:r>
                        <a:rPr lang="en-US" sz="1200" b="1" kern="1000">
                          <a:latin typeface="Times New Roman"/>
                          <a:ea typeface="方正书宋简体"/>
                          <a:cs typeface="Times New Roman"/>
                        </a:rPr>
                        <a:t>18</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整型变量名</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有字母（</a:t>
                      </a:r>
                      <a:r>
                        <a:rPr lang="en-US" sz="1200" b="1" kern="1000">
                          <a:latin typeface="Times New Roman"/>
                          <a:ea typeface="方正书宋简体"/>
                          <a:cs typeface="Times New Roman"/>
                        </a:rPr>
                        <a:t>19</a:t>
                      </a:r>
                      <a:r>
                        <a:rPr lang="zh-CN" sz="1200" b="1" kern="1000">
                          <a:latin typeface="Times New Roman"/>
                          <a:ea typeface="方正书宋简体"/>
                          <a:cs typeface="Times New Roman"/>
                        </a:rPr>
                        <a:t>），有数字（</a:t>
                      </a:r>
                      <a:r>
                        <a:rPr lang="en-US" sz="1200" b="1" kern="1000">
                          <a:latin typeface="Times New Roman"/>
                          <a:ea typeface="方正书宋简体"/>
                          <a:cs typeface="Times New Roman"/>
                        </a:rPr>
                        <a:t>20</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其他（</a:t>
                      </a:r>
                      <a:r>
                        <a:rPr lang="en-US" sz="1200" b="1" kern="1000">
                          <a:latin typeface="Times New Roman"/>
                          <a:ea typeface="方正书宋简体"/>
                          <a:cs typeface="Times New Roman"/>
                        </a:rPr>
                        <a:t>21</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整型变量名以字母开头</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是（</a:t>
                      </a:r>
                      <a:r>
                        <a:rPr lang="en-US" sz="1200" b="1" kern="1000">
                          <a:latin typeface="Times New Roman"/>
                          <a:ea typeface="方正书宋简体"/>
                          <a:cs typeface="Times New Roman"/>
                        </a:rPr>
                        <a:t>22</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否（</a:t>
                      </a:r>
                      <a:r>
                        <a:rPr lang="en-US" sz="1200" b="1" kern="1000">
                          <a:latin typeface="Times New Roman"/>
                          <a:ea typeface="方正书宋简体"/>
                          <a:cs typeface="Times New Roman"/>
                        </a:rPr>
                        <a:t>23</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上下界取值</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−65534</a:t>
                      </a:r>
                      <a:r>
                        <a:rPr lang="zh-CN" sz="1200" b="1" kern="1000">
                          <a:latin typeface="Times New Roman"/>
                          <a:ea typeface="宋体"/>
                          <a:cs typeface="Times New Roman"/>
                        </a:rPr>
                        <a:t>～</a:t>
                      </a:r>
                      <a:r>
                        <a:rPr lang="en-US" sz="1200" b="1" kern="1000">
                          <a:latin typeface="Times New Roman"/>
                          <a:ea typeface="方正书宋简体"/>
                          <a:cs typeface="Times New Roman"/>
                        </a:rPr>
                        <a:t>65535</a:t>
                      </a:r>
                      <a:r>
                        <a:rPr lang="zh-CN" sz="1200" b="1" kern="1000">
                          <a:latin typeface="Times New Roman"/>
                          <a:ea typeface="方正书宋简体"/>
                          <a:cs typeface="Times New Roman"/>
                        </a:rPr>
                        <a:t>（</a:t>
                      </a:r>
                      <a:r>
                        <a:rPr lang="en-US" sz="1200" b="1" kern="1000">
                          <a:latin typeface="Times New Roman"/>
                          <a:ea typeface="方正书宋简体"/>
                          <a:cs typeface="Times New Roman"/>
                        </a:rPr>
                        <a:t>24</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&lt;−65534</a:t>
                      </a:r>
                      <a:r>
                        <a:rPr lang="zh-CN" sz="1200" b="1" kern="1000">
                          <a:latin typeface="Times New Roman"/>
                          <a:ea typeface="方正书宋简体"/>
                          <a:cs typeface="Times New Roman"/>
                        </a:rPr>
                        <a:t>（</a:t>
                      </a:r>
                      <a:r>
                        <a:rPr lang="en-US" sz="1200" b="1" kern="1000">
                          <a:latin typeface="Times New Roman"/>
                          <a:ea typeface="方正书宋简体"/>
                          <a:cs typeface="Times New Roman"/>
                        </a:rPr>
                        <a:t>25</a:t>
                      </a:r>
                      <a:r>
                        <a:rPr lang="zh-CN" sz="1200" b="1" kern="1000">
                          <a:latin typeface="Times New Roman"/>
                          <a:ea typeface="方正书宋简体"/>
                          <a:cs typeface="Times New Roman"/>
                        </a:rPr>
                        <a:t>），</a:t>
                      </a:r>
                      <a:r>
                        <a:rPr lang="en-US" sz="1200" b="1" kern="1000">
                          <a:latin typeface="Times New Roman"/>
                          <a:ea typeface="方正书宋简体"/>
                          <a:cs typeface="Times New Roman"/>
                        </a:rPr>
                        <a:t>&gt;65535</a:t>
                      </a:r>
                      <a:r>
                        <a:rPr lang="zh-CN" sz="1200" b="1" kern="1000">
                          <a:latin typeface="Times New Roman"/>
                          <a:ea typeface="方正书宋简体"/>
                          <a:cs typeface="Times New Roman"/>
                        </a:rPr>
                        <a:t>（</a:t>
                      </a:r>
                      <a:r>
                        <a:rPr lang="en-US" sz="1200" b="1" kern="1000">
                          <a:latin typeface="Times New Roman"/>
                          <a:ea typeface="方正书宋简体"/>
                          <a:cs typeface="Times New Roman"/>
                        </a:rPr>
                        <a:t>26</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是否定义下界</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是（</a:t>
                      </a:r>
                      <a:r>
                        <a:rPr lang="en-US" sz="1200" b="1" kern="1000">
                          <a:latin typeface="Times New Roman"/>
                          <a:ea typeface="方正书宋简体"/>
                          <a:cs typeface="Times New Roman"/>
                        </a:rPr>
                        <a:t>27</a:t>
                      </a:r>
                      <a:r>
                        <a:rPr lang="zh-CN" sz="1200" b="1" kern="1000">
                          <a:latin typeface="Times New Roman"/>
                          <a:ea typeface="方正书宋简体"/>
                          <a:cs typeface="Times New Roman"/>
                        </a:rPr>
                        <a:t>），否（</a:t>
                      </a:r>
                      <a:r>
                        <a:rPr lang="en-US" sz="1200" b="1" kern="1000">
                          <a:latin typeface="Times New Roman"/>
                          <a:ea typeface="方正书宋简体"/>
                          <a:cs typeface="Times New Roman"/>
                        </a:rPr>
                        <a:t>28</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en-US"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上界对下界关系</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&gt;</a:t>
                      </a:r>
                      <a:r>
                        <a:rPr lang="zh-CN" sz="1200" b="1" kern="1000">
                          <a:latin typeface="Times New Roman"/>
                          <a:ea typeface="方正书宋简体"/>
                          <a:cs typeface="Times New Roman"/>
                        </a:rPr>
                        <a:t>（</a:t>
                      </a:r>
                      <a:r>
                        <a:rPr lang="en-US" sz="1200" b="1" kern="1000">
                          <a:latin typeface="Times New Roman"/>
                          <a:ea typeface="方正书宋简体"/>
                          <a:cs typeface="Times New Roman"/>
                        </a:rPr>
                        <a:t>29</a:t>
                      </a:r>
                      <a:r>
                        <a:rPr lang="zh-CN" sz="1200" b="1" kern="1000">
                          <a:latin typeface="Times New Roman"/>
                          <a:ea typeface="方正书宋简体"/>
                          <a:cs typeface="Times New Roman"/>
                        </a:rPr>
                        <a:t>），</a:t>
                      </a:r>
                      <a:r>
                        <a:rPr lang="en-US" sz="1200" b="1" kern="1000" baseline="30000">
                          <a:latin typeface="Times New Roman"/>
                          <a:ea typeface="方正书宋简体"/>
                          <a:cs typeface="Times New Roman"/>
                        </a:rPr>
                        <a:t> </a:t>
                      </a:r>
                      <a:r>
                        <a:rPr lang="en-US" sz="1200" b="1" kern="1000">
                          <a:latin typeface="Times New Roman"/>
                          <a:ea typeface="方正书宋简体"/>
                          <a:cs typeface="Times New Roman"/>
                        </a:rPr>
                        <a:t>= </a:t>
                      </a:r>
                      <a:r>
                        <a:rPr lang="zh-CN" sz="1200" b="1" kern="1000">
                          <a:latin typeface="Times New Roman"/>
                          <a:ea typeface="方正书宋简体"/>
                          <a:cs typeface="Times New Roman"/>
                        </a:rPr>
                        <a:t>（</a:t>
                      </a:r>
                      <a:r>
                        <a:rPr lang="en-US" sz="1200" b="1" kern="1000">
                          <a:latin typeface="Times New Roman"/>
                          <a:ea typeface="方正书宋简体"/>
                          <a:cs typeface="Times New Roman"/>
                        </a:rPr>
                        <a:t>30</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&lt;</a:t>
                      </a:r>
                      <a:r>
                        <a:rPr lang="zh-CN" sz="1200" b="1" kern="1000">
                          <a:latin typeface="Times New Roman"/>
                          <a:ea typeface="方正书宋简体"/>
                          <a:cs typeface="Times New Roman"/>
                        </a:rPr>
                        <a:t>（</a:t>
                      </a:r>
                      <a:r>
                        <a:rPr lang="en-US" sz="1200" b="1" kern="1000">
                          <a:latin typeface="Times New Roman"/>
                          <a:ea typeface="方正书宋简体"/>
                          <a:cs typeface="Times New Roman"/>
                        </a:rPr>
                        <a:t>31</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448733">
                <a:tc>
                  <a:txBody>
                    <a:bodyPr/>
                    <a:lstStyle/>
                    <a:p>
                      <a:pPr indent="266700" algn="just">
                        <a:spcBef>
                          <a:spcPts val="120"/>
                        </a:spcBef>
                        <a:spcAft>
                          <a:spcPts val="120"/>
                        </a:spcAft>
                      </a:pPr>
                      <a:r>
                        <a:rPr lang="zh-CN" sz="1200" b="1" kern="1000">
                          <a:latin typeface="Times New Roman"/>
                          <a:ea typeface="方正书宋简体"/>
                          <a:cs typeface="Times New Roman"/>
                        </a:rPr>
                        <a:t>下界定义为</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负数（</a:t>
                      </a:r>
                      <a:r>
                        <a:rPr lang="en-US" sz="1200" b="1" kern="1000">
                          <a:latin typeface="Times New Roman"/>
                          <a:ea typeface="方正书宋简体"/>
                          <a:cs typeface="Times New Roman"/>
                        </a:rPr>
                        <a:t>32</a:t>
                      </a:r>
                      <a:r>
                        <a:rPr lang="zh-CN" sz="1200" b="1" kern="1000">
                          <a:latin typeface="Times New Roman"/>
                          <a:ea typeface="方正书宋简体"/>
                          <a:cs typeface="Times New Roman"/>
                        </a:rPr>
                        <a:t>），</a:t>
                      </a:r>
                      <a:r>
                        <a:rPr lang="en-US" sz="1200" b="1" kern="1000">
                          <a:latin typeface="Times New Roman"/>
                          <a:ea typeface="方正书宋简体"/>
                          <a:cs typeface="Times New Roman"/>
                        </a:rPr>
                        <a:t>0</a:t>
                      </a:r>
                      <a:r>
                        <a:rPr lang="zh-CN" sz="1200" b="1" kern="1000">
                          <a:latin typeface="Times New Roman"/>
                          <a:ea typeface="方正书宋简体"/>
                          <a:cs typeface="Times New Roman"/>
                        </a:rPr>
                        <a:t>（</a:t>
                      </a:r>
                      <a:r>
                        <a:rPr lang="en-US" sz="1200" b="1" kern="1000">
                          <a:latin typeface="Times New Roman"/>
                          <a:ea typeface="方正书宋简体"/>
                          <a:cs typeface="Times New Roman"/>
                        </a:rPr>
                        <a:t>33</a:t>
                      </a:r>
                      <a:r>
                        <a:rPr lang="zh-CN" sz="1200" b="1" kern="1000">
                          <a:latin typeface="Times New Roman"/>
                          <a:ea typeface="方正书宋简体"/>
                          <a:cs typeface="Times New Roman"/>
                        </a:rPr>
                        <a:t>），正数（</a:t>
                      </a:r>
                      <a:r>
                        <a:rPr lang="en-US" sz="1200" b="1" kern="1000">
                          <a:latin typeface="Times New Roman"/>
                          <a:ea typeface="方正书宋简体"/>
                          <a:cs typeface="Times New Roman"/>
                        </a:rPr>
                        <a:t>34</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en-US"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448733">
                <a:tc>
                  <a:txBody>
                    <a:bodyPr/>
                    <a:lstStyle/>
                    <a:p>
                      <a:pPr indent="266700" algn="just">
                        <a:spcBef>
                          <a:spcPts val="120"/>
                        </a:spcBef>
                        <a:spcAft>
                          <a:spcPts val="120"/>
                        </a:spcAft>
                      </a:pPr>
                      <a:r>
                        <a:rPr lang="zh-CN" sz="1200" b="1" kern="1000">
                          <a:latin typeface="Times New Roman"/>
                          <a:ea typeface="方正书宋简体"/>
                          <a:cs typeface="Times New Roman"/>
                        </a:rPr>
                        <a:t>下界是</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常数（</a:t>
                      </a:r>
                      <a:r>
                        <a:rPr lang="en-US" sz="1200" b="1" kern="1000">
                          <a:latin typeface="Times New Roman"/>
                          <a:ea typeface="方正书宋简体"/>
                          <a:cs typeface="Times New Roman"/>
                        </a:rPr>
                        <a:t>35</a:t>
                      </a:r>
                      <a:r>
                        <a:rPr lang="zh-CN" sz="1200" b="1" kern="1000">
                          <a:latin typeface="Times New Roman"/>
                          <a:ea typeface="方正书宋简体"/>
                          <a:cs typeface="Times New Roman"/>
                        </a:rPr>
                        <a:t>），整型变量（</a:t>
                      </a:r>
                      <a:r>
                        <a:rPr lang="en-US" sz="1200" b="1" kern="1000">
                          <a:latin typeface="Times New Roman"/>
                          <a:ea typeface="方正书宋简体"/>
                          <a:cs typeface="Times New Roman"/>
                        </a:rPr>
                        <a:t>36</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数组元素名（</a:t>
                      </a:r>
                      <a:r>
                        <a:rPr lang="en-US" sz="1200" b="1" kern="1000">
                          <a:latin typeface="Times New Roman"/>
                          <a:ea typeface="方正书宋简体"/>
                          <a:cs typeface="Times New Roman"/>
                        </a:rPr>
                        <a:t>37</a:t>
                      </a:r>
                      <a:r>
                        <a:rPr lang="zh-CN" sz="1200" b="1" kern="1000">
                          <a:latin typeface="Times New Roman"/>
                          <a:ea typeface="方正书宋简体"/>
                          <a:cs typeface="Times New Roman"/>
                        </a:rPr>
                        <a:t>），其他（</a:t>
                      </a:r>
                      <a:r>
                        <a:rPr lang="en-US" sz="1200" b="1" kern="1000">
                          <a:latin typeface="Times New Roman"/>
                          <a:ea typeface="方正书宋简体"/>
                          <a:cs typeface="Times New Roman"/>
                        </a:rPr>
                        <a:t>38</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4367">
                <a:tc>
                  <a:txBody>
                    <a:bodyPr/>
                    <a:lstStyle/>
                    <a:p>
                      <a:pPr indent="266700" algn="just">
                        <a:spcBef>
                          <a:spcPts val="120"/>
                        </a:spcBef>
                        <a:spcAft>
                          <a:spcPts val="120"/>
                        </a:spcAft>
                      </a:pPr>
                      <a:r>
                        <a:rPr lang="zh-CN" sz="1200" b="1" kern="1000">
                          <a:latin typeface="Times New Roman"/>
                          <a:ea typeface="方正书宋简体"/>
                          <a:cs typeface="Times New Roman"/>
                        </a:rPr>
                        <a:t>语句多于一行</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是（</a:t>
                      </a:r>
                      <a:r>
                        <a:rPr lang="en-US" sz="1200" b="1" kern="1000">
                          <a:latin typeface="Times New Roman"/>
                          <a:ea typeface="方正书宋简体"/>
                          <a:cs typeface="Times New Roman"/>
                        </a:rPr>
                        <a:t>39</a:t>
                      </a:r>
                      <a:r>
                        <a:rPr lang="zh-CN" sz="1200" b="1" kern="1000">
                          <a:latin typeface="Times New Roman"/>
                          <a:ea typeface="方正书宋简体"/>
                          <a:cs typeface="Times New Roman"/>
                        </a:rPr>
                        <a:t>），否（</a:t>
                      </a:r>
                      <a:r>
                        <a:rPr lang="en-US" sz="1200" b="1" kern="1000">
                          <a:latin typeface="Times New Roman"/>
                          <a:ea typeface="方正书宋简体"/>
                          <a:cs typeface="Times New Roman"/>
                        </a:rPr>
                        <a:t>40</a:t>
                      </a:r>
                      <a:r>
                        <a:rPr lang="zh-CN" sz="1200" b="1" kern="1000">
                          <a:latin typeface="Times New Roman"/>
                          <a:ea typeface="方正书宋简体"/>
                          <a:cs typeface="Times New Roman"/>
                        </a:rPr>
                        <a: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en-US" sz="12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bl>
          </a:graphicData>
        </a:graphic>
      </p:graphicFrame>
      <p:sp>
        <p:nvSpPr>
          <p:cNvPr id="18498" name="矩形 4">
            <a:extLst>
              <a:ext uri="{FF2B5EF4-FFF2-40B4-BE49-F238E27FC236}">
                <a16:creationId xmlns:a16="http://schemas.microsoft.com/office/drawing/2014/main" id="{78BD7B3D-BDFE-4B42-901F-513BDD6DBCC5}"/>
              </a:ext>
            </a:extLst>
          </p:cNvPr>
          <p:cNvSpPr>
            <a:spLocks noChangeArrowheads="1"/>
          </p:cNvSpPr>
          <p:nvPr/>
        </p:nvSpPr>
        <p:spPr bwMode="auto">
          <a:xfrm>
            <a:off x="3262313" y="1447800"/>
            <a:ext cx="2841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3.4	</a:t>
            </a:r>
            <a:r>
              <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a:t>
            </a:r>
            <a:r>
              <a:rPr kumimoji="0" lang="en-US"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3.2</a:t>
            </a:r>
            <a:r>
              <a:rPr kumimoji="0" lang="zh-CN" altLang="zh-CN"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的等价类表</a:t>
            </a:r>
            <a:endParaRPr kumimoji="0" lang="zh-CN" altLang="en-US" sz="20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499" name="灯片编号占位符 1">
            <a:extLst>
              <a:ext uri="{FF2B5EF4-FFF2-40B4-BE49-F238E27FC236}">
                <a16:creationId xmlns:a16="http://schemas.microsoft.com/office/drawing/2014/main" id="{E72F1195-C0B9-4163-AE8D-945C7C842B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4BDEBF-6840-4F55-8C59-8CA03A4AD8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2984311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a:extLst>
              <a:ext uri="{FF2B5EF4-FFF2-40B4-BE49-F238E27FC236}">
                <a16:creationId xmlns:a16="http://schemas.microsoft.com/office/drawing/2014/main" id="{73F7343C-7E5F-49C6-A780-9A972FC8F9B4}"/>
              </a:ext>
            </a:extLst>
          </p:cNvPr>
          <p:cNvSpPr>
            <a:spLocks noGrp="1"/>
          </p:cNvSpPr>
          <p:nvPr>
            <p:ph type="title"/>
          </p:nvPr>
        </p:nvSpPr>
        <p:spPr/>
        <p:txBody>
          <a:bodyPr/>
          <a:lstStyle/>
          <a:p>
            <a:r>
              <a:rPr lang="en-US" altLang="zh-CN">
                <a:ea typeface="宋体" panose="02010600030101010101" pitchFamily="2" charset="-122"/>
              </a:rPr>
              <a:t>3.2  </a:t>
            </a:r>
            <a:r>
              <a:rPr lang="zh-CN" altLang="zh-CN">
                <a:ea typeface="宋体" panose="02010600030101010101" pitchFamily="2" charset="-122"/>
              </a:rPr>
              <a:t>因</a:t>
            </a:r>
            <a:r>
              <a:rPr lang="en-US" altLang="zh-CN">
                <a:ea typeface="宋体" panose="02010600030101010101" pitchFamily="2" charset="-122"/>
              </a:rPr>
              <a:t>  </a:t>
            </a:r>
            <a:r>
              <a:rPr lang="zh-CN" altLang="zh-CN">
                <a:ea typeface="宋体" panose="02010600030101010101" pitchFamily="2" charset="-122"/>
              </a:rPr>
              <a:t>果</a:t>
            </a:r>
            <a:r>
              <a:rPr lang="en-US" altLang="zh-CN">
                <a:ea typeface="宋体" panose="02010600030101010101" pitchFamily="2" charset="-122"/>
              </a:rPr>
              <a:t>  </a:t>
            </a:r>
            <a:r>
              <a:rPr lang="zh-CN" altLang="zh-CN">
                <a:ea typeface="宋体" panose="02010600030101010101" pitchFamily="2" charset="-122"/>
              </a:rPr>
              <a:t>图</a:t>
            </a:r>
            <a:endParaRPr lang="zh-CN" altLang="en-US">
              <a:ea typeface="宋体" panose="02010600030101010101" pitchFamily="2" charset="-122"/>
            </a:endParaRPr>
          </a:p>
        </p:txBody>
      </p:sp>
      <p:sp>
        <p:nvSpPr>
          <p:cNvPr id="19459" name="内容占位符 2">
            <a:extLst>
              <a:ext uri="{FF2B5EF4-FFF2-40B4-BE49-F238E27FC236}">
                <a16:creationId xmlns:a16="http://schemas.microsoft.com/office/drawing/2014/main" id="{697711C5-6733-4952-8492-24B10BB7A762}"/>
              </a:ext>
            </a:extLst>
          </p:cNvPr>
          <p:cNvSpPr>
            <a:spLocks noGrp="1"/>
          </p:cNvSpPr>
          <p:nvPr>
            <p:ph idx="1"/>
          </p:nvPr>
        </p:nvSpPr>
        <p:spPr>
          <a:xfrm>
            <a:off x="-304800" y="1295400"/>
            <a:ext cx="9677400" cy="4953000"/>
          </a:xfrm>
        </p:spPr>
        <p:txBody>
          <a:bodyPr/>
          <a:lstStyle/>
          <a:p>
            <a:r>
              <a:rPr lang="en-US" altLang="zh-CN">
                <a:ea typeface="宋体" panose="02010600030101010101" pitchFamily="2" charset="-122"/>
              </a:rPr>
              <a:t>		  </a:t>
            </a:r>
            <a:r>
              <a:rPr lang="zh-CN" altLang="zh-CN">
                <a:ea typeface="宋体" panose="02010600030101010101" pitchFamily="2" charset="-122"/>
              </a:rPr>
              <a:t>利用因果图导出测试用例需要经过以下几个步骤。</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）分析程序规格说明的描述中，哪些是原因，哪些是结果。原因常常是输入条件或是输入条件的等价类，而结果是输出条件。</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）分析程序规格说明的描述中语义的内容，并将其表示成连接各个原因与各个结果的“因果图”。</a:t>
            </a:r>
          </a:p>
        </p:txBody>
      </p:sp>
      <p:sp>
        <p:nvSpPr>
          <p:cNvPr id="19460" name="灯片编号占位符 1">
            <a:extLst>
              <a:ext uri="{FF2B5EF4-FFF2-40B4-BE49-F238E27FC236}">
                <a16:creationId xmlns:a16="http://schemas.microsoft.com/office/drawing/2014/main" id="{4F5D0A71-4258-4901-B4A0-83FAD88705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1A8397-2D53-45C3-9887-8B0CE58CCE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935955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0DB43DD9-4E31-416C-8B14-E594666B97F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）由于语法或环境的限制，有些原因和结果的组合情况是不可能出现的。为表明这些特定的情况，在因果图上使用若干个特殊的符号标明约束条件。</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）把因果图转换成判定表。</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）把判定表中每一列表示的情况写成测试用例。</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0483" name="灯片编号占位符 1">
            <a:extLst>
              <a:ext uri="{FF2B5EF4-FFF2-40B4-BE49-F238E27FC236}">
                <a16:creationId xmlns:a16="http://schemas.microsoft.com/office/drawing/2014/main" id="{F7BBF748-59A9-4002-9CA4-55EA9AA094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A58EEA-1B9D-4136-857C-CEE4AFDF880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811818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D433F9FC-25A8-427C-BC67-9EB1A319689E}"/>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3.1</a:t>
            </a:r>
            <a:r>
              <a:rPr lang="zh-CN" altLang="zh-CN">
                <a:ea typeface="宋体" panose="02010600030101010101" pitchFamily="2" charset="-122"/>
              </a:rPr>
              <a:t>所示为这些符号所代表的关系。图中</a:t>
            </a:r>
            <a:r>
              <a:rPr lang="en-US" altLang="zh-CN">
                <a:ea typeface="宋体" panose="02010600030101010101" pitchFamily="2" charset="-122"/>
              </a:rPr>
              <a:t>c</a:t>
            </a:r>
            <a:r>
              <a:rPr lang="en-US" altLang="zh-CN" baseline="-25000">
                <a:ea typeface="宋体" panose="02010600030101010101" pitchFamily="2" charset="-122"/>
              </a:rPr>
              <a:t>i</a:t>
            </a:r>
            <a:r>
              <a:rPr lang="zh-CN" altLang="zh-CN">
                <a:ea typeface="宋体" panose="02010600030101010101" pitchFamily="2" charset="-122"/>
              </a:rPr>
              <a:t>表示原因，通常置于图的左部；</a:t>
            </a:r>
            <a:r>
              <a:rPr lang="en-US" altLang="zh-CN">
                <a:ea typeface="宋体" panose="02010600030101010101" pitchFamily="2" charset="-122"/>
              </a:rPr>
              <a:t>e</a:t>
            </a:r>
            <a:r>
              <a:rPr lang="en-US" altLang="zh-CN" baseline="-25000">
                <a:ea typeface="宋体" panose="02010600030101010101" pitchFamily="2" charset="-122"/>
              </a:rPr>
              <a:t>i</a:t>
            </a:r>
            <a:r>
              <a:rPr lang="zh-CN" altLang="zh-CN">
                <a:ea typeface="宋体" panose="02010600030101010101" pitchFamily="2" charset="-122"/>
              </a:rPr>
              <a:t>表示结果，通常在图的右部。</a:t>
            </a:r>
            <a:r>
              <a:rPr lang="en-US" altLang="zh-CN">
                <a:ea typeface="宋体" panose="02010600030101010101" pitchFamily="2" charset="-122"/>
              </a:rPr>
              <a:t>c</a:t>
            </a:r>
            <a:r>
              <a:rPr lang="en-US" altLang="zh-CN" baseline="-25000">
                <a:ea typeface="宋体" panose="02010600030101010101" pitchFamily="2" charset="-122"/>
              </a:rPr>
              <a:t>i</a:t>
            </a:r>
            <a:r>
              <a:rPr lang="zh-CN" altLang="zh-CN">
                <a:ea typeface="宋体" panose="02010600030101010101" pitchFamily="2" charset="-122"/>
              </a:rPr>
              <a:t>和</a:t>
            </a:r>
            <a:r>
              <a:rPr lang="en-US" altLang="zh-CN">
                <a:ea typeface="宋体" panose="02010600030101010101" pitchFamily="2" charset="-122"/>
              </a:rPr>
              <a:t>e</a:t>
            </a:r>
            <a:r>
              <a:rPr lang="en-US" altLang="zh-CN" baseline="-25000">
                <a:ea typeface="宋体" panose="02010600030101010101" pitchFamily="2" charset="-122"/>
              </a:rPr>
              <a:t>i</a:t>
            </a:r>
            <a:r>
              <a:rPr lang="zh-CN" altLang="zh-CN">
                <a:ea typeface="宋体" panose="02010600030101010101" pitchFamily="2" charset="-122"/>
              </a:rPr>
              <a:t>均可取值</a:t>
            </a:r>
            <a:r>
              <a:rPr lang="en-US" altLang="zh-CN">
                <a:ea typeface="宋体" panose="02010600030101010101" pitchFamily="2" charset="-122"/>
              </a:rPr>
              <a:t>0</a:t>
            </a:r>
            <a:r>
              <a:rPr lang="zh-CN" altLang="zh-CN">
                <a:ea typeface="宋体" panose="02010600030101010101" pitchFamily="2" charset="-122"/>
              </a:rPr>
              <a:t>或</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0</a:t>
            </a:r>
            <a:r>
              <a:rPr lang="zh-CN" altLang="zh-CN">
                <a:ea typeface="宋体" panose="02010600030101010101" pitchFamily="2" charset="-122"/>
              </a:rPr>
              <a:t>表示某状态不出现，</a:t>
            </a:r>
            <a:r>
              <a:rPr lang="en-US" altLang="zh-CN">
                <a:ea typeface="宋体" panose="02010600030101010101" pitchFamily="2" charset="-122"/>
              </a:rPr>
              <a:t>1</a:t>
            </a:r>
            <a:r>
              <a:rPr lang="zh-CN" altLang="zh-CN">
                <a:ea typeface="宋体" panose="02010600030101010101" pitchFamily="2" charset="-122"/>
              </a:rPr>
              <a:t>表示某状态出现。</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）恒等：若</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也是</a:t>
            </a:r>
            <a:r>
              <a:rPr lang="en-US" altLang="zh-CN">
                <a:ea typeface="宋体" panose="02010600030101010101" pitchFamily="2" charset="-122"/>
              </a:rPr>
              <a:t>1</a:t>
            </a:r>
            <a:r>
              <a:rPr lang="zh-CN" altLang="zh-CN">
                <a:ea typeface="宋体" panose="02010600030101010101" pitchFamily="2" charset="-122"/>
              </a:rPr>
              <a:t>；否则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为</a:t>
            </a:r>
            <a:r>
              <a:rPr lang="en-US" altLang="zh-CN">
                <a:ea typeface="宋体" panose="02010600030101010101" pitchFamily="2" charset="-122"/>
              </a:rPr>
              <a:t>0</a:t>
            </a:r>
            <a:r>
              <a:rPr lang="zh-CN" altLang="zh-CN">
                <a:ea typeface="宋体" panose="02010600030101010101" pitchFamily="2" charset="-122"/>
              </a:rPr>
              <a:t>。</a:t>
            </a:r>
          </a:p>
        </p:txBody>
      </p:sp>
      <p:sp>
        <p:nvSpPr>
          <p:cNvPr id="21507" name="灯片编号占位符 1">
            <a:extLst>
              <a:ext uri="{FF2B5EF4-FFF2-40B4-BE49-F238E27FC236}">
                <a16:creationId xmlns:a16="http://schemas.microsoft.com/office/drawing/2014/main" id="{70058C58-085F-4640-B49F-38A7362F69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1B26D3-E185-4CC1-8956-34804C4104C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4823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9EBC7F14-9132-4F3D-9107-F65520433B78}"/>
              </a:ext>
            </a:extLst>
          </p:cNvPr>
          <p:cNvSpPr>
            <a:spLocks noGrp="1"/>
          </p:cNvSpPr>
          <p:nvPr>
            <p:ph idx="1"/>
          </p:nvPr>
        </p:nvSpPr>
        <p:spPr>
          <a:xfrm>
            <a:off x="0" y="1295400"/>
            <a:ext cx="8686800" cy="4953000"/>
          </a:xfrm>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这个生存期包括</a:t>
            </a:r>
            <a:r>
              <a:rPr lang="en-US" altLang="zh-CN">
                <a:ea typeface="宋体" panose="02010600030101010101" pitchFamily="2" charset="-122"/>
              </a:rPr>
              <a:t>6</a:t>
            </a:r>
            <a:r>
              <a:rPr lang="zh-CN" altLang="zh-CN">
                <a:ea typeface="宋体" panose="02010600030101010101" pitchFamily="2" charset="-122"/>
              </a:rPr>
              <a:t>个步骤，即：计划</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P1anning</a:t>
            </a:r>
            <a:r>
              <a:rPr lang="zh-CN" altLang="zh-CN">
                <a:ea typeface="宋体" panose="02010600030101010101" pitchFamily="2" charset="-122"/>
              </a:rPr>
              <a:t>）、需求分析（</a:t>
            </a:r>
            <a:r>
              <a:rPr lang="en-US" altLang="zh-CN">
                <a:ea typeface="宋体" panose="02010600030101010101" pitchFamily="2" charset="-122"/>
              </a:rPr>
              <a:t>Requirement Analysis</a:t>
            </a:r>
            <a:r>
              <a:rPr lang="zh-CN" altLang="zh-CN">
                <a:ea typeface="宋体" panose="02010600030101010101" pitchFamily="2" charset="-122"/>
              </a:rPr>
              <a:t>）、设计（</a:t>
            </a:r>
            <a:r>
              <a:rPr lang="en-US" altLang="zh-CN">
                <a:ea typeface="宋体" panose="02010600030101010101" pitchFamily="2" charset="-122"/>
              </a:rPr>
              <a:t>Design</a:t>
            </a:r>
            <a:r>
              <a:rPr lang="zh-CN" altLang="zh-CN">
                <a:ea typeface="宋体" panose="02010600030101010101" pitchFamily="2" charset="-122"/>
              </a:rPr>
              <a:t>）、程序编写</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Coding</a:t>
            </a:r>
            <a:r>
              <a:rPr lang="zh-CN" altLang="zh-CN">
                <a:ea typeface="宋体" panose="02010600030101010101" pitchFamily="2" charset="-122"/>
              </a:rPr>
              <a:t>）、测试（</a:t>
            </a:r>
            <a:r>
              <a:rPr lang="en-US" altLang="zh-CN">
                <a:ea typeface="宋体" panose="02010600030101010101" pitchFamily="2" charset="-122"/>
              </a:rPr>
              <a:t>Testing</a:t>
            </a:r>
            <a:r>
              <a:rPr lang="zh-CN" altLang="zh-CN">
                <a:ea typeface="宋体" panose="02010600030101010101" pitchFamily="2" charset="-122"/>
              </a:rPr>
              <a:t>）、运行和维</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护（</a:t>
            </a:r>
            <a:r>
              <a:rPr lang="en-US" altLang="zh-CN">
                <a:ea typeface="宋体" panose="02010600030101010101" pitchFamily="2" charset="-122"/>
              </a:rPr>
              <a:t>Run and Maintenance</a:t>
            </a:r>
            <a:r>
              <a:rPr lang="zh-CN" altLang="zh-CN">
                <a:ea typeface="宋体" panose="02010600030101010101" pitchFamily="2" charset="-122"/>
              </a:rPr>
              <a:t>）。</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90F028A8-840B-4366-99E9-5C220BD0F37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）非：若</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是</a:t>
            </a:r>
            <a:r>
              <a:rPr lang="en-US" altLang="zh-CN">
                <a:ea typeface="宋体" panose="02010600030101010101" pitchFamily="2" charset="-122"/>
              </a:rPr>
              <a:t>0</a:t>
            </a:r>
            <a:r>
              <a:rPr lang="zh-CN" altLang="zh-CN">
                <a:ea typeface="宋体" panose="02010600030101010101" pitchFamily="2" charset="-122"/>
              </a:rPr>
              <a:t>；否则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）或：若</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或</a:t>
            </a:r>
            <a:r>
              <a:rPr lang="en-US" altLang="zh-CN">
                <a:ea typeface="宋体" panose="02010600030101010101" pitchFamily="2" charset="-122"/>
              </a:rPr>
              <a:t>c</a:t>
            </a:r>
            <a:r>
              <a:rPr lang="en-US" altLang="zh-CN" baseline="-25000">
                <a:ea typeface="宋体" panose="02010600030101010101" pitchFamily="2" charset="-122"/>
              </a:rPr>
              <a:t>2</a:t>
            </a:r>
            <a:r>
              <a:rPr lang="zh-CN" altLang="zh-CN">
                <a:ea typeface="宋体" panose="02010600030101010101" pitchFamily="2" charset="-122"/>
              </a:rPr>
              <a:t>或</a:t>
            </a:r>
            <a:r>
              <a:rPr lang="en-US" altLang="zh-CN">
                <a:ea typeface="宋体" panose="02010600030101010101" pitchFamily="2" charset="-122"/>
              </a:rPr>
              <a:t>c</a:t>
            </a:r>
            <a:r>
              <a:rPr lang="en-US" altLang="zh-CN" baseline="-25000">
                <a:ea typeface="宋体" panose="02010600030101010101" pitchFamily="2" charset="-122"/>
              </a:rPr>
              <a:t>3</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；否则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为</a:t>
            </a:r>
            <a:r>
              <a:rPr lang="en-US" altLang="zh-CN">
                <a:ea typeface="宋体" panose="02010600030101010101" pitchFamily="2" charset="-122"/>
              </a:rPr>
              <a:t>0</a:t>
            </a:r>
            <a:r>
              <a:rPr lang="zh-CN" altLang="zh-CN">
                <a:ea typeface="宋体" panose="02010600030101010101" pitchFamily="2" charset="-122"/>
              </a:rPr>
              <a:t>。“或”可有任意个输入。</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）与：若</a:t>
            </a:r>
            <a:r>
              <a:rPr lang="en-US" altLang="zh-CN">
                <a:ea typeface="宋体" panose="02010600030101010101" pitchFamily="2" charset="-122"/>
              </a:rPr>
              <a:t>c</a:t>
            </a:r>
            <a:r>
              <a:rPr lang="en-US" altLang="zh-CN" baseline="-25000">
                <a:ea typeface="宋体" panose="02010600030101010101" pitchFamily="2" charset="-122"/>
              </a:rPr>
              <a:t>1</a:t>
            </a:r>
            <a:r>
              <a:rPr lang="zh-CN" altLang="zh-CN">
                <a:ea typeface="宋体" panose="02010600030101010101" pitchFamily="2" charset="-122"/>
              </a:rPr>
              <a:t>和</a:t>
            </a:r>
            <a:r>
              <a:rPr lang="en-US" altLang="zh-CN">
                <a:ea typeface="宋体" panose="02010600030101010101" pitchFamily="2" charset="-122"/>
              </a:rPr>
              <a:t>c</a:t>
            </a:r>
            <a:r>
              <a:rPr lang="en-US" altLang="zh-CN" baseline="-25000">
                <a:ea typeface="宋体" panose="02010600030101010101" pitchFamily="2" charset="-122"/>
              </a:rPr>
              <a:t>2</a:t>
            </a:r>
            <a:r>
              <a:rPr lang="zh-CN" altLang="zh-CN">
                <a:ea typeface="宋体" panose="02010600030101010101" pitchFamily="2" charset="-122"/>
              </a:rPr>
              <a:t>都是</a:t>
            </a:r>
            <a:r>
              <a:rPr lang="en-US" altLang="zh-CN">
                <a:ea typeface="宋体" panose="02010600030101010101" pitchFamily="2" charset="-122"/>
              </a:rPr>
              <a:t>1</a:t>
            </a:r>
            <a:r>
              <a:rPr lang="zh-CN" altLang="zh-CN">
                <a:ea typeface="宋体" panose="02010600030101010101" pitchFamily="2" charset="-122"/>
              </a:rPr>
              <a:t>，则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为</a:t>
            </a:r>
            <a:r>
              <a:rPr lang="en-US" altLang="zh-CN">
                <a:ea typeface="宋体" panose="02010600030101010101" pitchFamily="2" charset="-122"/>
              </a:rPr>
              <a:t>1</a:t>
            </a:r>
            <a:r>
              <a:rPr lang="zh-CN" altLang="zh-CN">
                <a:ea typeface="宋体" panose="02010600030101010101" pitchFamily="2" charset="-122"/>
              </a:rPr>
              <a:t>；否则</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为</a:t>
            </a:r>
            <a:r>
              <a:rPr lang="en-US" altLang="zh-CN">
                <a:ea typeface="宋体" panose="02010600030101010101" pitchFamily="2" charset="-122"/>
              </a:rPr>
              <a:t>0</a:t>
            </a:r>
            <a:r>
              <a:rPr lang="zh-CN" altLang="zh-CN">
                <a:ea typeface="宋体" panose="02010600030101010101" pitchFamily="2" charset="-122"/>
              </a:rPr>
              <a:t>。“与”也可有任意个输入。</a:t>
            </a: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A62BA736-4269-45B5-A116-5A908389C9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3434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2532" name="灯片编号占位符 1">
            <a:extLst>
              <a:ext uri="{FF2B5EF4-FFF2-40B4-BE49-F238E27FC236}">
                <a16:creationId xmlns:a16="http://schemas.microsoft.com/office/drawing/2014/main" id="{B5FE90B8-5F2A-4707-B33E-DB882592067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03F911-0418-411C-AEE8-96F6DB854E7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023824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0301">
            <a:extLst>
              <a:ext uri="{FF2B5EF4-FFF2-40B4-BE49-F238E27FC236}">
                <a16:creationId xmlns:a16="http://schemas.microsoft.com/office/drawing/2014/main" id="{9E14CA13-2B39-4478-98F9-68705D0506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828800"/>
            <a:ext cx="4130675" cy="3276600"/>
          </a:xfrm>
          <a:noFill/>
        </p:spPr>
      </p:pic>
      <p:sp>
        <p:nvSpPr>
          <p:cNvPr id="23555" name="矩形 4">
            <a:extLst>
              <a:ext uri="{FF2B5EF4-FFF2-40B4-BE49-F238E27FC236}">
                <a16:creationId xmlns:a16="http://schemas.microsoft.com/office/drawing/2014/main" id="{72A452F4-E6BE-455B-A716-BD27AEE2572B}"/>
              </a:ext>
            </a:extLst>
          </p:cNvPr>
          <p:cNvSpPr>
            <a:spLocks noChangeArrowheads="1"/>
          </p:cNvSpPr>
          <p:nvPr/>
        </p:nvSpPr>
        <p:spPr bwMode="auto">
          <a:xfrm>
            <a:off x="3429000" y="5791200"/>
            <a:ext cx="2711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因果图的基本符号</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6" name="灯片编号占位符 1">
            <a:extLst>
              <a:ext uri="{FF2B5EF4-FFF2-40B4-BE49-F238E27FC236}">
                <a16:creationId xmlns:a16="http://schemas.microsoft.com/office/drawing/2014/main" id="{149AAEAD-7326-4BE4-8DC9-7EAF00118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B06B27-EBAB-4FE4-88DC-35D05997CE1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4232572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0302">
            <a:extLst>
              <a:ext uri="{FF2B5EF4-FFF2-40B4-BE49-F238E27FC236}">
                <a16:creationId xmlns:a16="http://schemas.microsoft.com/office/drawing/2014/main" id="{9487DD8A-3390-47C0-BF51-D9BF5E20DD9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1371600"/>
            <a:ext cx="5314950" cy="3733800"/>
          </a:xfrm>
          <a:noFill/>
        </p:spPr>
      </p:pic>
      <p:sp>
        <p:nvSpPr>
          <p:cNvPr id="24579" name="矩形 4">
            <a:extLst>
              <a:ext uri="{FF2B5EF4-FFF2-40B4-BE49-F238E27FC236}">
                <a16:creationId xmlns:a16="http://schemas.microsoft.com/office/drawing/2014/main" id="{A94F89D7-DDAC-42F4-A6D4-3B5E5D0D821A}"/>
              </a:ext>
            </a:extLst>
          </p:cNvPr>
          <p:cNvSpPr>
            <a:spLocks noChangeArrowheads="1"/>
          </p:cNvSpPr>
          <p:nvPr/>
        </p:nvSpPr>
        <p:spPr bwMode="auto">
          <a:xfrm>
            <a:off x="3657600" y="5715000"/>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约束符号</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灯片编号占位符 1">
            <a:extLst>
              <a:ext uri="{FF2B5EF4-FFF2-40B4-BE49-F238E27FC236}">
                <a16:creationId xmlns:a16="http://schemas.microsoft.com/office/drawing/2014/main" id="{F53D9B5E-7D7D-4824-92E9-0E9949E5EA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4BEA97-34FC-4F7F-A9D1-590BF4BE2DA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143123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C8BDD908-3B5F-47BD-8F96-958899ACB60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对于输入条件的约束有以下</a:t>
            </a:r>
            <a:r>
              <a:rPr lang="en-US" altLang="zh-CN">
                <a:ea typeface="宋体" panose="02010600030101010101" pitchFamily="2" charset="-122"/>
              </a:rPr>
              <a:t>4</a:t>
            </a:r>
            <a:r>
              <a:rPr lang="zh-CN" altLang="zh-CN">
                <a:ea typeface="宋体" panose="02010600030101010101" pitchFamily="2" charset="-122"/>
              </a:rPr>
              <a:t>类。</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E</a:t>
            </a:r>
            <a:r>
              <a:rPr lang="zh-CN" altLang="zh-CN">
                <a:ea typeface="宋体" panose="02010600030101010101" pitchFamily="2" charset="-122"/>
              </a:rPr>
              <a:t>约束（异）：</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中至多有一个可能为</a:t>
            </a:r>
            <a:r>
              <a:rPr lang="en-US" altLang="zh-CN">
                <a:ea typeface="宋体" panose="02010600030101010101" pitchFamily="2" charset="-122"/>
              </a:rPr>
              <a:t>1</a:t>
            </a:r>
            <a:r>
              <a:rPr lang="zh-CN" altLang="zh-CN">
                <a:ea typeface="宋体" panose="02010600030101010101" pitchFamily="2" charset="-122"/>
              </a:rPr>
              <a:t>，即</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不能同时为</a:t>
            </a:r>
            <a:r>
              <a:rPr lang="en-US" altLang="zh-CN">
                <a:ea typeface="宋体" panose="02010600030101010101" pitchFamily="2" charset="-122"/>
              </a:rPr>
              <a:t>1</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I</a:t>
            </a:r>
            <a:r>
              <a:rPr lang="zh-CN" altLang="zh-CN">
                <a:ea typeface="宋体" panose="02010600030101010101" pitchFamily="2" charset="-122"/>
              </a:rPr>
              <a:t>约束（或）：</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和</a:t>
            </a:r>
            <a:r>
              <a:rPr lang="en-US" altLang="zh-CN">
                <a:ea typeface="宋体" panose="02010600030101010101" pitchFamily="2" charset="-122"/>
              </a:rPr>
              <a:t>c</a:t>
            </a:r>
            <a:r>
              <a:rPr lang="zh-CN" altLang="zh-CN">
                <a:ea typeface="宋体" panose="02010600030101010101" pitchFamily="2" charset="-122"/>
              </a:rPr>
              <a:t>中至少有一个必须是</a:t>
            </a:r>
            <a:r>
              <a:rPr lang="en-US" altLang="zh-CN">
                <a:ea typeface="宋体" panose="02010600030101010101" pitchFamily="2" charset="-122"/>
              </a:rPr>
              <a:t>1</a:t>
            </a:r>
            <a:r>
              <a:rPr lang="zh-CN" altLang="zh-CN">
                <a:ea typeface="宋体" panose="02010600030101010101" pitchFamily="2" charset="-122"/>
              </a:rPr>
              <a:t>，即</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和</a:t>
            </a:r>
            <a:r>
              <a:rPr lang="en-US" altLang="zh-CN">
                <a:ea typeface="宋体" panose="02010600030101010101" pitchFamily="2" charset="-122"/>
              </a:rPr>
              <a:t>c</a:t>
            </a:r>
            <a:r>
              <a:rPr lang="zh-CN" altLang="zh-CN">
                <a:ea typeface="宋体" panose="02010600030101010101" pitchFamily="2" charset="-122"/>
              </a:rPr>
              <a:t>不能同时为</a:t>
            </a:r>
            <a:r>
              <a:rPr lang="en-US" altLang="zh-CN">
                <a:ea typeface="宋体" panose="02010600030101010101" pitchFamily="2" charset="-122"/>
              </a:rPr>
              <a:t>0</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O</a:t>
            </a:r>
            <a:r>
              <a:rPr lang="zh-CN" altLang="zh-CN">
                <a:ea typeface="宋体" panose="02010600030101010101" pitchFamily="2" charset="-122"/>
              </a:rPr>
              <a:t>约束（唯一）：</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必须有一个，且仅有</a:t>
            </a:r>
            <a:r>
              <a:rPr lang="en-US" altLang="zh-CN">
                <a:ea typeface="宋体" panose="02010600030101010101" pitchFamily="2" charset="-122"/>
              </a:rPr>
              <a:t>1</a:t>
            </a:r>
            <a:r>
              <a:rPr lang="zh-CN" altLang="zh-CN">
                <a:ea typeface="宋体" panose="02010600030101010101" pitchFamily="2" charset="-122"/>
              </a:rPr>
              <a:t>个为</a:t>
            </a:r>
            <a:r>
              <a:rPr lang="en-US" altLang="zh-CN">
                <a:ea typeface="宋体" panose="02010600030101010101" pitchFamily="2" charset="-122"/>
              </a:rPr>
              <a:t>1</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a:t>
            </a:r>
            <a:r>
              <a:rPr lang="en-US" altLang="zh-CN">
                <a:ea typeface="宋体" panose="02010600030101010101" pitchFamily="2" charset="-122"/>
              </a:rPr>
              <a:t>R</a:t>
            </a:r>
            <a:r>
              <a:rPr lang="zh-CN" altLang="zh-CN">
                <a:ea typeface="宋体" panose="02010600030101010101" pitchFamily="2" charset="-122"/>
              </a:rPr>
              <a:t>约束（要求）：</a:t>
            </a:r>
            <a:r>
              <a:rPr lang="en-US" altLang="zh-CN">
                <a:ea typeface="宋体" panose="02010600030101010101" pitchFamily="2" charset="-122"/>
              </a:rPr>
              <a:t>a</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时，</a:t>
            </a:r>
            <a:r>
              <a:rPr lang="en-US" altLang="zh-CN">
                <a:ea typeface="宋体" panose="02010600030101010101" pitchFamily="2" charset="-122"/>
              </a:rPr>
              <a:t>b</a:t>
            </a:r>
            <a:r>
              <a:rPr lang="zh-CN" altLang="zh-CN">
                <a:ea typeface="宋体" panose="02010600030101010101" pitchFamily="2" charset="-122"/>
              </a:rPr>
              <a:t>必须是</a:t>
            </a:r>
            <a:r>
              <a:rPr lang="en-US" altLang="zh-CN">
                <a:ea typeface="宋体" panose="02010600030101010101" pitchFamily="2" charset="-122"/>
              </a:rPr>
              <a:t>1</a:t>
            </a:r>
            <a:r>
              <a:rPr lang="zh-CN" altLang="zh-CN">
                <a:ea typeface="宋体" panose="02010600030101010101" pitchFamily="2" charset="-122"/>
              </a:rPr>
              <a:t>，即不可能</a:t>
            </a:r>
            <a:r>
              <a:rPr lang="en-US" altLang="zh-CN">
                <a:ea typeface="宋体" panose="02010600030101010101" pitchFamily="2" charset="-122"/>
              </a:rPr>
              <a:t>a</a:t>
            </a:r>
            <a:r>
              <a:rPr lang="zh-CN" altLang="zh-CN">
                <a:ea typeface="宋体" panose="02010600030101010101" pitchFamily="2" charset="-122"/>
              </a:rPr>
              <a:t>是</a:t>
            </a:r>
            <a:r>
              <a:rPr lang="en-US" altLang="zh-CN">
                <a:ea typeface="宋体" panose="02010600030101010101" pitchFamily="2" charset="-122"/>
              </a:rPr>
              <a:t>1</a:t>
            </a:r>
            <a:r>
              <a:rPr lang="zh-CN" altLang="zh-CN">
                <a:ea typeface="宋体" panose="02010600030101010101" pitchFamily="2" charset="-122"/>
              </a:rPr>
              <a:t>时</a:t>
            </a:r>
            <a:r>
              <a:rPr lang="en-US" altLang="zh-CN">
                <a:ea typeface="宋体" panose="02010600030101010101" pitchFamily="2" charset="-122"/>
              </a:rPr>
              <a:t>b</a:t>
            </a:r>
            <a:r>
              <a:rPr lang="zh-CN" altLang="zh-CN">
                <a:ea typeface="宋体" panose="02010600030101010101" pitchFamily="2" charset="-122"/>
              </a:rPr>
              <a:t>是</a:t>
            </a:r>
            <a:r>
              <a:rPr lang="en-US" altLang="zh-CN">
                <a:ea typeface="宋体" panose="02010600030101010101" pitchFamily="2" charset="-122"/>
              </a:rPr>
              <a:t>0</a:t>
            </a:r>
            <a:r>
              <a:rPr lang="zh-CN" altLang="zh-CN">
                <a:ea typeface="宋体" panose="02010600030101010101" pitchFamily="2" charset="-122"/>
              </a:rPr>
              <a:t>。</a:t>
            </a:r>
            <a:endParaRPr lang="zh-CN" altLang="en-US">
              <a:ea typeface="宋体" panose="02010600030101010101" pitchFamily="2" charset="-122"/>
            </a:endParaRPr>
          </a:p>
        </p:txBody>
      </p:sp>
      <p:sp>
        <p:nvSpPr>
          <p:cNvPr id="25603" name="灯片编号占位符 1">
            <a:extLst>
              <a:ext uri="{FF2B5EF4-FFF2-40B4-BE49-F238E27FC236}">
                <a16:creationId xmlns:a16="http://schemas.microsoft.com/office/drawing/2014/main" id="{61FF5E74-7EEA-4A44-A76D-108CEB046A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C0B16B-6339-4C08-B9A8-248D6F447F7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69781489"/>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1742EADD-F3FF-4CBC-A756-3F02A08456EA}"/>
              </a:ext>
            </a:extLst>
          </p:cNvPr>
          <p:cNvSpPr>
            <a:spLocks noGrp="1"/>
          </p:cNvSpPr>
          <p:nvPr>
            <p:ph idx="1"/>
          </p:nvPr>
        </p:nvSpPr>
        <p:spPr>
          <a:xfrm>
            <a:off x="381000" y="1295400"/>
            <a:ext cx="8610600" cy="6019800"/>
          </a:xfrm>
        </p:spPr>
        <p:txBody>
          <a:bodyPr/>
          <a:lstStyle/>
          <a:p>
            <a:r>
              <a:rPr lang="en-US" altLang="zh-CN">
                <a:ea typeface="宋体" panose="02010600030101010101" pitchFamily="2" charset="-122"/>
              </a:rPr>
              <a:t>	</a:t>
            </a:r>
            <a:r>
              <a:rPr lang="zh-CN" altLang="en-US">
                <a:ea typeface="宋体" panose="02010600030101010101" pitchFamily="2" charset="-122"/>
              </a:rPr>
              <a:t>对于输出条件的约束有</a:t>
            </a:r>
            <a:r>
              <a:rPr lang="en-US" altLang="zh-CN">
                <a:ea typeface="宋体" panose="02010600030101010101" pitchFamily="2" charset="-122"/>
              </a:rPr>
              <a:t>1</a:t>
            </a:r>
            <a:r>
              <a:rPr lang="zh-CN" altLang="en-US">
                <a:ea typeface="宋体" panose="02010600030101010101" pitchFamily="2" charset="-122"/>
              </a:rPr>
              <a:t>类：</a:t>
            </a:r>
            <a:endParaRPr lang="en-US" altLang="zh-CN">
              <a:ea typeface="宋体" panose="02010600030101010101" pitchFamily="2" charset="-122"/>
            </a:endParaRPr>
          </a:p>
          <a:p>
            <a:r>
              <a:rPr lang="en-US" altLang="zh-CN">
                <a:ea typeface="宋体" panose="02010600030101010101" pitchFamily="2" charset="-122"/>
              </a:rPr>
              <a:t>        M</a:t>
            </a:r>
            <a:r>
              <a:rPr lang="zh-CN" altLang="en-US">
                <a:ea typeface="宋体" panose="02010600030101010101" pitchFamily="2" charset="-122"/>
              </a:rPr>
              <a:t>约束（强制）：若结果</a:t>
            </a:r>
            <a:r>
              <a:rPr lang="en-US" altLang="zh-CN">
                <a:ea typeface="宋体" panose="02010600030101010101" pitchFamily="2" charset="-122"/>
              </a:rPr>
              <a:t>a</a:t>
            </a:r>
            <a:r>
              <a:rPr lang="zh-CN" altLang="en-US">
                <a:ea typeface="宋体" panose="02010600030101010101" pitchFamily="2" charset="-122"/>
              </a:rPr>
              <a:t>是</a:t>
            </a:r>
            <a:r>
              <a:rPr lang="en-US" altLang="zh-CN">
                <a:ea typeface="宋体" panose="02010600030101010101" pitchFamily="2" charset="-122"/>
              </a:rPr>
              <a:t>1</a:t>
            </a:r>
            <a:r>
              <a:rPr lang="zh-CN" altLang="en-US">
                <a:ea typeface="宋体" panose="02010600030101010101" pitchFamily="2" charset="-122"/>
              </a:rPr>
              <a:t>，则结果</a:t>
            </a:r>
            <a:r>
              <a:rPr lang="en-US" altLang="zh-CN">
                <a:ea typeface="宋体" panose="02010600030101010101" pitchFamily="2" charset="-122"/>
              </a:rPr>
              <a:t>b</a:t>
            </a:r>
            <a:r>
              <a:rPr lang="zh-CN" altLang="en-US">
                <a:ea typeface="宋体" panose="02010600030101010101" pitchFamily="2" charset="-122"/>
              </a:rPr>
              <a:t>强制为</a:t>
            </a:r>
            <a:r>
              <a:rPr lang="en-US" altLang="zh-CN">
                <a:ea typeface="宋体" panose="02010600030101010101" pitchFamily="2" charset="-122"/>
              </a:rPr>
              <a:t>0</a:t>
            </a:r>
          </a:p>
          <a:p>
            <a:endParaRPr lang="en-US" altLang="zh-CN">
              <a:ea typeface="宋体" panose="02010600030101010101" pitchFamily="2" charset="-122"/>
            </a:endParaRPr>
          </a:p>
          <a:p>
            <a:r>
              <a:rPr lang="zh-CN" altLang="en-US">
                <a:ea typeface="宋体" panose="02010600030101010101" pitchFamily="2" charset="-122"/>
              </a:rPr>
              <a:t>例：某个软件的规格说明书包含这样的要求：</a:t>
            </a:r>
            <a:endParaRPr lang="en-US" altLang="zh-CN">
              <a:ea typeface="宋体" panose="02010600030101010101" pitchFamily="2" charset="-122"/>
            </a:endParaRPr>
          </a:p>
          <a:p>
            <a:r>
              <a:rPr lang="zh-CN" altLang="en-US">
                <a:ea typeface="宋体" panose="02010600030101010101" pitchFamily="2" charset="-122"/>
              </a:rPr>
              <a:t>    第一列字符必须是</a:t>
            </a:r>
            <a:r>
              <a:rPr lang="en-US" altLang="zh-CN">
                <a:ea typeface="宋体" panose="02010600030101010101" pitchFamily="2" charset="-122"/>
              </a:rPr>
              <a:t>A</a:t>
            </a:r>
            <a:r>
              <a:rPr lang="zh-CN" altLang="en-US">
                <a:ea typeface="宋体" panose="02010600030101010101" pitchFamily="2" charset="-122"/>
              </a:rPr>
              <a:t>或者</a:t>
            </a:r>
            <a:r>
              <a:rPr lang="en-US" altLang="zh-CN">
                <a:ea typeface="宋体" panose="02010600030101010101" pitchFamily="2" charset="-122"/>
              </a:rPr>
              <a:t>B</a:t>
            </a:r>
            <a:r>
              <a:rPr lang="zh-CN" altLang="en-US">
                <a:ea typeface="宋体" panose="02010600030101010101" pitchFamily="2" charset="-122"/>
              </a:rPr>
              <a:t>，第二列字符必须</a:t>
            </a:r>
            <a:endParaRPr lang="en-US" altLang="zh-CN">
              <a:ea typeface="宋体" panose="02010600030101010101" pitchFamily="2" charset="-122"/>
            </a:endParaRPr>
          </a:p>
          <a:p>
            <a:r>
              <a:rPr lang="zh-CN" altLang="en-US">
                <a:ea typeface="宋体" panose="02010600030101010101" pitchFamily="2" charset="-122"/>
              </a:rPr>
              <a:t>是一个数字，在此情况下进行文件的修改，但</a:t>
            </a:r>
            <a:endParaRPr lang="en-US" altLang="zh-CN">
              <a:ea typeface="宋体" panose="02010600030101010101" pitchFamily="2" charset="-122"/>
            </a:endParaRPr>
          </a:p>
          <a:p>
            <a:r>
              <a:rPr lang="zh-CN" altLang="en-US">
                <a:ea typeface="宋体" panose="02010600030101010101" pitchFamily="2" charset="-122"/>
              </a:rPr>
              <a:t>如果第</a:t>
            </a:r>
            <a:r>
              <a:rPr lang="en-US" altLang="zh-CN">
                <a:ea typeface="宋体" panose="02010600030101010101" pitchFamily="2" charset="-122"/>
              </a:rPr>
              <a:t>1</a:t>
            </a:r>
            <a:r>
              <a:rPr lang="zh-CN" altLang="en-US">
                <a:ea typeface="宋体" panose="02010600030101010101" pitchFamily="2" charset="-122"/>
              </a:rPr>
              <a:t>列字符不正确，则给出信息</a:t>
            </a:r>
            <a:r>
              <a:rPr lang="en-US" altLang="zh-CN">
                <a:ea typeface="宋体" panose="02010600030101010101" pitchFamily="2" charset="-122"/>
              </a:rPr>
              <a:t>L</a:t>
            </a:r>
            <a:r>
              <a:rPr lang="zh-CN" altLang="en-US">
                <a:ea typeface="宋体" panose="02010600030101010101" pitchFamily="2" charset="-122"/>
              </a:rPr>
              <a:t>；如果第</a:t>
            </a:r>
            <a:endParaRPr lang="en-US" altLang="zh-CN">
              <a:ea typeface="宋体" panose="02010600030101010101" pitchFamily="2" charset="-122"/>
            </a:endParaRPr>
          </a:p>
          <a:p>
            <a:r>
              <a:rPr lang="en-US" altLang="zh-CN">
                <a:ea typeface="宋体" panose="02010600030101010101" pitchFamily="2" charset="-122"/>
              </a:rPr>
              <a:t>2</a:t>
            </a:r>
            <a:r>
              <a:rPr lang="zh-CN" altLang="en-US">
                <a:ea typeface="宋体" panose="02010600030101010101" pitchFamily="2" charset="-122"/>
              </a:rPr>
              <a:t>列字符不是数字，则给出信息</a:t>
            </a:r>
            <a:r>
              <a:rPr lang="en-US" altLang="zh-CN">
                <a:ea typeface="宋体" panose="02010600030101010101" pitchFamily="2" charset="-122"/>
              </a:rPr>
              <a:t>M</a:t>
            </a:r>
            <a:r>
              <a:rPr lang="zh-CN" altLang="en-US">
                <a:ea typeface="宋体" panose="02010600030101010101" pitchFamily="2" charset="-122"/>
              </a:rPr>
              <a:t>。</a:t>
            </a:r>
            <a:endParaRPr lang="zh-CN" altLang="zh-CN">
              <a:ea typeface="宋体" panose="02010600030101010101" pitchFamily="2" charset="-122"/>
            </a:endParaRPr>
          </a:p>
          <a:p>
            <a:endParaRPr lang="zh-CN" altLang="en-US">
              <a:ea typeface="宋体" panose="02010600030101010101" pitchFamily="2" charset="-122"/>
            </a:endParaRPr>
          </a:p>
        </p:txBody>
      </p:sp>
      <p:sp>
        <p:nvSpPr>
          <p:cNvPr id="26627" name="灯片编号占位符 1">
            <a:extLst>
              <a:ext uri="{FF2B5EF4-FFF2-40B4-BE49-F238E27FC236}">
                <a16:creationId xmlns:a16="http://schemas.microsoft.com/office/drawing/2014/main" id="{35B51F6E-04B6-4CD4-AE21-EBB757BEE67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1BC06B-7C51-4008-BF65-107B2E6F984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507499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5509E6C3-404C-4F11-B9D7-E61FA1CE5AF1}"/>
              </a:ext>
            </a:extLst>
          </p:cNvPr>
          <p:cNvSpPr>
            <a:spLocks noGrp="1"/>
          </p:cNvSpPr>
          <p:nvPr>
            <p:ph idx="1"/>
          </p:nvPr>
        </p:nvSpPr>
        <p:spPr>
          <a:xfrm>
            <a:off x="381000" y="1295400"/>
            <a:ext cx="8610600" cy="4953000"/>
          </a:xfrm>
        </p:spPr>
        <p:txBody>
          <a:bodyPr/>
          <a:lstStyle/>
          <a:p>
            <a:r>
              <a:rPr lang="zh-CN" altLang="en-US">
                <a:ea typeface="宋体" panose="02010600030101010101" pitchFamily="2" charset="-122"/>
              </a:rPr>
              <a:t>原因：</a:t>
            </a:r>
            <a:endParaRPr lang="en-US" altLang="zh-CN">
              <a:ea typeface="宋体" panose="02010600030101010101" pitchFamily="2" charset="-122"/>
            </a:endParaRPr>
          </a:p>
          <a:p>
            <a:r>
              <a:rPr lang="en-US" altLang="zh-CN">
                <a:ea typeface="宋体" panose="02010600030101010101" pitchFamily="2" charset="-122"/>
              </a:rPr>
              <a:t>    1</a:t>
            </a:r>
            <a:r>
              <a:rPr lang="zh-CN" altLang="en-US">
                <a:ea typeface="宋体" panose="02010600030101010101" pitchFamily="2" charset="-122"/>
              </a:rPr>
              <a:t>：第一列字符是</a:t>
            </a:r>
            <a:r>
              <a:rPr lang="en-US" altLang="zh-CN">
                <a:ea typeface="宋体" panose="02010600030101010101" pitchFamily="2" charset="-122"/>
              </a:rPr>
              <a:t>A</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2</a:t>
            </a:r>
            <a:r>
              <a:rPr lang="zh-CN" altLang="en-US">
                <a:ea typeface="宋体" panose="02010600030101010101" pitchFamily="2" charset="-122"/>
              </a:rPr>
              <a:t>：第一列字符是</a:t>
            </a:r>
            <a:r>
              <a:rPr lang="en-US" altLang="zh-CN">
                <a:ea typeface="宋体" panose="02010600030101010101" pitchFamily="2" charset="-122"/>
              </a:rPr>
              <a:t>B</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3</a:t>
            </a:r>
            <a:r>
              <a:rPr lang="zh-CN" altLang="en-US">
                <a:ea typeface="宋体" panose="02010600030101010101" pitchFamily="2" charset="-122"/>
              </a:rPr>
              <a:t>：第二列字符是数字；</a:t>
            </a:r>
            <a:endParaRPr lang="en-US" altLang="zh-CN">
              <a:ea typeface="宋体" panose="02010600030101010101" pitchFamily="2" charset="-122"/>
            </a:endParaRPr>
          </a:p>
          <a:p>
            <a:r>
              <a:rPr lang="zh-CN" altLang="en-US">
                <a:ea typeface="宋体" panose="02010600030101010101" pitchFamily="2" charset="-122"/>
              </a:rPr>
              <a:t>结果：</a:t>
            </a:r>
            <a:endParaRPr lang="en-US" altLang="zh-CN">
              <a:ea typeface="宋体" panose="02010600030101010101" pitchFamily="2" charset="-122"/>
            </a:endParaRPr>
          </a:p>
          <a:p>
            <a:r>
              <a:rPr lang="en-US" altLang="zh-CN">
                <a:ea typeface="宋体" panose="02010600030101010101" pitchFamily="2" charset="-122"/>
              </a:rPr>
              <a:t>    21</a:t>
            </a:r>
            <a:r>
              <a:rPr lang="zh-CN" altLang="en-US">
                <a:ea typeface="宋体" panose="02010600030101010101" pitchFamily="2" charset="-122"/>
              </a:rPr>
              <a:t>：进行文件的修改；</a:t>
            </a:r>
            <a:endParaRPr lang="en-US" altLang="zh-CN">
              <a:ea typeface="宋体" panose="02010600030101010101" pitchFamily="2" charset="-122"/>
            </a:endParaRPr>
          </a:p>
          <a:p>
            <a:r>
              <a:rPr lang="en-US" altLang="zh-CN">
                <a:ea typeface="宋体" panose="02010600030101010101" pitchFamily="2" charset="-122"/>
              </a:rPr>
              <a:t>    22</a:t>
            </a:r>
            <a:r>
              <a:rPr lang="zh-CN" altLang="en-US">
                <a:ea typeface="宋体" panose="02010600030101010101" pitchFamily="2" charset="-122"/>
              </a:rPr>
              <a:t>：给出信息</a:t>
            </a:r>
            <a:r>
              <a:rPr lang="en-US" altLang="zh-CN">
                <a:ea typeface="宋体" panose="02010600030101010101" pitchFamily="2" charset="-122"/>
              </a:rPr>
              <a:t>L</a:t>
            </a:r>
            <a:r>
              <a:rPr lang="zh-CN" altLang="en-US">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23</a:t>
            </a:r>
            <a:r>
              <a:rPr lang="zh-CN" altLang="en-US">
                <a:ea typeface="宋体" panose="02010600030101010101" pitchFamily="2" charset="-122"/>
              </a:rPr>
              <a:t>：给出信息</a:t>
            </a:r>
            <a:r>
              <a:rPr lang="en-US" altLang="zh-CN">
                <a:ea typeface="宋体" panose="02010600030101010101" pitchFamily="2" charset="-122"/>
              </a:rPr>
              <a:t>M</a:t>
            </a:r>
            <a:r>
              <a:rPr lang="zh-CN" altLang="en-US">
                <a:ea typeface="宋体" panose="02010600030101010101" pitchFamily="2" charset="-122"/>
              </a:rPr>
              <a:t>。</a:t>
            </a:r>
            <a:endParaRPr lang="zh-CN" altLang="zh-CN">
              <a:ea typeface="宋体" panose="02010600030101010101" pitchFamily="2" charset="-122"/>
            </a:endParaRPr>
          </a:p>
          <a:p>
            <a:endParaRPr lang="zh-CN" altLang="en-US">
              <a:ea typeface="宋体" panose="02010600030101010101" pitchFamily="2" charset="-122"/>
            </a:endParaRPr>
          </a:p>
        </p:txBody>
      </p:sp>
      <p:sp>
        <p:nvSpPr>
          <p:cNvPr id="27651" name="灯片编号占位符 1">
            <a:extLst>
              <a:ext uri="{FF2B5EF4-FFF2-40B4-BE49-F238E27FC236}">
                <a16:creationId xmlns:a16="http://schemas.microsoft.com/office/drawing/2014/main" id="{5C9F5142-B617-4AB6-94D6-4D5A32BE5B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503060-073C-43FF-92E7-D07417F61B0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717703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0303">
            <a:extLst>
              <a:ext uri="{FF2B5EF4-FFF2-40B4-BE49-F238E27FC236}">
                <a16:creationId xmlns:a16="http://schemas.microsoft.com/office/drawing/2014/main" id="{C8FFBB01-45F1-4F32-8F6D-1C43B7CF766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2514600"/>
            <a:ext cx="4932363" cy="2362200"/>
          </a:xfrm>
          <a:noFill/>
        </p:spPr>
      </p:pic>
      <p:sp>
        <p:nvSpPr>
          <p:cNvPr id="28675" name="矩形 4">
            <a:extLst>
              <a:ext uri="{FF2B5EF4-FFF2-40B4-BE49-F238E27FC236}">
                <a16:creationId xmlns:a16="http://schemas.microsoft.com/office/drawing/2014/main" id="{729956C4-BFE6-4B85-A940-429A90A52B71}"/>
              </a:ext>
            </a:extLst>
          </p:cNvPr>
          <p:cNvSpPr>
            <a:spLocks noChangeArrowheads="1"/>
          </p:cNvSpPr>
          <p:nvPr/>
        </p:nvSpPr>
        <p:spPr bwMode="auto">
          <a:xfrm>
            <a:off x="3500438" y="5486400"/>
            <a:ext cx="20288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因果图实例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6" name="灯片编号占位符 1">
            <a:extLst>
              <a:ext uri="{FF2B5EF4-FFF2-40B4-BE49-F238E27FC236}">
                <a16:creationId xmlns:a16="http://schemas.microsoft.com/office/drawing/2014/main" id="{E91F96F9-16A9-4BEF-A24C-ED29AD80CF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687358-B96D-49E6-B9F6-C93040681DC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159187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304">
            <a:extLst>
              <a:ext uri="{FF2B5EF4-FFF2-40B4-BE49-F238E27FC236}">
                <a16:creationId xmlns:a16="http://schemas.microsoft.com/office/drawing/2014/main" id="{2662D475-3574-4EBE-9F1E-0C1AA2BD83C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2057400"/>
            <a:ext cx="6127750" cy="2514600"/>
          </a:xfrm>
          <a:noFill/>
        </p:spPr>
      </p:pic>
      <p:sp>
        <p:nvSpPr>
          <p:cNvPr id="29699" name="矩形 4">
            <a:extLst>
              <a:ext uri="{FF2B5EF4-FFF2-40B4-BE49-F238E27FC236}">
                <a16:creationId xmlns:a16="http://schemas.microsoft.com/office/drawing/2014/main" id="{A213CF14-DD2A-4945-9A14-008BA317696E}"/>
              </a:ext>
            </a:extLst>
          </p:cNvPr>
          <p:cNvSpPr>
            <a:spLocks noChangeArrowheads="1"/>
          </p:cNvSpPr>
          <p:nvPr/>
        </p:nvSpPr>
        <p:spPr bwMode="auto">
          <a:xfrm>
            <a:off x="3200400" y="5029200"/>
            <a:ext cx="292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具有</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E</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约束的因果图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00" name="灯片编号占位符 1">
            <a:extLst>
              <a:ext uri="{FF2B5EF4-FFF2-40B4-BE49-F238E27FC236}">
                <a16:creationId xmlns:a16="http://schemas.microsoft.com/office/drawing/2014/main" id="{5FDF702C-1997-4632-ABD4-038EFBFCA8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570B96-352B-46FD-B132-53F85CA6D5E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190276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59DB926-E296-4273-A3FD-FD92394D84A0}"/>
              </a:ext>
            </a:extLst>
          </p:cNvPr>
          <p:cNvGraphicFramePr>
            <a:graphicFrameLocks noGrp="1"/>
          </p:cNvGraphicFramePr>
          <p:nvPr>
            <p:ph idx="1"/>
          </p:nvPr>
        </p:nvGraphicFramePr>
        <p:xfrm>
          <a:off x="228600" y="1816100"/>
          <a:ext cx="8458203" cy="4676776"/>
        </p:xfrm>
        <a:graphic>
          <a:graphicData uri="http://schemas.openxmlformats.org/drawingml/2006/table">
            <a:tbl>
              <a:tblPr/>
              <a:tblGrid>
                <a:gridCol w="1202672">
                  <a:extLst>
                    <a:ext uri="{9D8B030D-6E8A-4147-A177-3AD203B41FA5}">
                      <a16:colId xmlns:a16="http://schemas.microsoft.com/office/drawing/2014/main" val="20000"/>
                    </a:ext>
                  </a:extLst>
                </a:gridCol>
                <a:gridCol w="805731">
                  <a:extLst>
                    <a:ext uri="{9D8B030D-6E8A-4147-A177-3AD203B41FA5}">
                      <a16:colId xmlns:a16="http://schemas.microsoft.com/office/drawing/2014/main" val="20001"/>
                    </a:ext>
                  </a:extLst>
                </a:gridCol>
                <a:gridCol w="805731">
                  <a:extLst>
                    <a:ext uri="{9D8B030D-6E8A-4147-A177-3AD203B41FA5}">
                      <a16:colId xmlns:a16="http://schemas.microsoft.com/office/drawing/2014/main" val="20002"/>
                    </a:ext>
                  </a:extLst>
                </a:gridCol>
                <a:gridCol w="805731">
                  <a:extLst>
                    <a:ext uri="{9D8B030D-6E8A-4147-A177-3AD203B41FA5}">
                      <a16:colId xmlns:a16="http://schemas.microsoft.com/office/drawing/2014/main" val="20003"/>
                    </a:ext>
                  </a:extLst>
                </a:gridCol>
                <a:gridCol w="806719">
                  <a:extLst>
                    <a:ext uri="{9D8B030D-6E8A-4147-A177-3AD203B41FA5}">
                      <a16:colId xmlns:a16="http://schemas.microsoft.com/office/drawing/2014/main" val="20004"/>
                    </a:ext>
                  </a:extLst>
                </a:gridCol>
                <a:gridCol w="806719">
                  <a:extLst>
                    <a:ext uri="{9D8B030D-6E8A-4147-A177-3AD203B41FA5}">
                      <a16:colId xmlns:a16="http://schemas.microsoft.com/office/drawing/2014/main" val="20005"/>
                    </a:ext>
                  </a:extLst>
                </a:gridCol>
                <a:gridCol w="805731">
                  <a:extLst>
                    <a:ext uri="{9D8B030D-6E8A-4147-A177-3AD203B41FA5}">
                      <a16:colId xmlns:a16="http://schemas.microsoft.com/office/drawing/2014/main" val="20006"/>
                    </a:ext>
                  </a:extLst>
                </a:gridCol>
                <a:gridCol w="805731">
                  <a:extLst>
                    <a:ext uri="{9D8B030D-6E8A-4147-A177-3AD203B41FA5}">
                      <a16:colId xmlns:a16="http://schemas.microsoft.com/office/drawing/2014/main" val="20007"/>
                    </a:ext>
                  </a:extLst>
                </a:gridCol>
                <a:gridCol w="806719">
                  <a:extLst>
                    <a:ext uri="{9D8B030D-6E8A-4147-A177-3AD203B41FA5}">
                      <a16:colId xmlns:a16="http://schemas.microsoft.com/office/drawing/2014/main" val="20008"/>
                    </a:ext>
                  </a:extLst>
                </a:gridCol>
                <a:gridCol w="806719">
                  <a:extLst>
                    <a:ext uri="{9D8B030D-6E8A-4147-A177-3AD203B41FA5}">
                      <a16:colId xmlns:a16="http://schemas.microsoft.com/office/drawing/2014/main" val="20009"/>
                    </a:ext>
                  </a:extLst>
                </a:gridCol>
              </a:tblGrid>
              <a:tr h="182905">
                <a:tc gridSpan="2">
                  <a:txBody>
                    <a:bodyPr/>
                    <a:lstStyle/>
                    <a:p>
                      <a:pPr indent="266700" algn="just">
                        <a:spcBef>
                          <a:spcPts val="120"/>
                        </a:spcBef>
                        <a:spcAft>
                          <a:spcPts val="120"/>
                        </a:spcAft>
                      </a:pPr>
                      <a:endParaRPr lang="en-US" sz="1200" b="1" kern="1000">
                        <a:latin typeface="Times New Roman"/>
                        <a:ea typeface="方正书宋简体"/>
                        <a:cs typeface="Times New Roman"/>
                      </a:endParaRPr>
                    </a:p>
                  </a:txBody>
                  <a:tcPr marL="64981" marR="64981"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2</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3</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4</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5</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6</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7</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8</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2905">
                <a:tc rowSpan="4">
                  <a:txBody>
                    <a:bodyPr/>
                    <a:lstStyle/>
                    <a:p>
                      <a:pPr indent="266700" algn="ctr">
                        <a:spcBef>
                          <a:spcPts val="120"/>
                        </a:spcBef>
                        <a:spcAft>
                          <a:spcPts val="120"/>
                        </a:spcAft>
                      </a:pPr>
                      <a:r>
                        <a:rPr lang="zh-CN" sz="1200" b="1" kern="1000">
                          <a:latin typeface="Times New Roman"/>
                          <a:ea typeface="方正书宋简体"/>
                          <a:cs typeface="Times New Roman"/>
                        </a:rPr>
                        <a:t>条件（原因）</a:t>
                      </a:r>
                    </a:p>
                  </a:txBody>
                  <a:tcPr marL="64981" marR="6498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①</a:t>
                      </a: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2905">
                <a:tc vMerge="1">
                  <a:txBody>
                    <a:bodyPr/>
                    <a:lstStyle/>
                    <a:p>
                      <a:endParaRPr lang="zh-CN" altLang="en-US"/>
                    </a:p>
                  </a:txBody>
                  <a:tcPr/>
                </a:tc>
                <a:tc>
                  <a:txBody>
                    <a:bodyPr/>
                    <a:lstStyle/>
                    <a:p>
                      <a:pPr indent="266700" algn="ctr">
                        <a:spcBef>
                          <a:spcPts val="120"/>
                        </a:spcBef>
                        <a:spcAft>
                          <a:spcPts val="120"/>
                        </a:spcAft>
                      </a:pPr>
                      <a:r>
                        <a:rPr lang="zh-CN" sz="1200" b="1" kern="1000">
                          <a:latin typeface="Times New Roman"/>
                          <a:ea typeface="方正书宋简体"/>
                          <a:cs typeface="Times New Roman"/>
                        </a:rPr>
                        <a:t>②</a:t>
                      </a: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82905">
                <a:tc vMerge="1">
                  <a:txBody>
                    <a:bodyPr/>
                    <a:lstStyle/>
                    <a:p>
                      <a:endParaRPr lang="zh-CN" altLang="en-US"/>
                    </a:p>
                  </a:txBody>
                  <a:tcPr/>
                </a:tc>
                <a:tc>
                  <a:txBody>
                    <a:bodyPr/>
                    <a:lstStyle/>
                    <a:p>
                      <a:pPr indent="266700" algn="ctr">
                        <a:spcBef>
                          <a:spcPts val="120"/>
                        </a:spcBef>
                        <a:spcAft>
                          <a:spcPts val="120"/>
                        </a:spcAft>
                      </a:pPr>
                      <a:r>
                        <a:rPr lang="zh-CN" sz="1200" b="1" kern="1000">
                          <a:latin typeface="Times New Roman"/>
                          <a:ea typeface="方正书宋简体"/>
                          <a:cs typeface="Times New Roman"/>
                        </a:rPr>
                        <a:t>③</a:t>
                      </a: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3701">
                <a:tc vMerge="1">
                  <a:txBody>
                    <a:bodyPr/>
                    <a:lstStyle/>
                    <a:p>
                      <a:endParaRPr lang="zh-CN" altLang="en-US"/>
                    </a:p>
                  </a:txBody>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   /</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3701">
                <a:tc rowSpan="3">
                  <a:txBody>
                    <a:bodyPr/>
                    <a:lstStyle/>
                    <a:p>
                      <a:pPr indent="266700" algn="ctr">
                        <a:spcBef>
                          <a:spcPts val="120"/>
                        </a:spcBef>
                        <a:spcAft>
                          <a:spcPts val="120"/>
                        </a:spcAft>
                      </a:pPr>
                      <a:r>
                        <a:rPr lang="zh-CN" sz="1200" b="1" kern="1000">
                          <a:latin typeface="Times New Roman"/>
                          <a:ea typeface="方正书宋简体"/>
                          <a:cs typeface="Times New Roman"/>
                        </a:rPr>
                        <a:t>动作（结果）</a:t>
                      </a:r>
                    </a:p>
                  </a:txBody>
                  <a:tcPr marL="64981" marR="6498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3701">
                <a:tc vMerge="1">
                  <a:txBody>
                    <a:bodyPr/>
                    <a:lstStyle/>
                    <a:p>
                      <a:endParaRPr lang="zh-CN" altLang="en-US"/>
                    </a:p>
                  </a:txBody>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93701">
                <a:tc vMerge="1">
                  <a:txBody>
                    <a:bodyPr/>
                    <a:lstStyle/>
                    <a:p>
                      <a:endParaRPr lang="zh-CN" altLang="en-US"/>
                    </a:p>
                  </a:txBody>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0</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1</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170352">
                <a:tc gridSpan="2">
                  <a:txBody>
                    <a:bodyPr/>
                    <a:lstStyle/>
                    <a:p>
                      <a:pPr indent="266700" algn="ctr">
                        <a:spcBef>
                          <a:spcPts val="120"/>
                        </a:spcBef>
                        <a:spcAft>
                          <a:spcPts val="120"/>
                        </a:spcAft>
                      </a:pPr>
                      <a:r>
                        <a:rPr lang="zh-CN" sz="1200" b="1" kern="1000">
                          <a:latin typeface="Times New Roman"/>
                          <a:ea typeface="方正书宋简体"/>
                          <a:cs typeface="Times New Roman"/>
                        </a:rPr>
                        <a:t>测试用例</a:t>
                      </a:r>
                    </a:p>
                  </a:txBody>
                  <a:tcPr marL="64981" marR="6498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 /  /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ctr">
                        <a:spcBef>
                          <a:spcPts val="165"/>
                        </a:spcBef>
                        <a:spcAft>
                          <a:spcPts val="0"/>
                        </a:spcAft>
                      </a:pPr>
                      <a:r>
                        <a:rPr lang="en-US" sz="1200" b="1" kern="1000">
                          <a:latin typeface="Times New Roman"/>
                          <a:ea typeface="方正书宋简体"/>
                          <a:cs typeface="Times New Roman"/>
                        </a:rPr>
                        <a:t>     /</a:t>
                      </a:r>
                      <a:endParaRPr lang="zh-CN" sz="1200" b="1" kern="1000">
                        <a:latin typeface="Times New Roman"/>
                        <a:ea typeface="方正书宋简体"/>
                        <a:cs typeface="Times New Roman"/>
                      </a:endParaRPr>
                    </a:p>
                    <a:p>
                      <a:pPr indent="266700" algn="just">
                        <a:spcBef>
                          <a:spcPts val="165"/>
                        </a:spcBef>
                        <a:spcAft>
                          <a:spcPts val="0"/>
                        </a:spcAft>
                      </a:pPr>
                      <a:r>
                        <a:rPr lang="en-US" sz="1200" b="1" kern="1000">
                          <a:latin typeface="Times New Roman"/>
                          <a:ea typeface="方正书宋简体"/>
                          <a:cs typeface="Times New Roman"/>
                        </a:rPr>
                        <a:t>/  /  /</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A3</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A8</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AM</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A</a:t>
                      </a:r>
                      <a:r>
                        <a:rPr lang="zh-CN" sz="1200" b="1" kern="1000">
                          <a:latin typeface="Times New Roman"/>
                          <a:ea typeface="方正书宋简体"/>
                          <a:cs typeface="Times New Roman"/>
                        </a:rPr>
                        <a:t>？</a:t>
                      </a: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B5</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B4</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BN</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B!</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a:latin typeface="Times New Roman"/>
                          <a:ea typeface="方正书宋简体"/>
                          <a:cs typeface="Times New Roman"/>
                        </a:rPr>
                        <a:t>C2</a:t>
                      </a:r>
                      <a:endParaRPr lang="zh-CN" sz="1200" b="1" kern="1000">
                        <a:latin typeface="Times New Roman"/>
                        <a:ea typeface="方正书宋简体"/>
                        <a:cs typeface="Times New Roman"/>
                      </a:endParaRPr>
                    </a:p>
                    <a:p>
                      <a:pPr indent="266700" algn="ctr">
                        <a:spcBef>
                          <a:spcPts val="120"/>
                        </a:spcBef>
                        <a:spcAft>
                          <a:spcPts val="120"/>
                        </a:spcAft>
                      </a:pPr>
                      <a:r>
                        <a:rPr lang="en-US" sz="1200" b="1" kern="1000">
                          <a:latin typeface="Times New Roman"/>
                          <a:ea typeface="方正书宋简体"/>
                          <a:cs typeface="Times New Roman"/>
                        </a:rPr>
                        <a:t>X6</a:t>
                      </a:r>
                      <a:endParaRPr lang="zh-CN" sz="1200" b="1" kern="100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200" b="1" kern="1000" dirty="0">
                          <a:latin typeface="Times New Roman"/>
                          <a:ea typeface="方正书宋简体"/>
                          <a:cs typeface="Times New Roman"/>
                        </a:rPr>
                        <a:t>DY</a:t>
                      </a:r>
                      <a:endParaRPr lang="zh-CN" sz="1200" b="1" kern="1000" dirty="0">
                        <a:latin typeface="Times New Roman"/>
                        <a:ea typeface="方正书宋简体"/>
                        <a:cs typeface="Times New Roman"/>
                      </a:endParaRPr>
                    </a:p>
                    <a:p>
                      <a:pPr indent="266700" algn="ctr">
                        <a:spcBef>
                          <a:spcPts val="120"/>
                        </a:spcBef>
                        <a:spcAft>
                          <a:spcPts val="120"/>
                        </a:spcAft>
                      </a:pPr>
                      <a:r>
                        <a:rPr lang="en-US" sz="1200" b="1" kern="1000" dirty="0">
                          <a:latin typeface="Times New Roman"/>
                          <a:ea typeface="方正书宋简体"/>
                          <a:cs typeface="Times New Roman"/>
                        </a:rPr>
                        <a:t>P;</a:t>
                      </a:r>
                      <a:endParaRPr lang="zh-CN" sz="1200" b="1" kern="1000" dirty="0">
                        <a:latin typeface="Times New Roman"/>
                        <a:ea typeface="方正书宋简体"/>
                        <a:cs typeface="Times New Roman"/>
                      </a:endParaRPr>
                    </a:p>
                  </a:txBody>
                  <a:tcPr marL="64981" marR="6498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pic>
        <p:nvPicPr>
          <p:cNvPr id="30825" name="Picture 4" descr="11">
            <a:extLst>
              <a:ext uri="{FF2B5EF4-FFF2-40B4-BE49-F238E27FC236}">
                <a16:creationId xmlns:a16="http://schemas.microsoft.com/office/drawing/2014/main" id="{4863B203-E5FD-49FF-B628-53BE3323F3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7432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6" name="Picture 3" descr="22">
            <a:extLst>
              <a:ext uri="{FF2B5EF4-FFF2-40B4-BE49-F238E27FC236}">
                <a16:creationId xmlns:a16="http://schemas.microsoft.com/office/drawing/2014/main" id="{04B88522-0099-482E-9024-79A158D943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35052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7" name="Picture 2" descr="21">
            <a:extLst>
              <a:ext uri="{FF2B5EF4-FFF2-40B4-BE49-F238E27FC236}">
                <a16:creationId xmlns:a16="http://schemas.microsoft.com/office/drawing/2014/main" id="{936375D9-CDD2-4719-8610-E6D17B0F7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41910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28" name="Picture 1" descr="23">
            <a:extLst>
              <a:ext uri="{FF2B5EF4-FFF2-40B4-BE49-F238E27FC236}">
                <a16:creationId xmlns:a16="http://schemas.microsoft.com/office/drawing/2014/main" id="{0FCD3B44-ABCF-45BE-B684-D155CFB60C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4876800"/>
            <a:ext cx="1524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829" name="矩形 8">
            <a:extLst>
              <a:ext uri="{FF2B5EF4-FFF2-40B4-BE49-F238E27FC236}">
                <a16:creationId xmlns:a16="http://schemas.microsoft.com/office/drawing/2014/main" id="{B56F5305-9081-4684-8B92-D9B9A6DCA2D7}"/>
              </a:ext>
            </a:extLst>
          </p:cNvPr>
          <p:cNvSpPr>
            <a:spLocks noChangeArrowheads="1"/>
          </p:cNvSpPr>
          <p:nvPr/>
        </p:nvSpPr>
        <p:spPr bwMode="auto">
          <a:xfrm>
            <a:off x="3657600" y="1295400"/>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830" name="灯片编号占位符 1">
            <a:extLst>
              <a:ext uri="{FF2B5EF4-FFF2-40B4-BE49-F238E27FC236}">
                <a16:creationId xmlns:a16="http://schemas.microsoft.com/office/drawing/2014/main" id="{1E433FD0-22C5-4AE7-B332-E03B3EF4B6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521181-649E-4ACE-808E-8B393918A97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2981825"/>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a16="http://schemas.microsoft.com/office/drawing/2014/main" id="{19C78EEB-0DCC-47A9-A0EE-243D5CB9A98B}"/>
              </a:ext>
            </a:extLst>
          </p:cNvPr>
          <p:cNvSpPr>
            <a:spLocks noGrp="1"/>
          </p:cNvSpPr>
          <p:nvPr>
            <p:ph type="title"/>
          </p:nvPr>
        </p:nvSpPr>
        <p:spPr/>
        <p:txBody>
          <a:bodyPr/>
          <a:lstStyle/>
          <a:p>
            <a:r>
              <a:rPr lang="en-US" altLang="zh-CN">
                <a:ea typeface="宋体" panose="02010600030101010101" pitchFamily="2" charset="-122"/>
              </a:rPr>
              <a:t>3.3  </a:t>
            </a:r>
            <a:r>
              <a:rPr lang="zh-CN" altLang="zh-CN">
                <a:ea typeface="宋体" panose="02010600030101010101" pitchFamily="2" charset="-122"/>
              </a:rPr>
              <a:t>正交实验设计法</a:t>
            </a:r>
            <a:endParaRPr lang="zh-CN" altLang="en-US">
              <a:ea typeface="宋体" panose="02010600030101010101" pitchFamily="2" charset="-122"/>
            </a:endParaRPr>
          </a:p>
        </p:txBody>
      </p:sp>
      <p:sp>
        <p:nvSpPr>
          <p:cNvPr id="31747" name="内容占位符 2">
            <a:extLst>
              <a:ext uri="{FF2B5EF4-FFF2-40B4-BE49-F238E27FC236}">
                <a16:creationId xmlns:a16="http://schemas.microsoft.com/office/drawing/2014/main" id="{E6DCDE4D-D382-416B-836F-3568A23E34B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所谓正交实验设计法，是从大量的实验点中挑选出适量的、有代表性的点，应用依据伽罗瓦理论导出的“正交表”合理地安排实验的一种科学的实验设计方法。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利用这种方法，可使所有的因子和水平在实验中均匀地分配与搭配，均匀规律地变化。</a:t>
            </a:r>
          </a:p>
          <a:p>
            <a:endParaRPr lang="zh-CN" altLang="en-US">
              <a:ea typeface="宋体" panose="02010600030101010101" pitchFamily="2" charset="-122"/>
            </a:endParaRPr>
          </a:p>
        </p:txBody>
      </p:sp>
      <p:sp>
        <p:nvSpPr>
          <p:cNvPr id="31748" name="灯片编号占位符 1">
            <a:extLst>
              <a:ext uri="{FF2B5EF4-FFF2-40B4-BE49-F238E27FC236}">
                <a16:creationId xmlns:a16="http://schemas.microsoft.com/office/drawing/2014/main" id="{8B07BE73-8353-4356-8008-22E023664A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C4368C-A29F-45FC-AA0A-E3933FB20D5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30594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20E0D663-F5BD-43DC-A4E0-2084E62CF0F3}"/>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这些步骤的主要任务如下。</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）计划：确定软件开发的总目标；给出软件的功能、性能、可靠性以及接口等方面的设想。</a:t>
            </a:r>
            <a:endParaRPr lang="zh-CN" altLang="en-US">
              <a:ea typeface="宋体" panose="02010600030101010101" pitchFamily="2" charset="-122"/>
            </a:endParaRP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graphicFrame>
        <p:nvGraphicFramePr>
          <p:cNvPr id="20483" name="Object 2">
            <a:hlinkClick r:id="" action="ppaction://ole?verb=0"/>
            <a:extLst>
              <a:ext uri="{FF2B5EF4-FFF2-40B4-BE49-F238E27FC236}">
                <a16:creationId xmlns:a16="http://schemas.microsoft.com/office/drawing/2014/main" id="{0B2379C6-561B-4622-9341-BAACCE3AD9C1}"/>
              </a:ext>
            </a:extLst>
          </p:cNvPr>
          <p:cNvGraphicFramePr>
            <a:graphicFrameLocks/>
          </p:cNvGraphicFramePr>
          <p:nvPr/>
        </p:nvGraphicFramePr>
        <p:xfrm>
          <a:off x="2971800" y="3810000"/>
          <a:ext cx="3527425" cy="2717800"/>
        </p:xfrm>
        <a:graphic>
          <a:graphicData uri="http://schemas.openxmlformats.org/presentationml/2006/ole">
            <mc:AlternateContent xmlns:mc="http://schemas.openxmlformats.org/markup-compatibility/2006">
              <mc:Choice xmlns:v="urn:schemas-microsoft-com:vml" Requires="v">
                <p:oleObj spid="_x0000_s20488" name="Clip" r:id="rId3" imgW="2256682" imgH="1419935" progId="MS_ClipArt_Gallery.5">
                  <p:embed/>
                </p:oleObj>
              </mc:Choice>
              <mc:Fallback>
                <p:oleObj name="Clip" r:id="rId3" imgW="2256682" imgH="1419935" progId="MS_ClipArt_Gallery.5">
                  <p:embed/>
                  <p:pic>
                    <p:nvPicPr>
                      <p:cNvPr id="0" name="Object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1800" y="3810000"/>
                        <a:ext cx="3527425" cy="271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23387961-65F8-491A-89C8-DD37EE751F29}"/>
              </a:ext>
            </a:extLst>
          </p:cNvPr>
          <p:cNvSpPr>
            <a:spLocks noGrp="1"/>
          </p:cNvSpPr>
          <p:nvPr>
            <p:ph idx="1"/>
          </p:nvPr>
        </p:nvSpPr>
        <p:spPr/>
        <p:txBody>
          <a:bodyPr/>
          <a:lstStyle/>
          <a:p>
            <a:r>
              <a:rPr lang="en-US" altLang="zh-CN">
                <a:ea typeface="宋体" panose="02010600030101010101" pitchFamily="2" charset="-122"/>
              </a:rPr>
              <a:t>	3.3.1  </a:t>
            </a:r>
            <a:r>
              <a:rPr lang="zh-CN" altLang="zh-CN">
                <a:ea typeface="宋体" panose="02010600030101010101" pitchFamily="2" charset="-122"/>
              </a:rPr>
              <a:t>提取功能说明，构造因子—状态表</a:t>
            </a:r>
          </a:p>
          <a:p>
            <a:r>
              <a:rPr lang="en-US" altLang="zh-CN">
                <a:ea typeface="宋体" panose="02010600030101010101" pitchFamily="2" charset="-122"/>
              </a:rPr>
              <a:t>		  </a:t>
            </a:r>
            <a:r>
              <a:rPr lang="zh-CN" altLang="zh-CN">
                <a:ea typeface="宋体" panose="02010600030101010101" pitchFamily="2" charset="-122"/>
              </a:rPr>
              <a:t>软件的功能测试是基于被测软件的规格说明书来进行的测试，因此，在测试前必须准备好完整的、准确的被测软件各种功能的详细说明，否则，将无法进行测试结果的分析、比较，更无法得到准确的测试结论。</a:t>
            </a:r>
          </a:p>
          <a:p>
            <a:endParaRPr lang="zh-CN" altLang="en-US">
              <a:ea typeface="宋体" panose="02010600030101010101" pitchFamily="2" charset="-122"/>
            </a:endParaRPr>
          </a:p>
        </p:txBody>
      </p:sp>
      <p:sp>
        <p:nvSpPr>
          <p:cNvPr id="32771" name="灯片编号占位符 1">
            <a:extLst>
              <a:ext uri="{FF2B5EF4-FFF2-40B4-BE49-F238E27FC236}">
                <a16:creationId xmlns:a16="http://schemas.microsoft.com/office/drawing/2014/main" id="{9762B6AE-AF9A-4624-B767-552F1644ED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D2690D-7BAB-4A24-9D47-701621D8260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594450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212A6F37-41C5-4E36-88B5-82DDB46B8620}"/>
              </a:ext>
            </a:extLst>
          </p:cNvPr>
          <p:cNvSpPr>
            <a:spLocks noGrp="1"/>
          </p:cNvSpPr>
          <p:nvPr>
            <p:ph idx="1"/>
          </p:nvPr>
        </p:nvSpPr>
        <p:spPr/>
        <p:txBody>
          <a:bodyPr/>
          <a:lstStyle/>
          <a:p>
            <a:r>
              <a:rPr lang="en-US" altLang="zh-CN">
                <a:ea typeface="宋体" panose="02010600030101010101" pitchFamily="2" charset="-122"/>
              </a:rPr>
              <a:t>	3.3.2  </a:t>
            </a:r>
            <a:r>
              <a:rPr lang="zh-CN" altLang="zh-CN">
                <a:ea typeface="宋体" panose="02010600030101010101" pitchFamily="2" charset="-122"/>
              </a:rPr>
              <a:t>加权筛选，生成因素分析表</a:t>
            </a:r>
          </a:p>
          <a:p>
            <a:r>
              <a:rPr lang="en-US" altLang="zh-CN">
                <a:ea typeface="宋体" panose="02010600030101010101" pitchFamily="2" charset="-122"/>
              </a:rPr>
              <a:t>		  </a:t>
            </a:r>
            <a:r>
              <a:rPr lang="zh-CN" altLang="zh-CN">
                <a:ea typeface="宋体" panose="02010600030101010101" pitchFamily="2" charset="-122"/>
              </a:rPr>
              <a:t>在不同测试阶段对因子及状态的权值的输入、改变都会有不同的要求。</a:t>
            </a:r>
          </a:p>
          <a:p>
            <a:r>
              <a:rPr lang="en-US" altLang="zh-CN">
                <a:ea typeface="宋体" panose="02010600030101010101" pitchFamily="2" charset="-122"/>
              </a:rPr>
              <a:t>		  </a:t>
            </a:r>
            <a:r>
              <a:rPr lang="zh-CN" altLang="zh-CN">
                <a:ea typeface="宋体" panose="02010600030101010101" pitchFamily="2" charset="-122"/>
              </a:rPr>
              <a:t>必须考虑各个测试阶段可能出现的各种情况分别进行处理，如图</a:t>
            </a:r>
            <a:r>
              <a:rPr lang="en-US" altLang="zh-CN">
                <a:ea typeface="宋体" panose="02010600030101010101" pitchFamily="2" charset="-122"/>
              </a:rPr>
              <a:t>3.5</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33795" name="灯片编号占位符 1">
            <a:extLst>
              <a:ext uri="{FF2B5EF4-FFF2-40B4-BE49-F238E27FC236}">
                <a16:creationId xmlns:a16="http://schemas.microsoft.com/office/drawing/2014/main" id="{70991C11-BD53-4982-B643-C2BBDA6F37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030471-6A49-4243-9456-C364F6C718B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7570192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0305">
            <a:extLst>
              <a:ext uri="{FF2B5EF4-FFF2-40B4-BE49-F238E27FC236}">
                <a16:creationId xmlns:a16="http://schemas.microsoft.com/office/drawing/2014/main" id="{401E96CA-4D35-4D50-AD1F-E329765B75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1524000"/>
            <a:ext cx="5672138" cy="3962400"/>
          </a:xfrm>
          <a:noFill/>
        </p:spPr>
      </p:pic>
      <p:sp>
        <p:nvSpPr>
          <p:cNvPr id="34819" name="矩形 4">
            <a:extLst>
              <a:ext uri="{FF2B5EF4-FFF2-40B4-BE49-F238E27FC236}">
                <a16:creationId xmlns:a16="http://schemas.microsoft.com/office/drawing/2014/main" id="{7ACBD283-A8FE-4778-AD07-95E112F8832D}"/>
              </a:ext>
            </a:extLst>
          </p:cNvPr>
          <p:cNvSpPr>
            <a:spLocks noChangeArrowheads="1"/>
          </p:cNvSpPr>
          <p:nvPr/>
        </p:nvSpPr>
        <p:spPr bwMode="auto">
          <a:xfrm>
            <a:off x="3505200" y="5943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权值处理流程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4820" name="灯片编号占位符 1">
            <a:extLst>
              <a:ext uri="{FF2B5EF4-FFF2-40B4-BE49-F238E27FC236}">
                <a16:creationId xmlns:a16="http://schemas.microsoft.com/office/drawing/2014/main" id="{01A767BE-7F06-4CE6-AE66-33E5890842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7D2B89-5742-479C-94CA-065F033CFC5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3372130"/>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A15D4229-0B2D-4FB2-BEA4-7172DAC19CB3}"/>
              </a:ext>
            </a:extLst>
          </p:cNvPr>
          <p:cNvSpPr>
            <a:spLocks noGrp="1" noRot="1" noChangeAspect="1" noMove="1" noResize="1" noEditPoints="1" noAdjustHandles="1" noChangeArrowheads="1" noChangeShapeType="1" noTextEdit="1"/>
          </p:cNvSpPr>
          <p:nvPr>
            <p:ph idx="1"/>
          </p:nvPr>
        </p:nvSpPr>
        <p:spPr>
          <a:xfrm>
            <a:off x="228600" y="1295400"/>
            <a:ext cx="8686800" cy="4953000"/>
          </a:xfrm>
          <a:blipFill rotWithShape="1">
            <a:blip r:embed="rId2"/>
            <a:stretch>
              <a:fillRect l="-1825" t="-1970"/>
            </a:stretch>
          </a:blipFill>
          <a:extLst/>
        </p:spPr>
        <p:txBody>
          <a:bodyPr/>
          <a:lstStyle/>
          <a:p>
            <a:pPr>
              <a:defRPr/>
            </a:pPr>
            <a:r>
              <a:rPr lang="zh-CN" altLang="en-US">
                <a:noFill/>
              </a:rPr>
              <a:t> </a:t>
            </a:r>
          </a:p>
        </p:txBody>
      </p:sp>
      <p:sp>
        <p:nvSpPr>
          <p:cNvPr id="35843" name="灯片编号占位符 1">
            <a:extLst>
              <a:ext uri="{FF2B5EF4-FFF2-40B4-BE49-F238E27FC236}">
                <a16:creationId xmlns:a16="http://schemas.microsoft.com/office/drawing/2014/main" id="{10CE98BE-C613-4571-88D4-B21D9BE7D6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ECBF61-E024-4B9F-B586-8615263DEA8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2013528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998B5CEC-8E01-4D1C-B8E5-D82229EA13CB}"/>
              </a:ext>
            </a:extLst>
          </p:cNvPr>
          <p:cNvGraphicFramePr>
            <a:graphicFrameLocks noGrp="1"/>
          </p:cNvGraphicFramePr>
          <p:nvPr>
            <p:ph idx="1"/>
          </p:nvPr>
        </p:nvGraphicFramePr>
        <p:xfrm>
          <a:off x="609600" y="2743200"/>
          <a:ext cx="7696199" cy="3141666"/>
        </p:xfrm>
        <a:graphic>
          <a:graphicData uri="http://schemas.openxmlformats.org/drawingml/2006/table">
            <a:tbl>
              <a:tblPr/>
              <a:tblGrid>
                <a:gridCol w="2071595">
                  <a:extLst>
                    <a:ext uri="{9D8B030D-6E8A-4147-A177-3AD203B41FA5}">
                      <a16:colId xmlns:a16="http://schemas.microsoft.com/office/drawing/2014/main" val="20000"/>
                    </a:ext>
                  </a:extLst>
                </a:gridCol>
                <a:gridCol w="1406151">
                  <a:extLst>
                    <a:ext uri="{9D8B030D-6E8A-4147-A177-3AD203B41FA5}">
                      <a16:colId xmlns:a16="http://schemas.microsoft.com/office/drawing/2014/main" val="20001"/>
                    </a:ext>
                  </a:extLst>
                </a:gridCol>
                <a:gridCol w="1406151">
                  <a:extLst>
                    <a:ext uri="{9D8B030D-6E8A-4147-A177-3AD203B41FA5}">
                      <a16:colId xmlns:a16="http://schemas.microsoft.com/office/drawing/2014/main" val="20002"/>
                    </a:ext>
                  </a:extLst>
                </a:gridCol>
                <a:gridCol w="1406151">
                  <a:extLst>
                    <a:ext uri="{9D8B030D-6E8A-4147-A177-3AD203B41FA5}">
                      <a16:colId xmlns:a16="http://schemas.microsoft.com/office/drawing/2014/main" val="20003"/>
                    </a:ext>
                  </a:extLst>
                </a:gridCol>
                <a:gridCol w="1406151">
                  <a:extLst>
                    <a:ext uri="{9D8B030D-6E8A-4147-A177-3AD203B41FA5}">
                      <a16:colId xmlns:a16="http://schemas.microsoft.com/office/drawing/2014/main" val="20004"/>
                    </a:ext>
                  </a:extLst>
                </a:gridCol>
              </a:tblGrid>
              <a:tr h="498582">
                <a:tc rowSpan="2">
                  <a:txBody>
                    <a:bodyPr/>
                    <a:lstStyle/>
                    <a:p>
                      <a:pPr indent="857885" algn="just">
                        <a:spcBef>
                          <a:spcPts val="120"/>
                        </a:spcBef>
                        <a:spcAft>
                          <a:spcPts val="120"/>
                        </a:spcAft>
                      </a:pPr>
                      <a:endParaRPr lang="en-US" altLang="zh-CN" sz="1400" b="1" kern="1000" dirty="0">
                        <a:latin typeface="Times New Roman"/>
                        <a:ea typeface="方正书宋简体"/>
                        <a:cs typeface="Times New Roman"/>
                      </a:endParaRPr>
                    </a:p>
                    <a:p>
                      <a:pPr indent="857885" algn="just">
                        <a:spcBef>
                          <a:spcPts val="120"/>
                        </a:spcBef>
                        <a:spcAft>
                          <a:spcPts val="120"/>
                        </a:spcAft>
                      </a:pPr>
                      <a:endParaRPr lang="en-US" altLang="zh-CN" sz="1400" b="1" kern="1000" dirty="0">
                        <a:latin typeface="Times New Roman"/>
                        <a:ea typeface="方正书宋简体"/>
                        <a:cs typeface="Times New Roman"/>
                      </a:endParaRPr>
                    </a:p>
                    <a:p>
                      <a:pPr indent="857885" algn="just">
                        <a:spcBef>
                          <a:spcPts val="120"/>
                        </a:spcBef>
                        <a:spcAft>
                          <a:spcPts val="120"/>
                        </a:spcAft>
                      </a:pPr>
                      <a:r>
                        <a:rPr lang="zh-CN" sz="1400" b="1" kern="1000" dirty="0">
                          <a:latin typeface="Times New Roman"/>
                          <a:ea typeface="方正书宋简体"/>
                          <a:cs typeface="Times New Roman"/>
                        </a:rPr>
                        <a:t>因子</a:t>
                      </a:r>
                    </a:p>
                    <a:p>
                      <a:pPr indent="266700" algn="just">
                        <a:spcBef>
                          <a:spcPts val="120"/>
                        </a:spcBef>
                        <a:spcAft>
                          <a:spcPts val="120"/>
                        </a:spcAft>
                      </a:pPr>
                      <a:r>
                        <a:rPr lang="en-US" sz="1400" b="1" kern="1000" dirty="0">
                          <a:latin typeface="Times New Roman"/>
                          <a:ea typeface="方正书宋简体"/>
                          <a:cs typeface="Times New Roman"/>
                        </a:rPr>
                        <a:t>  </a:t>
                      </a:r>
                    </a:p>
                    <a:p>
                      <a:pPr indent="266700" algn="just">
                        <a:spcBef>
                          <a:spcPts val="120"/>
                        </a:spcBef>
                        <a:spcAft>
                          <a:spcPts val="120"/>
                        </a:spcAft>
                      </a:pPr>
                      <a:endParaRPr lang="en-US" altLang="zh-CN" sz="1400" b="1" kern="1000" dirty="0">
                        <a:latin typeface="Times New Roman"/>
                        <a:ea typeface="方正书宋简体"/>
                        <a:cs typeface="Times New Roman"/>
                      </a:endParaRPr>
                    </a:p>
                    <a:p>
                      <a:pPr indent="266700" algn="just">
                        <a:spcBef>
                          <a:spcPts val="120"/>
                        </a:spcBef>
                        <a:spcAft>
                          <a:spcPts val="120"/>
                        </a:spcAft>
                      </a:pPr>
                      <a:endParaRPr lang="en-US" altLang="zh-CN" sz="1400" b="1" kern="1000" dirty="0">
                        <a:latin typeface="Times New Roman"/>
                        <a:ea typeface="方正书宋简体"/>
                        <a:cs typeface="Times New Roman"/>
                      </a:endParaRPr>
                    </a:p>
                    <a:p>
                      <a:pPr indent="266700" algn="just">
                        <a:spcBef>
                          <a:spcPts val="120"/>
                        </a:spcBef>
                        <a:spcAft>
                          <a:spcPts val="120"/>
                        </a:spcAft>
                      </a:pPr>
                      <a:r>
                        <a:rPr lang="zh-CN" sz="1400" b="1" kern="1000" dirty="0">
                          <a:latin typeface="Times New Roman"/>
                          <a:ea typeface="方正书宋简体"/>
                          <a:cs typeface="Times New Roman"/>
                        </a:rPr>
                        <a:t>状态</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120"/>
                        </a:spcBef>
                        <a:spcAft>
                          <a:spcPts val="120"/>
                        </a:spcAft>
                      </a:pPr>
                      <a:r>
                        <a:rPr lang="en-US" sz="1400" b="1" kern="1000">
                          <a:latin typeface="Times New Roman"/>
                          <a:ea typeface="方正书宋简体"/>
                          <a:cs typeface="Times New Roman"/>
                        </a:rPr>
                        <a:t>A</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B</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C</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D</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47335">
                <a:tc vMerge="1">
                  <a:txBody>
                    <a:bodyPr/>
                    <a:lstStyle/>
                    <a:p>
                      <a:endParaRPr lang="zh-CN" altLang="en-US"/>
                    </a:p>
                  </a:txBody>
                  <a:tcPr/>
                </a:tc>
                <a:tc>
                  <a:txBody>
                    <a:bodyPr/>
                    <a:lstStyle/>
                    <a:p>
                      <a:pPr indent="266700" algn="ctr">
                        <a:spcBef>
                          <a:spcPts val="120"/>
                        </a:spcBef>
                        <a:spcAft>
                          <a:spcPts val="120"/>
                        </a:spcAft>
                      </a:pPr>
                      <a:r>
                        <a:rPr lang="zh-CN" sz="1400" b="1" kern="1000">
                          <a:latin typeface="Times New Roman"/>
                          <a:ea typeface="方正书宋简体"/>
                          <a:cs typeface="Times New Roman"/>
                        </a:rPr>
                        <a:t>查询类别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查询方式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元胞类别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打印方式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8582">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功能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简单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门</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终端显示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98582">
                <a:tc>
                  <a:txBody>
                    <a:bodyPr/>
                    <a:lstStyle/>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结构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组合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功能块</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图形显示</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98582">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逻辑符号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条件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dirty="0">
                          <a:latin typeface="Times New Roman"/>
                          <a:ea typeface="方正书宋简体"/>
                          <a:cs typeface="Times New Roman"/>
                        </a:rPr>
                        <a:t>行式打印</a:t>
                      </a: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6900" name="矩形 4">
            <a:extLst>
              <a:ext uri="{FF2B5EF4-FFF2-40B4-BE49-F238E27FC236}">
                <a16:creationId xmlns:a16="http://schemas.microsoft.com/office/drawing/2014/main" id="{A1DDFF62-0515-4766-A9A2-8C8D0658FB69}"/>
              </a:ext>
            </a:extLst>
          </p:cNvPr>
          <p:cNvSpPr>
            <a:spLocks noChangeArrowheads="1"/>
          </p:cNvSpPr>
          <p:nvPr/>
        </p:nvSpPr>
        <p:spPr bwMode="auto">
          <a:xfrm>
            <a:off x="3352800" y="198120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因子—状态表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901" name="灯片编号占位符 1">
            <a:extLst>
              <a:ext uri="{FF2B5EF4-FFF2-40B4-BE49-F238E27FC236}">
                <a16:creationId xmlns:a16="http://schemas.microsoft.com/office/drawing/2014/main" id="{01D81A09-3230-4D61-8710-41A5C1BEBE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B85D8A7-DF67-4DD7-9356-4A98A85B8D2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6902" name="内容占位符 2">
            <a:extLst>
              <a:ext uri="{FF2B5EF4-FFF2-40B4-BE49-F238E27FC236}">
                <a16:creationId xmlns:a16="http://schemas.microsoft.com/office/drawing/2014/main" id="{DA72BEC2-1306-416F-BA4E-3236EF083D5D}"/>
              </a:ext>
            </a:extLst>
          </p:cNvPr>
          <p:cNvSpPr txBox="1">
            <a:spLocks/>
          </p:cNvSpPr>
          <p:nvPr/>
        </p:nvSpPr>
        <p:spPr bwMode="auto">
          <a:xfrm>
            <a:off x="381000" y="1098550"/>
            <a:ext cx="8153400" cy="105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
                <a:srgbClr val="37399B"/>
              </a:buClr>
              <a:buSzTx/>
              <a:buFont typeface="Wingdings" panose="05000000000000000000" pitchFamily="2" charset="2"/>
              <a:buNone/>
              <a:tabLst/>
              <a:defRPr/>
            </a:pP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例：某被测工程数据库查询语言软件由规格说明书得到的因子</a:t>
            </a:r>
            <a:r>
              <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状态表</a:t>
            </a:r>
            <a:endParaRPr kumimoji="0" lang="en-US" altLang="zh-CN" sz="2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12161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69583EC0-67B2-400F-82D8-1A7AE80322BC}"/>
              </a:ext>
            </a:extLst>
          </p:cNvPr>
          <p:cNvGraphicFramePr>
            <a:graphicFrameLocks noGrp="1"/>
          </p:cNvGraphicFramePr>
          <p:nvPr>
            <p:ph idx="1"/>
          </p:nvPr>
        </p:nvGraphicFramePr>
        <p:xfrm>
          <a:off x="381000" y="2667000"/>
          <a:ext cx="8229600" cy="2362199"/>
        </p:xfrm>
        <a:graphic>
          <a:graphicData uri="http://schemas.openxmlformats.org/drawingml/2006/table">
            <a:tbl>
              <a:tblPr/>
              <a:tblGrid>
                <a:gridCol w="2400381">
                  <a:extLst>
                    <a:ext uri="{9D8B030D-6E8A-4147-A177-3AD203B41FA5}">
                      <a16:colId xmlns:a16="http://schemas.microsoft.com/office/drawing/2014/main" val="20000"/>
                    </a:ext>
                  </a:extLst>
                </a:gridCol>
                <a:gridCol w="1943073">
                  <a:extLst>
                    <a:ext uri="{9D8B030D-6E8A-4147-A177-3AD203B41FA5}">
                      <a16:colId xmlns:a16="http://schemas.microsoft.com/office/drawing/2014/main" val="20001"/>
                    </a:ext>
                  </a:extLst>
                </a:gridCol>
                <a:gridCol w="1943073">
                  <a:extLst>
                    <a:ext uri="{9D8B030D-6E8A-4147-A177-3AD203B41FA5}">
                      <a16:colId xmlns:a16="http://schemas.microsoft.com/office/drawing/2014/main" val="20002"/>
                    </a:ext>
                  </a:extLst>
                </a:gridCol>
                <a:gridCol w="1943073">
                  <a:extLst>
                    <a:ext uri="{9D8B030D-6E8A-4147-A177-3AD203B41FA5}">
                      <a16:colId xmlns:a16="http://schemas.microsoft.com/office/drawing/2014/main" val="20003"/>
                    </a:ext>
                  </a:extLst>
                </a:gridCol>
              </a:tblGrid>
              <a:tr h="454612">
                <a:tc rowSpan="2">
                  <a:txBody>
                    <a:bodyPr/>
                    <a:lstStyle/>
                    <a:p>
                      <a:pPr indent="266700" algn="ctr">
                        <a:spcBef>
                          <a:spcPts val="120"/>
                        </a:spcBef>
                        <a:spcAft>
                          <a:spcPts val="120"/>
                        </a:spcAft>
                      </a:pPr>
                      <a:r>
                        <a:rPr lang="en-US" sz="1400" b="1" kern="1000">
                          <a:latin typeface="Times New Roman"/>
                          <a:ea typeface="方正书宋简体"/>
                          <a:cs typeface="Times New Roman"/>
                        </a:rPr>
                        <a:t>             </a:t>
                      </a:r>
                      <a:r>
                        <a:rPr lang="zh-CN" sz="1400" b="1" kern="1000">
                          <a:latin typeface="Times New Roman"/>
                          <a:ea typeface="方正书宋简体"/>
                          <a:cs typeface="Times New Roman"/>
                        </a:rPr>
                        <a:t>因子</a:t>
                      </a:r>
                    </a:p>
                    <a:p>
                      <a:pPr indent="266700" algn="just">
                        <a:spcBef>
                          <a:spcPts val="120"/>
                        </a:spcBef>
                        <a:spcAft>
                          <a:spcPts val="120"/>
                        </a:spcAft>
                      </a:pPr>
                      <a:r>
                        <a:rPr lang="en-US" sz="1400" b="1" kern="1000">
                          <a:latin typeface="Times New Roman"/>
                          <a:ea typeface="方正书宋简体"/>
                          <a:cs typeface="Times New Roman"/>
                        </a:rPr>
                        <a:t>  </a:t>
                      </a:r>
                      <a:r>
                        <a:rPr lang="zh-CN" sz="1400" b="1" kern="1000">
                          <a:latin typeface="Times New Roman"/>
                          <a:ea typeface="方正书宋简体"/>
                          <a:cs typeface="Times New Roman"/>
                        </a:rPr>
                        <a:t>状态</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120"/>
                        </a:spcBef>
                        <a:spcAft>
                          <a:spcPts val="120"/>
                        </a:spcAft>
                      </a:pPr>
                      <a:r>
                        <a:rPr lang="en-US" sz="1400" b="1" kern="1000">
                          <a:latin typeface="Times New Roman"/>
                          <a:ea typeface="方正书宋简体"/>
                          <a:cs typeface="Times New Roman"/>
                        </a:rPr>
                        <a:t>A</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B</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C</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3751">
                <a:tc vMerge="1">
                  <a:txBody>
                    <a:bodyPr/>
                    <a:lstStyle/>
                    <a:p>
                      <a:endParaRPr lang="zh-CN" altLang="en-US"/>
                    </a:p>
                  </a:txBody>
                  <a:tcPr/>
                </a:tc>
                <a:tc>
                  <a:txBody>
                    <a:bodyPr/>
                    <a:lstStyle/>
                    <a:p>
                      <a:pPr indent="266700" algn="ctr">
                        <a:spcBef>
                          <a:spcPts val="120"/>
                        </a:spcBef>
                        <a:spcAft>
                          <a:spcPts val="120"/>
                        </a:spcAft>
                      </a:pPr>
                      <a:r>
                        <a:rPr lang="zh-CN" sz="1400" b="1" kern="1000">
                          <a:latin typeface="Times New Roman"/>
                          <a:ea typeface="方正书宋简体"/>
                          <a:cs typeface="Times New Roman"/>
                        </a:rPr>
                        <a:t>查询类别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查询方式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元胞类别</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4612">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功能</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简单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门</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2"/>
                  </a:ext>
                </a:extLst>
              </a:tr>
              <a:tr h="454612">
                <a:tc>
                  <a:txBody>
                    <a:bodyPr/>
                    <a:lstStyle/>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结构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组合</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0">
                          <a:latin typeface="Times New Roman"/>
                          <a:ea typeface="方正书宋简体"/>
                          <a:cs typeface="Times New Roman"/>
                        </a:rPr>
                        <a:t>功能块</a:t>
                      </a: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54612">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条件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7918" name="矩形 4">
            <a:extLst>
              <a:ext uri="{FF2B5EF4-FFF2-40B4-BE49-F238E27FC236}">
                <a16:creationId xmlns:a16="http://schemas.microsoft.com/office/drawing/2014/main" id="{0344B497-65C4-40EA-9C3F-59765A54AFCA}"/>
              </a:ext>
            </a:extLst>
          </p:cNvPr>
          <p:cNvSpPr>
            <a:spLocks noChangeArrowheads="1"/>
          </p:cNvSpPr>
          <p:nvPr/>
        </p:nvSpPr>
        <p:spPr bwMode="auto">
          <a:xfrm>
            <a:off x="3505200" y="198120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因素分析表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19" name="灯片编号占位符 1">
            <a:extLst>
              <a:ext uri="{FF2B5EF4-FFF2-40B4-BE49-F238E27FC236}">
                <a16:creationId xmlns:a16="http://schemas.microsoft.com/office/drawing/2014/main" id="{44AFDC52-F97C-482A-BD06-D538E314FF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942659-0789-4218-AD29-F9DE5E3E622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5555154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1C98D0F7-DF77-4621-8737-CA86BCFFF763}"/>
              </a:ext>
            </a:extLst>
          </p:cNvPr>
          <p:cNvSpPr>
            <a:spLocks noGrp="1"/>
          </p:cNvSpPr>
          <p:nvPr>
            <p:ph idx="1"/>
          </p:nvPr>
        </p:nvSpPr>
        <p:spPr/>
        <p:txBody>
          <a:bodyPr/>
          <a:lstStyle/>
          <a:p>
            <a:r>
              <a:rPr lang="en-US" altLang="zh-CN">
                <a:ea typeface="宋体" panose="02010600030101010101" pitchFamily="2" charset="-122"/>
              </a:rPr>
              <a:t>	3.3.3  </a:t>
            </a:r>
            <a:r>
              <a:rPr lang="zh-CN" altLang="zh-CN">
                <a:ea typeface="宋体" panose="02010600030101010101" pitchFamily="2" charset="-122"/>
              </a:rPr>
              <a:t>利用正交表构造测试数据集</a:t>
            </a:r>
          </a:p>
          <a:p>
            <a:r>
              <a:rPr lang="en-US" altLang="zh-CN">
                <a:ea typeface="宋体" panose="02010600030101010101" pitchFamily="2" charset="-122"/>
              </a:rPr>
              <a:t>		  </a:t>
            </a:r>
            <a:r>
              <a:rPr lang="zh-CN" altLang="zh-CN">
                <a:ea typeface="宋体" panose="02010600030101010101" pitchFamily="2" charset="-122"/>
              </a:rPr>
              <a:t>正交表的推导过程依据近世代数中的伽罗瓦（</a:t>
            </a:r>
            <a:r>
              <a:rPr lang="en-US" altLang="zh-CN">
                <a:ea typeface="宋体" panose="02010600030101010101" pitchFamily="2" charset="-122"/>
              </a:rPr>
              <a:t>Galois</a:t>
            </a:r>
            <a:r>
              <a:rPr lang="zh-CN" altLang="zh-CN">
                <a:ea typeface="宋体" panose="02010600030101010101" pitchFamily="2" charset="-122"/>
              </a:rPr>
              <a:t>）理论，在此不予介绍。我们可以从一般的数理统计书中查到如表</a:t>
            </a:r>
            <a:r>
              <a:rPr lang="en-US" altLang="zh-CN">
                <a:ea typeface="宋体" panose="02010600030101010101" pitchFamily="2" charset="-122"/>
              </a:rPr>
              <a:t>3.8</a:t>
            </a:r>
            <a:r>
              <a:rPr lang="zh-CN" altLang="zh-CN">
                <a:ea typeface="宋体" panose="02010600030101010101" pitchFamily="2" charset="-122"/>
              </a:rPr>
              <a:t>所示的正交表。</a:t>
            </a:r>
          </a:p>
          <a:p>
            <a:r>
              <a:rPr lang="en-US" altLang="zh-CN">
                <a:ea typeface="宋体" panose="02010600030101010101" pitchFamily="2" charset="-122"/>
              </a:rPr>
              <a:t>		  </a:t>
            </a:r>
            <a:r>
              <a:rPr lang="zh-CN" altLang="zh-CN">
                <a:ea typeface="宋体" panose="02010600030101010101" pitchFamily="2" charset="-122"/>
              </a:rPr>
              <a:t>表中，每列表示一个因子，每行表示一个项目。</a:t>
            </a:r>
          </a:p>
          <a:p>
            <a:r>
              <a:rPr lang="en-US" altLang="zh-CN">
                <a:ea typeface="宋体" panose="02010600030101010101" pitchFamily="2" charset="-122"/>
              </a:rPr>
              <a:t>		  </a:t>
            </a:r>
            <a:r>
              <a:rPr lang="zh-CN" altLang="zh-CN">
                <a:ea typeface="宋体" panose="02010600030101010101" pitchFamily="2" charset="-122"/>
              </a:rPr>
              <a:t>根据正交表的推导过程，可得正交表的生成规律如下。</a:t>
            </a:r>
          </a:p>
          <a:p>
            <a:endParaRPr lang="zh-CN" altLang="en-US">
              <a:ea typeface="宋体" panose="02010600030101010101" pitchFamily="2" charset="-122"/>
            </a:endParaRPr>
          </a:p>
        </p:txBody>
      </p:sp>
      <p:sp>
        <p:nvSpPr>
          <p:cNvPr id="38915" name="灯片编号占位符 1">
            <a:extLst>
              <a:ext uri="{FF2B5EF4-FFF2-40B4-BE49-F238E27FC236}">
                <a16:creationId xmlns:a16="http://schemas.microsoft.com/office/drawing/2014/main" id="{8CC0B028-9B73-4E9C-A04B-44545C5CEC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7438A7-4F28-43F7-A60C-74477352688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69431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284D8554-A6AF-4293-A2E2-722F3BF6DA1F}"/>
              </a:ext>
            </a:extLst>
          </p:cNvPr>
          <p:cNvSpPr>
            <a:spLocks noGrp="1" noRot="1" noChangeAspect="1" noMove="1" noResize="1" noEditPoints="1" noAdjustHandles="1" noChangeArrowheads="1" noChangeShapeType="1" noTextEdit="1"/>
          </p:cNvSpPr>
          <p:nvPr>
            <p:ph idx="1"/>
          </p:nvPr>
        </p:nvSpPr>
        <p:spPr>
          <a:blipFill rotWithShape="1">
            <a:blip r:embed="rId2"/>
            <a:stretch>
              <a:fillRect t="-1970"/>
            </a:stretch>
          </a:blipFill>
          <a:extLst/>
        </p:spPr>
        <p:txBody>
          <a:bodyPr/>
          <a:lstStyle/>
          <a:p>
            <a:r>
              <a:rPr lang="zh-CN" altLang="en-US">
                <a:noFill/>
              </a:rPr>
              <a:t> </a:t>
            </a:r>
          </a:p>
        </p:txBody>
      </p:sp>
      <p:sp>
        <p:nvSpPr>
          <p:cNvPr id="39939" name="灯片编号占位符 1">
            <a:extLst>
              <a:ext uri="{FF2B5EF4-FFF2-40B4-BE49-F238E27FC236}">
                <a16:creationId xmlns:a16="http://schemas.microsoft.com/office/drawing/2014/main" id="{11D87734-F5C2-4B3C-89C1-48799E6606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B681A8-70C2-435A-985C-402FC4EED1A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7699858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a:extLst>
              <a:ext uri="{FF2B5EF4-FFF2-40B4-BE49-F238E27FC236}">
                <a16:creationId xmlns:a16="http://schemas.microsoft.com/office/drawing/2014/main" id="{E05B31F3-9DCF-48FC-911A-66F8C29FBC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542213"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矩形 6">
            <a:extLst>
              <a:ext uri="{FF2B5EF4-FFF2-40B4-BE49-F238E27FC236}">
                <a16:creationId xmlns:a16="http://schemas.microsoft.com/office/drawing/2014/main" id="{50C1484A-9F49-400D-9F9A-782CF989776A}"/>
              </a:ext>
            </a:extLst>
          </p:cNvPr>
          <p:cNvSpPr>
            <a:spLocks noChangeArrowheads="1"/>
          </p:cNvSpPr>
          <p:nvPr/>
        </p:nvSpPr>
        <p:spPr bwMode="auto">
          <a:xfrm>
            <a:off x="3810000" y="1230313"/>
            <a:ext cx="1800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正交表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4" name="灯片编号占位符 1">
            <a:extLst>
              <a:ext uri="{FF2B5EF4-FFF2-40B4-BE49-F238E27FC236}">
                <a16:creationId xmlns:a16="http://schemas.microsoft.com/office/drawing/2014/main" id="{64F7150C-FCB7-4131-BCA0-CED2E128FB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DB1916-5A89-4B9E-93F1-61CD060572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1513818"/>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F26D806-063C-4A8C-9EA6-EFCA9A18B6FF}"/>
              </a:ext>
            </a:extLst>
          </p:cNvPr>
          <p:cNvGraphicFramePr>
            <a:graphicFrameLocks noGrp="1"/>
          </p:cNvGraphicFramePr>
          <p:nvPr>
            <p:ph idx="1"/>
          </p:nvPr>
        </p:nvGraphicFramePr>
        <p:xfrm>
          <a:off x="609600" y="2667000"/>
          <a:ext cx="7772399" cy="2362200"/>
        </p:xfrm>
        <a:graphic>
          <a:graphicData uri="http://schemas.openxmlformats.org/drawingml/2006/table">
            <a:tbl>
              <a:tblPr/>
              <a:tblGrid>
                <a:gridCol w="2096770">
                  <a:extLst>
                    <a:ext uri="{9D8B030D-6E8A-4147-A177-3AD203B41FA5}">
                      <a16:colId xmlns:a16="http://schemas.microsoft.com/office/drawing/2014/main" val="20000"/>
                    </a:ext>
                  </a:extLst>
                </a:gridCol>
                <a:gridCol w="1891259">
                  <a:extLst>
                    <a:ext uri="{9D8B030D-6E8A-4147-A177-3AD203B41FA5}">
                      <a16:colId xmlns:a16="http://schemas.microsoft.com/office/drawing/2014/main" val="20001"/>
                    </a:ext>
                  </a:extLst>
                </a:gridCol>
                <a:gridCol w="1892185">
                  <a:extLst>
                    <a:ext uri="{9D8B030D-6E8A-4147-A177-3AD203B41FA5}">
                      <a16:colId xmlns:a16="http://schemas.microsoft.com/office/drawing/2014/main" val="20002"/>
                    </a:ext>
                  </a:extLst>
                </a:gridCol>
                <a:gridCol w="1892185">
                  <a:extLst>
                    <a:ext uri="{9D8B030D-6E8A-4147-A177-3AD203B41FA5}">
                      <a16:colId xmlns:a16="http://schemas.microsoft.com/office/drawing/2014/main" val="20003"/>
                    </a:ext>
                  </a:extLst>
                </a:gridCol>
              </a:tblGrid>
              <a:tr h="837236">
                <a:tc>
                  <a:txBody>
                    <a:bodyPr/>
                    <a:lstStyle/>
                    <a:p>
                      <a:pPr indent="962025" algn="just">
                        <a:spcBef>
                          <a:spcPts val="120"/>
                        </a:spcBef>
                        <a:spcAft>
                          <a:spcPts val="120"/>
                        </a:spcAft>
                      </a:pPr>
                      <a:endParaRPr lang="en-US" altLang="zh-CN" sz="1400" b="1" kern="1000" dirty="0">
                        <a:latin typeface="Times New Roman"/>
                        <a:ea typeface="方正书宋简体"/>
                        <a:cs typeface="Times New Roman"/>
                      </a:endParaRPr>
                    </a:p>
                    <a:p>
                      <a:pPr indent="962025" algn="just">
                        <a:spcBef>
                          <a:spcPts val="120"/>
                        </a:spcBef>
                        <a:spcAft>
                          <a:spcPts val="120"/>
                        </a:spcAft>
                      </a:pPr>
                      <a:r>
                        <a:rPr lang="zh-CN" sz="1400" b="1" kern="1000" dirty="0">
                          <a:latin typeface="Times New Roman"/>
                          <a:ea typeface="方正书宋简体"/>
                          <a:cs typeface="Times New Roman"/>
                        </a:rPr>
                        <a:t>因子</a:t>
                      </a:r>
                    </a:p>
                    <a:p>
                      <a:pPr indent="107950" algn="just">
                        <a:spcBef>
                          <a:spcPts val="120"/>
                        </a:spcBef>
                        <a:spcAft>
                          <a:spcPts val="120"/>
                        </a:spcAft>
                      </a:pPr>
                      <a:r>
                        <a:rPr lang="zh-CN" sz="1400" b="1" kern="1000" dirty="0">
                          <a:latin typeface="Times New Roman"/>
                          <a:ea typeface="方正书宋简体"/>
                          <a:cs typeface="Times New Roman"/>
                        </a:rPr>
                        <a:t>项目</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120"/>
                        </a:spcBef>
                        <a:spcAft>
                          <a:spcPts val="120"/>
                        </a:spcAft>
                      </a:pPr>
                      <a:r>
                        <a:rPr lang="en-US" sz="1400" b="1" kern="1000">
                          <a:latin typeface="Times New Roman"/>
                          <a:ea typeface="方正书宋简体"/>
                          <a:cs typeface="Times New Roman"/>
                        </a:rPr>
                        <a:t>A</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B</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C</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241">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81241">
                <a:tc>
                  <a:txBody>
                    <a:bodyPr/>
                    <a:lstStyle/>
                    <a:p>
                      <a:pPr indent="266700" algn="ctr">
                        <a:spcBef>
                          <a:spcPts val="155"/>
                        </a:spcBef>
                        <a:spcAft>
                          <a:spcPts val="155"/>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381241">
                <a:tc>
                  <a:txBody>
                    <a:bodyPr/>
                    <a:lstStyle/>
                    <a:p>
                      <a:pPr indent="266700" algn="ctr">
                        <a:spcBef>
                          <a:spcPts val="155"/>
                        </a:spcBef>
                        <a:spcAft>
                          <a:spcPts val="155"/>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381241">
                <a:tc>
                  <a:txBody>
                    <a:bodyPr/>
                    <a:lstStyle/>
                    <a:p>
                      <a:pPr indent="266700" algn="ctr">
                        <a:spcBef>
                          <a:spcPts val="155"/>
                        </a:spcBef>
                        <a:spcAft>
                          <a:spcPts val="155"/>
                        </a:spcAft>
                      </a:pPr>
                      <a:r>
                        <a:rPr lang="en-US" sz="1400" b="1" kern="1000" dirty="0">
                          <a:latin typeface="Times New Roman"/>
                          <a:ea typeface="方正书宋简体"/>
                          <a:cs typeface="Times New Roman"/>
                        </a:rPr>
                        <a:t>4</a:t>
                      </a:r>
                      <a:endParaRPr lang="zh-CN"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55"/>
                        </a:spcBef>
                        <a:spcAft>
                          <a:spcPts val="155"/>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55"/>
                        </a:spcBef>
                        <a:spcAft>
                          <a:spcPts val="155"/>
                        </a:spcAft>
                      </a:pPr>
                      <a:r>
                        <a:rPr lang="en-US" sz="1400" b="1" kern="1000" dirty="0">
                          <a:latin typeface="Times New Roman"/>
                          <a:ea typeface="方正书宋简体"/>
                          <a:cs typeface="Times New Roman"/>
                        </a:rPr>
                        <a:t>0</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2014" name="矩形 4">
            <a:extLst>
              <a:ext uri="{FF2B5EF4-FFF2-40B4-BE49-F238E27FC236}">
                <a16:creationId xmlns:a16="http://schemas.microsoft.com/office/drawing/2014/main" id="{E51BCA0D-9704-4E05-8682-DDEAB1D44FE2}"/>
              </a:ext>
            </a:extLst>
          </p:cNvPr>
          <p:cNvSpPr>
            <a:spLocks noChangeArrowheads="1"/>
          </p:cNvSpPr>
          <p:nvPr/>
        </p:nvSpPr>
        <p:spPr bwMode="auto">
          <a:xfrm>
            <a:off x="3581400" y="2133600"/>
            <a:ext cx="180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正交表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5" name="灯片编号占位符 1">
            <a:extLst>
              <a:ext uri="{FF2B5EF4-FFF2-40B4-BE49-F238E27FC236}">
                <a16:creationId xmlns:a16="http://schemas.microsoft.com/office/drawing/2014/main" id="{5EA1E91E-1907-4428-8B4A-3918B71C40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D3EE85-7A93-4740-AEDB-53F33888CEA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07079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E25B9851-3145-4422-89D1-A4D5B778FCAA}"/>
              </a:ext>
            </a:extLst>
          </p:cNvPr>
          <p:cNvSpPr>
            <a:spLocks noGrp="1"/>
          </p:cNvSpPr>
          <p:nvPr>
            <p:ph idx="1"/>
          </p:nvPr>
        </p:nvSpPr>
        <p:spPr>
          <a:xfrm>
            <a:off x="0" y="1295400"/>
            <a:ext cx="9144000" cy="4953000"/>
          </a:xfrm>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）需求分析：对开发的软件进行详细的定义，由软件人员和用户共同讨论决定哪些需求是可以满足的，并且给予确切的描述；写出软件需求说明书（</a:t>
            </a:r>
            <a:r>
              <a:rPr lang="en-US" altLang="zh-CN">
                <a:ea typeface="宋体" panose="02010600030101010101" pitchFamily="2" charset="-122"/>
              </a:rPr>
              <a:t>Software Requirement Specifications</a:t>
            </a:r>
            <a:r>
              <a:rPr lang="zh-CN" altLang="zh-CN">
                <a:ea typeface="宋体" panose="02010600030101010101" pitchFamily="2" charset="-122"/>
              </a:rPr>
              <a:t>，或称软件规格说明书），以及初步的用户手册（</a:t>
            </a:r>
            <a:r>
              <a:rPr lang="en-US" altLang="zh-CN">
                <a:ea typeface="宋体" panose="02010600030101010101" pitchFamily="2" charset="-122"/>
              </a:rPr>
              <a:t>System User’s Manual</a:t>
            </a:r>
            <a:r>
              <a:rPr lang="zh-CN" altLang="zh-CN">
                <a:ea typeface="宋体" panose="02010600030101010101" pitchFamily="2" charset="-122"/>
              </a:rPr>
              <a:t>），提交管理机构审查。</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）软件设计：设计是软件工程的技术核心。</a:t>
            </a:r>
          </a:p>
          <a:p>
            <a:pPr eaLnBrk="1" hangingPunct="1"/>
            <a:endParaRPr lang="zh-CN" altLang="en-US">
              <a:ea typeface="宋体" panose="02010600030101010101" pitchFamily="2" charset="-122"/>
            </a:endParaRP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15EBDFC8-6FEC-4612-AE87-FFE3B040E72B}"/>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将因素分析表中各因子的状态作为输入，结果作为输出，用逻辑命令把输入与输出结合在一起，画出布尔图。</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假设图中最左部并列的结点是各因子的所有可能状态，把它们按因子分组，每组是某一个因子的所有状态，组内各状态间是逻辑或（</a:t>
            </a:r>
            <a:r>
              <a:rPr lang="en-US" altLang="zh-CN">
                <a:ea typeface="宋体" panose="02010600030101010101" pitchFamily="2" charset="-122"/>
              </a:rPr>
              <a:t>OR</a:t>
            </a:r>
            <a:r>
              <a:rPr lang="zh-CN" altLang="zh-CN">
                <a:ea typeface="宋体" panose="02010600030101010101" pitchFamily="2" charset="-122"/>
              </a:rPr>
              <a:t>）的关系如果一个因子的状态数超过</a:t>
            </a:r>
            <a:r>
              <a:rPr lang="en-US" altLang="zh-CN">
                <a:ea typeface="宋体" panose="02010600030101010101" pitchFamily="2" charset="-122"/>
              </a:rPr>
              <a:t>2</a:t>
            </a:r>
            <a:r>
              <a:rPr lang="zh-CN" altLang="zh-CN">
                <a:ea typeface="宋体" panose="02010600030101010101" pitchFamily="2" charset="-122"/>
              </a:rPr>
              <a:t>，还要增加中间结果结点，以保证所有中间结点都是两个输入端。</a:t>
            </a:r>
            <a:endParaRPr lang="zh-CN" altLang="en-US">
              <a:ea typeface="宋体" panose="02010600030101010101" pitchFamily="2" charset="-122"/>
            </a:endParaRPr>
          </a:p>
        </p:txBody>
      </p:sp>
      <p:sp>
        <p:nvSpPr>
          <p:cNvPr id="43011" name="灯片编号占位符 1">
            <a:extLst>
              <a:ext uri="{FF2B5EF4-FFF2-40B4-BE49-F238E27FC236}">
                <a16:creationId xmlns:a16="http://schemas.microsoft.com/office/drawing/2014/main" id="{F66BB742-928A-420C-B3C8-9FAD491129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972966-5EC6-4380-A26D-4A9B0CB1643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73460364"/>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9AE2467B-B0F2-4E6C-89F2-23585413A59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图的最右部是结果，它的输入端个数等于因子个数，结果的所有输入之间是逻辑与（</a:t>
            </a:r>
            <a:r>
              <a:rPr lang="en-US" altLang="zh-CN">
                <a:ea typeface="宋体" panose="02010600030101010101" pitchFamily="2" charset="-122"/>
              </a:rPr>
              <a:t>AND</a:t>
            </a:r>
            <a:r>
              <a:rPr lang="zh-CN" altLang="zh-CN">
                <a:ea typeface="宋体" panose="02010600030101010101" pitchFamily="2" charset="-122"/>
              </a:rPr>
              <a:t>）的关系。</a:t>
            </a:r>
          </a:p>
          <a:p>
            <a:r>
              <a:rPr lang="en-US" altLang="zh-CN">
                <a:ea typeface="宋体" panose="02010600030101010101" pitchFamily="2" charset="-122"/>
              </a:rPr>
              <a:t>		  </a:t>
            </a:r>
            <a:r>
              <a:rPr lang="zh-CN" altLang="zh-CN">
                <a:ea typeface="宋体" panose="02010600030101010101" pitchFamily="2" charset="-122"/>
              </a:rPr>
              <a:t>由前例得到如图</a:t>
            </a:r>
            <a:r>
              <a:rPr lang="en-US" altLang="zh-CN">
                <a:ea typeface="宋体" panose="02010600030101010101" pitchFamily="2" charset="-122"/>
              </a:rPr>
              <a:t>3.6</a:t>
            </a:r>
            <a:r>
              <a:rPr lang="zh-CN" altLang="zh-CN">
                <a:ea typeface="宋体" panose="02010600030101010101" pitchFamily="2" charset="-122"/>
              </a:rPr>
              <a:t>所示的布尔图。</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4035" name="灯片编号占位符 1">
            <a:extLst>
              <a:ext uri="{FF2B5EF4-FFF2-40B4-BE49-F238E27FC236}">
                <a16:creationId xmlns:a16="http://schemas.microsoft.com/office/drawing/2014/main" id="{A775741A-D9D1-42D6-8B8B-EDB0297F09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55F84D-FD8A-44A5-B56A-B324F500D7E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540226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1" descr="0306">
            <a:extLst>
              <a:ext uri="{FF2B5EF4-FFF2-40B4-BE49-F238E27FC236}">
                <a16:creationId xmlns:a16="http://schemas.microsoft.com/office/drawing/2014/main" id="{0EB9C3A0-8092-4798-9DD8-34603278F53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981200"/>
            <a:ext cx="5484813" cy="3276600"/>
          </a:xfrm>
          <a:noFill/>
        </p:spPr>
      </p:pic>
      <p:sp>
        <p:nvSpPr>
          <p:cNvPr id="45059" name="矩形 4">
            <a:extLst>
              <a:ext uri="{FF2B5EF4-FFF2-40B4-BE49-F238E27FC236}">
                <a16:creationId xmlns:a16="http://schemas.microsoft.com/office/drawing/2014/main" id="{63F5C91F-19E3-407D-8694-B5255E08FC2C}"/>
              </a:ext>
            </a:extLst>
          </p:cNvPr>
          <p:cNvSpPr>
            <a:spLocks noChangeArrowheads="1"/>
          </p:cNvSpPr>
          <p:nvPr/>
        </p:nvSpPr>
        <p:spPr bwMode="auto">
          <a:xfrm>
            <a:off x="3657600" y="5715000"/>
            <a:ext cx="16589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3.6</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布尔图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0" name="灯片编号占位符 1">
            <a:extLst>
              <a:ext uri="{FF2B5EF4-FFF2-40B4-BE49-F238E27FC236}">
                <a16:creationId xmlns:a16="http://schemas.microsoft.com/office/drawing/2014/main" id="{5092B8FA-8284-414D-9C5F-F04D03D6D4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58F583-614A-44BC-B36F-CAFD6DDE2A1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557286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矩形 4">
            <a:extLst>
              <a:ext uri="{FF2B5EF4-FFF2-40B4-BE49-F238E27FC236}">
                <a16:creationId xmlns:a16="http://schemas.microsoft.com/office/drawing/2014/main" id="{64C261E9-6CF3-4131-A97E-7F39CB0C5C48}"/>
              </a:ext>
            </a:extLst>
          </p:cNvPr>
          <p:cNvSpPr>
            <a:spLocks noChangeArrowheads="1"/>
          </p:cNvSpPr>
          <p:nvPr/>
        </p:nvSpPr>
        <p:spPr bwMode="auto">
          <a:xfrm>
            <a:off x="3144838" y="5181600"/>
            <a:ext cx="26844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3.10   </a:t>
            </a: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替换中的正交表</a:t>
            </a:r>
          </a:p>
        </p:txBody>
      </p:sp>
      <p:sp>
        <p:nvSpPr>
          <p:cNvPr id="46083" name="灯片编号占位符 1">
            <a:extLst>
              <a:ext uri="{FF2B5EF4-FFF2-40B4-BE49-F238E27FC236}">
                <a16:creationId xmlns:a16="http://schemas.microsoft.com/office/drawing/2014/main" id="{E5D070C8-559E-4F60-890E-46D38FFAAD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2BD132-6C26-4A45-B76A-3C05CADF63B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6084" name="Picture 5">
            <a:extLst>
              <a:ext uri="{FF2B5EF4-FFF2-40B4-BE49-F238E27FC236}">
                <a16:creationId xmlns:a16="http://schemas.microsoft.com/office/drawing/2014/main" id="{97E4B1D3-0DFA-47C0-878A-4A7BD2957F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988" y="1828800"/>
            <a:ext cx="7650162"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397165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矩形 4">
            <a:extLst>
              <a:ext uri="{FF2B5EF4-FFF2-40B4-BE49-F238E27FC236}">
                <a16:creationId xmlns:a16="http://schemas.microsoft.com/office/drawing/2014/main" id="{5298B6AF-6FFF-4A3E-847C-632D6FC91647}"/>
              </a:ext>
            </a:extLst>
          </p:cNvPr>
          <p:cNvSpPr>
            <a:spLocks noChangeArrowheads="1"/>
          </p:cNvSpPr>
          <p:nvPr/>
        </p:nvSpPr>
        <p:spPr bwMode="auto">
          <a:xfrm>
            <a:off x="3144838" y="5181600"/>
            <a:ext cx="31369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3.11   </a:t>
            </a: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继续替换中的正交表</a:t>
            </a:r>
          </a:p>
        </p:txBody>
      </p:sp>
      <p:sp>
        <p:nvSpPr>
          <p:cNvPr id="47107" name="灯片编号占位符 1">
            <a:extLst>
              <a:ext uri="{FF2B5EF4-FFF2-40B4-BE49-F238E27FC236}">
                <a16:creationId xmlns:a16="http://schemas.microsoft.com/office/drawing/2014/main" id="{057143FE-6222-4A8C-9F0C-B204B809CC1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CE96C3-5EAD-483C-B8FC-558D39E610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7108" name="Picture 1">
            <a:extLst>
              <a:ext uri="{FF2B5EF4-FFF2-40B4-BE49-F238E27FC236}">
                <a16:creationId xmlns:a16="http://schemas.microsoft.com/office/drawing/2014/main" id="{CCCFC946-A629-4C1F-82C8-54ABE3A30B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6313" y="1752600"/>
            <a:ext cx="7021512" cy="3106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77161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矩形 4">
            <a:extLst>
              <a:ext uri="{FF2B5EF4-FFF2-40B4-BE49-F238E27FC236}">
                <a16:creationId xmlns:a16="http://schemas.microsoft.com/office/drawing/2014/main" id="{A284F0A4-6698-4EB2-A98C-AFF552B6F9C8}"/>
              </a:ext>
            </a:extLst>
          </p:cNvPr>
          <p:cNvSpPr>
            <a:spLocks noChangeArrowheads="1"/>
          </p:cNvSpPr>
          <p:nvPr/>
        </p:nvSpPr>
        <p:spPr bwMode="auto">
          <a:xfrm>
            <a:off x="3144838" y="5181600"/>
            <a:ext cx="3149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3.12   </a:t>
            </a:r>
            <a:r>
              <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测试输入测试测试集</a:t>
            </a:r>
          </a:p>
        </p:txBody>
      </p:sp>
      <p:sp>
        <p:nvSpPr>
          <p:cNvPr id="48131" name="灯片编号占位符 1">
            <a:extLst>
              <a:ext uri="{FF2B5EF4-FFF2-40B4-BE49-F238E27FC236}">
                <a16:creationId xmlns:a16="http://schemas.microsoft.com/office/drawing/2014/main" id="{807EEE80-B189-46D3-AAA0-1AB0AED77B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1D4516-BBE4-434B-A7F9-FB7D6EB840F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48132" name="Picture 1">
            <a:extLst>
              <a:ext uri="{FF2B5EF4-FFF2-40B4-BE49-F238E27FC236}">
                <a16:creationId xmlns:a16="http://schemas.microsoft.com/office/drawing/2014/main" id="{7F3C01D6-2D68-44CB-AC09-1D69733FF6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81200"/>
            <a:ext cx="7075488" cy="301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5204848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BAC8391F-DB12-4E7F-896E-D3820212A078}"/>
              </a:ext>
            </a:extLst>
          </p:cNvPr>
          <p:cNvSpPr>
            <a:spLocks noGrp="1"/>
          </p:cNvSpPr>
          <p:nvPr>
            <p:ph idx="1"/>
          </p:nvPr>
        </p:nvSpPr>
        <p:spPr/>
        <p:txBody>
          <a:bodyPr/>
          <a:lstStyle/>
          <a:p>
            <a:r>
              <a:rPr lang="en-US" altLang="zh-CN">
                <a:ea typeface="宋体" panose="02010600030101010101" pitchFamily="2" charset="-122"/>
              </a:rPr>
              <a:t>	3.3.4  </a:t>
            </a:r>
            <a:r>
              <a:rPr lang="zh-CN" altLang="zh-CN">
                <a:ea typeface="宋体" panose="02010600030101010101" pitchFamily="2" charset="-122"/>
              </a:rPr>
              <a:t>方法评价</a:t>
            </a:r>
          </a:p>
          <a:p>
            <a:r>
              <a:rPr lang="en-US" altLang="zh-CN">
                <a:ea typeface="宋体" panose="02010600030101010101" pitchFamily="2" charset="-122"/>
              </a:rPr>
              <a:t>		  </a:t>
            </a:r>
            <a:r>
              <a:rPr lang="zh-CN" altLang="zh-CN">
                <a:ea typeface="宋体" panose="02010600030101010101" pitchFamily="2" charset="-122"/>
              </a:rPr>
              <a:t>利用正交实验设计法设计测试用例，比使用等价类划分、边值分析、因果图等方法具有如下优点。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）节省测试工作工时。</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）可控制生成的测试用例的数量。</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）测试用例具有一定的覆盖度。</a:t>
            </a:r>
          </a:p>
          <a:p>
            <a:endParaRPr lang="zh-CN" altLang="en-US">
              <a:ea typeface="宋体" panose="02010600030101010101" pitchFamily="2" charset="-122"/>
            </a:endParaRPr>
          </a:p>
        </p:txBody>
      </p:sp>
      <p:sp>
        <p:nvSpPr>
          <p:cNvPr id="49155" name="灯片编号占位符 1">
            <a:extLst>
              <a:ext uri="{FF2B5EF4-FFF2-40B4-BE49-F238E27FC236}">
                <a16:creationId xmlns:a16="http://schemas.microsoft.com/office/drawing/2014/main" id="{B8CA4911-80F9-410B-8F52-DB630B7F43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01A2E6-CC65-4002-A0F3-A9A30E2573E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1016321"/>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a:extLst>
              <a:ext uri="{FF2B5EF4-FFF2-40B4-BE49-F238E27FC236}">
                <a16:creationId xmlns:a16="http://schemas.microsoft.com/office/drawing/2014/main" id="{CDA00AD8-E7A7-42CB-954F-9EC3ACA4F9F3}"/>
              </a:ext>
            </a:extLst>
          </p:cNvPr>
          <p:cNvSpPr>
            <a:spLocks noGrp="1"/>
          </p:cNvSpPr>
          <p:nvPr>
            <p:ph type="title"/>
          </p:nvPr>
        </p:nvSpPr>
        <p:spPr/>
        <p:txBody>
          <a:bodyPr/>
          <a:lstStyle/>
          <a:p>
            <a:r>
              <a:rPr lang="en-US" altLang="zh-CN">
                <a:ea typeface="宋体" panose="02010600030101010101" pitchFamily="2" charset="-122"/>
              </a:rPr>
              <a:t>3.4  </a:t>
            </a:r>
            <a:r>
              <a:rPr lang="zh-CN" altLang="zh-CN">
                <a:ea typeface="宋体" panose="02010600030101010101" pitchFamily="2" charset="-122"/>
              </a:rPr>
              <a:t>边 值 分 析</a:t>
            </a:r>
            <a:endParaRPr lang="zh-CN" altLang="en-US">
              <a:ea typeface="宋体" panose="02010600030101010101" pitchFamily="2" charset="-122"/>
            </a:endParaRPr>
          </a:p>
        </p:txBody>
      </p:sp>
      <p:sp>
        <p:nvSpPr>
          <p:cNvPr id="50179" name="内容占位符 2">
            <a:extLst>
              <a:ext uri="{FF2B5EF4-FFF2-40B4-BE49-F238E27FC236}">
                <a16:creationId xmlns:a16="http://schemas.microsoft.com/office/drawing/2014/main" id="{5F2002DB-5616-415E-9C96-7FC234A78426}"/>
              </a:ext>
            </a:extLst>
          </p:cNvPr>
          <p:cNvSpPr>
            <a:spLocks noGrp="1"/>
          </p:cNvSpPr>
          <p:nvPr>
            <p:ph idx="1"/>
          </p:nvPr>
        </p:nvSpPr>
        <p:spPr/>
        <p:txBody>
          <a:bodyPr/>
          <a:lstStyle/>
          <a:p>
            <a:r>
              <a:rPr lang="en-US" altLang="zh-CN">
                <a:ea typeface="宋体" panose="02010600030101010101" pitchFamily="2" charset="-122"/>
              </a:rPr>
              <a:t>	3.4.1  </a:t>
            </a:r>
            <a:r>
              <a:rPr lang="zh-CN" altLang="zh-CN">
                <a:ea typeface="宋体" panose="02010600030101010101" pitchFamily="2" charset="-122"/>
              </a:rPr>
              <a:t>单变量边界值的选取</a:t>
            </a:r>
          </a:p>
          <a:p>
            <a:r>
              <a:rPr lang="en-US" altLang="zh-CN">
                <a:ea typeface="宋体" panose="02010600030101010101" pitchFamily="2" charset="-122"/>
              </a:rPr>
              <a:t>		  </a:t>
            </a:r>
            <a:r>
              <a:rPr lang="zh-CN" altLang="zh-CN">
                <a:ea typeface="宋体" panose="02010600030101010101" pitchFamily="2" charset="-122"/>
              </a:rPr>
              <a:t>针对边界值设计测试用例时，对于每一个变量的取值，应注意遵循以下几条原则。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）如果输入条件规定了取值范围，或是规定了值的个数，则围绕着边界，测试用例的选择有两种方案：</a:t>
            </a:r>
          </a:p>
        </p:txBody>
      </p:sp>
      <p:sp>
        <p:nvSpPr>
          <p:cNvPr id="50180" name="灯片编号占位符 1">
            <a:extLst>
              <a:ext uri="{FF2B5EF4-FFF2-40B4-BE49-F238E27FC236}">
                <a16:creationId xmlns:a16="http://schemas.microsoft.com/office/drawing/2014/main" id="{39C1B6C7-D4C3-4DA2-92CC-A1E6D3238C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057FE9-424A-4131-AFDD-AE907322844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66885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869DAB42-060F-457F-977E-05596EF8AC44}"/>
              </a:ext>
            </a:extLst>
          </p:cNvPr>
          <p:cNvSpPr>
            <a:spLocks noGrp="1"/>
          </p:cNvSpPr>
          <p:nvPr>
            <p:ph idx="1"/>
          </p:nvPr>
        </p:nvSpPr>
        <p:spPr>
          <a:xfrm>
            <a:off x="0" y="1295400"/>
            <a:ext cx="9448800" cy="4953000"/>
          </a:xfrm>
        </p:spPr>
        <p:txBody>
          <a:bodyPr/>
          <a:lstStyle/>
          <a:p>
            <a:pPr>
              <a:buFont typeface="Wingdings" panose="05000000000000000000" pitchFamily="2" charset="2"/>
              <a:buChar char="l"/>
            </a:pPr>
            <a:r>
              <a:rPr lang="zh-CN" altLang="zh-CN">
                <a:ea typeface="宋体" panose="02010600030101010101" pitchFamily="2" charset="-122"/>
              </a:rPr>
              <a:t>五点法：选择最大值、略低于最大值、正常值、略高于最小值、最小值。</a:t>
            </a:r>
          </a:p>
          <a:p>
            <a:pPr>
              <a:buFont typeface="Wingdings" panose="05000000000000000000" pitchFamily="2" charset="2"/>
              <a:buChar char="l"/>
            </a:pPr>
            <a:r>
              <a:rPr lang="zh-CN" altLang="zh-CN">
                <a:ea typeface="宋体" panose="02010600030101010101" pitchFamily="2" charset="-122"/>
              </a:rPr>
              <a:t>七点法：选择略大于最大值、最大值、略低于最大值、正常值、略高于最小值、最小值、略低于最小值。</a:t>
            </a: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51203" name="Picture 4" descr="Picture3">
            <a:extLst>
              <a:ext uri="{FF2B5EF4-FFF2-40B4-BE49-F238E27FC236}">
                <a16:creationId xmlns:a16="http://schemas.microsoft.com/office/drawing/2014/main" id="{FFDF87CC-179B-4F1C-9601-003896BB33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505200"/>
            <a:ext cx="2670175"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4" name="灯片编号占位符 1">
            <a:extLst>
              <a:ext uri="{FF2B5EF4-FFF2-40B4-BE49-F238E27FC236}">
                <a16:creationId xmlns:a16="http://schemas.microsoft.com/office/drawing/2014/main" id="{8798B93E-FD1C-4862-9842-5CAD4E125E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10BC16-AE60-4B39-B7C2-F84BFCBFA3F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7705203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B3C127E6-0488-4529-AB3F-49AD9A248063}"/>
              </a:ext>
            </a:extLst>
          </p:cNvPr>
          <p:cNvSpPr>
            <a:spLocks noGrp="1"/>
          </p:cNvSpPr>
          <p:nvPr>
            <p:ph idx="1"/>
          </p:nvPr>
        </p:nvSpPr>
        <p:spPr>
          <a:xfrm>
            <a:off x="-15240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）针对规格说明的每个输出条件使用前面的第一条原则。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）如果程序规格说明中提到的输入或输出域是个有序的集合（如顺序文件、表格等），就应注意选取有序集的第</a:t>
            </a:r>
            <a:r>
              <a:rPr lang="en-US" altLang="zh-CN">
                <a:ea typeface="宋体" panose="02010600030101010101" pitchFamily="2" charset="-122"/>
              </a:rPr>
              <a:t>1</a:t>
            </a:r>
            <a:r>
              <a:rPr lang="zh-CN" altLang="zh-CN">
                <a:ea typeface="宋体" panose="02010600030101010101" pitchFamily="2" charset="-122"/>
              </a:rPr>
              <a:t>个和最后一个元素作为测试用例。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）分析规格说明，找出其他的可能边界条件。</a:t>
            </a:r>
          </a:p>
          <a:p>
            <a:endParaRPr lang="zh-CN" altLang="en-US">
              <a:ea typeface="宋体" panose="02010600030101010101" pitchFamily="2" charset="-122"/>
            </a:endParaRPr>
          </a:p>
        </p:txBody>
      </p:sp>
      <p:sp>
        <p:nvSpPr>
          <p:cNvPr id="52227" name="灯片编号占位符 1">
            <a:extLst>
              <a:ext uri="{FF2B5EF4-FFF2-40B4-BE49-F238E27FC236}">
                <a16:creationId xmlns:a16="http://schemas.microsoft.com/office/drawing/2014/main" id="{A1CC8EE8-CD52-4C86-9DC5-2CC8F7B72F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5DB9A18-C3DD-48EC-A5AC-968D3D26E49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37307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A54F0780-0A3C-4D4E-B165-091FAA4E0A21}"/>
              </a:ext>
            </a:extLst>
          </p:cNvPr>
          <p:cNvSpPr txBox="1">
            <a:spLocks noChangeArrowheads="1"/>
          </p:cNvSpPr>
          <p:nvPr/>
        </p:nvSpPr>
        <p:spPr bwMode="auto">
          <a:xfrm>
            <a:off x="1271588" y="2854325"/>
            <a:ext cx="393700"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nSpc>
                <a:spcPct val="150000"/>
              </a:lnSpc>
              <a:buFontTx/>
              <a:buChar char="•"/>
            </a:pPr>
            <a:endParaRPr lang="zh-CN" altLang="en-US" sz="3600">
              <a:solidFill>
                <a:srgbClr val="FFFF00"/>
              </a:solidFill>
              <a:latin typeface="Bookman Old Style" panose="02050604050505020204" pitchFamily="18" charset="0"/>
              <a:ea typeface="楷体_GB2312" pitchFamily="49" charset="-122"/>
            </a:endParaRPr>
          </a:p>
        </p:txBody>
      </p:sp>
      <p:grpSp>
        <p:nvGrpSpPr>
          <p:cNvPr id="4099" name="Group 3">
            <a:extLst>
              <a:ext uri="{FF2B5EF4-FFF2-40B4-BE49-F238E27FC236}">
                <a16:creationId xmlns:a16="http://schemas.microsoft.com/office/drawing/2014/main" id="{3653E993-304E-4947-845D-EA74F8BAB6FB}"/>
              </a:ext>
            </a:extLst>
          </p:cNvPr>
          <p:cNvGrpSpPr>
            <a:grpSpLocks/>
          </p:cNvGrpSpPr>
          <p:nvPr/>
        </p:nvGrpSpPr>
        <p:grpSpPr bwMode="auto">
          <a:xfrm>
            <a:off x="4243388" y="1408113"/>
            <a:ext cx="512762" cy="1697037"/>
            <a:chOff x="2726" y="1638"/>
            <a:chExt cx="285" cy="439"/>
          </a:xfrm>
        </p:grpSpPr>
        <p:grpSp>
          <p:nvGrpSpPr>
            <p:cNvPr id="4219" name="Group 4">
              <a:extLst>
                <a:ext uri="{FF2B5EF4-FFF2-40B4-BE49-F238E27FC236}">
                  <a16:creationId xmlns:a16="http://schemas.microsoft.com/office/drawing/2014/main" id="{91AF9F3C-BD77-4DC2-9696-5FA25015DD0D}"/>
                </a:ext>
              </a:extLst>
            </p:cNvPr>
            <p:cNvGrpSpPr>
              <a:grpSpLocks/>
            </p:cNvGrpSpPr>
            <p:nvPr/>
          </p:nvGrpSpPr>
          <p:grpSpPr bwMode="auto">
            <a:xfrm>
              <a:off x="2726" y="1804"/>
              <a:ext cx="279" cy="71"/>
              <a:chOff x="2726" y="1804"/>
              <a:chExt cx="279" cy="71"/>
            </a:xfrm>
          </p:grpSpPr>
          <p:sp>
            <p:nvSpPr>
              <p:cNvPr id="4243" name="Freeform 5">
                <a:extLst>
                  <a:ext uri="{FF2B5EF4-FFF2-40B4-BE49-F238E27FC236}">
                    <a16:creationId xmlns:a16="http://schemas.microsoft.com/office/drawing/2014/main" id="{F3E3AEDE-562E-4DF8-BB30-27F2599C5B03}"/>
                  </a:ext>
                </a:extLst>
              </p:cNvPr>
              <p:cNvSpPr>
                <a:spLocks/>
              </p:cNvSpPr>
              <p:nvPr/>
            </p:nvSpPr>
            <p:spPr bwMode="auto">
              <a:xfrm>
                <a:off x="2980" y="1804"/>
                <a:ext cx="25" cy="71"/>
              </a:xfrm>
              <a:custGeom>
                <a:avLst/>
                <a:gdLst>
                  <a:gd name="T0" fmla="*/ 1 w 49"/>
                  <a:gd name="T1" fmla="*/ 0 h 143"/>
                  <a:gd name="T2" fmla="*/ 1 w 49"/>
                  <a:gd name="T3" fmla="*/ 0 h 143"/>
                  <a:gd name="T4" fmla="*/ 1 w 49"/>
                  <a:gd name="T5" fmla="*/ 0 h 143"/>
                  <a:gd name="T6" fmla="*/ 2 w 49"/>
                  <a:gd name="T7" fmla="*/ 0 h 143"/>
                  <a:gd name="T8" fmla="*/ 2 w 49"/>
                  <a:gd name="T9" fmla="*/ 0 h 143"/>
                  <a:gd name="T10" fmla="*/ 2 w 49"/>
                  <a:gd name="T11" fmla="*/ 0 h 143"/>
                  <a:gd name="T12" fmla="*/ 2 w 49"/>
                  <a:gd name="T13" fmla="*/ 0 h 143"/>
                  <a:gd name="T14" fmla="*/ 2 w 49"/>
                  <a:gd name="T15" fmla="*/ 0 h 143"/>
                  <a:gd name="T16" fmla="*/ 2 w 49"/>
                  <a:gd name="T17" fmla="*/ 0 h 143"/>
                  <a:gd name="T18" fmla="*/ 2 w 49"/>
                  <a:gd name="T19" fmla="*/ 1 h 143"/>
                  <a:gd name="T20" fmla="*/ 2 w 49"/>
                  <a:gd name="T21" fmla="*/ 1 h 143"/>
                  <a:gd name="T22" fmla="*/ 2 w 49"/>
                  <a:gd name="T23" fmla="*/ 1 h 143"/>
                  <a:gd name="T24" fmla="*/ 1 w 49"/>
                  <a:gd name="T25" fmla="*/ 1 h 143"/>
                  <a:gd name="T26" fmla="*/ 1 w 49"/>
                  <a:gd name="T27" fmla="*/ 2 h 143"/>
                  <a:gd name="T28" fmla="*/ 1 w 49"/>
                  <a:gd name="T29" fmla="*/ 2 h 143"/>
                  <a:gd name="T30" fmla="*/ 1 w 49"/>
                  <a:gd name="T31" fmla="*/ 2 h 143"/>
                  <a:gd name="T32" fmla="*/ 1 w 49"/>
                  <a:gd name="T33" fmla="*/ 3 h 143"/>
                  <a:gd name="T34" fmla="*/ 1 w 49"/>
                  <a:gd name="T35" fmla="*/ 3 h 143"/>
                  <a:gd name="T36" fmla="*/ 1 w 49"/>
                  <a:gd name="T37" fmla="*/ 3 h 143"/>
                  <a:gd name="T38" fmla="*/ 1 w 49"/>
                  <a:gd name="T39" fmla="*/ 4 h 143"/>
                  <a:gd name="T40" fmla="*/ 1 w 49"/>
                  <a:gd name="T41" fmla="*/ 4 h 143"/>
                  <a:gd name="T42" fmla="*/ 1 w 49"/>
                  <a:gd name="T43" fmla="*/ 4 h 143"/>
                  <a:gd name="T44" fmla="*/ 0 w 49"/>
                  <a:gd name="T45" fmla="*/ 4 h 143"/>
                  <a:gd name="T46" fmla="*/ 1 w 49"/>
                  <a:gd name="T47" fmla="*/ 0 h 1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
                  <a:gd name="T73" fmla="*/ 0 h 143"/>
                  <a:gd name="T74" fmla="*/ 49 w 49"/>
                  <a:gd name="T75" fmla="*/ 143 h 14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 h="143">
                    <a:moveTo>
                      <a:pt x="1" y="9"/>
                    </a:moveTo>
                    <a:lnTo>
                      <a:pt x="20" y="1"/>
                    </a:lnTo>
                    <a:lnTo>
                      <a:pt x="29" y="0"/>
                    </a:lnTo>
                    <a:lnTo>
                      <a:pt x="36" y="0"/>
                    </a:lnTo>
                    <a:lnTo>
                      <a:pt x="40" y="1"/>
                    </a:lnTo>
                    <a:lnTo>
                      <a:pt x="44" y="4"/>
                    </a:lnTo>
                    <a:lnTo>
                      <a:pt x="48" y="12"/>
                    </a:lnTo>
                    <a:lnTo>
                      <a:pt x="49" y="20"/>
                    </a:lnTo>
                    <a:lnTo>
                      <a:pt x="48" y="31"/>
                    </a:lnTo>
                    <a:lnTo>
                      <a:pt x="46" y="39"/>
                    </a:lnTo>
                    <a:lnTo>
                      <a:pt x="41" y="48"/>
                    </a:lnTo>
                    <a:lnTo>
                      <a:pt x="37" y="55"/>
                    </a:lnTo>
                    <a:lnTo>
                      <a:pt x="32" y="61"/>
                    </a:lnTo>
                    <a:lnTo>
                      <a:pt x="29" y="71"/>
                    </a:lnTo>
                    <a:lnTo>
                      <a:pt x="29" y="77"/>
                    </a:lnTo>
                    <a:lnTo>
                      <a:pt x="29" y="91"/>
                    </a:lnTo>
                    <a:lnTo>
                      <a:pt x="29" y="101"/>
                    </a:lnTo>
                    <a:lnTo>
                      <a:pt x="30" y="111"/>
                    </a:lnTo>
                    <a:lnTo>
                      <a:pt x="29" y="119"/>
                    </a:lnTo>
                    <a:lnTo>
                      <a:pt x="25" y="128"/>
                    </a:lnTo>
                    <a:lnTo>
                      <a:pt x="20" y="133"/>
                    </a:lnTo>
                    <a:lnTo>
                      <a:pt x="12" y="139"/>
                    </a:lnTo>
                    <a:lnTo>
                      <a:pt x="0" y="143"/>
                    </a:lnTo>
                    <a:lnTo>
                      <a:pt x="1" y="9"/>
                    </a:lnTo>
                    <a:close/>
                  </a:path>
                </a:pathLst>
              </a:custGeom>
              <a:solidFill>
                <a:srgbClr val="FFC080"/>
              </a:solidFill>
              <a:ln w="7938">
                <a:solidFill>
                  <a:srgbClr val="000000"/>
                </a:solidFill>
                <a:prstDash val="solid"/>
                <a:round/>
                <a:headEnd/>
                <a:tailEnd/>
              </a:ln>
            </p:spPr>
            <p:txBody>
              <a:bodyPr/>
              <a:lstStyle/>
              <a:p>
                <a:endParaRPr lang="zh-CN" altLang="en-US"/>
              </a:p>
            </p:txBody>
          </p:sp>
          <p:sp>
            <p:nvSpPr>
              <p:cNvPr id="4244" name="Freeform 6">
                <a:extLst>
                  <a:ext uri="{FF2B5EF4-FFF2-40B4-BE49-F238E27FC236}">
                    <a16:creationId xmlns:a16="http://schemas.microsoft.com/office/drawing/2014/main" id="{152E36A3-EE4D-4AE2-BFA3-1426E2C876AB}"/>
                  </a:ext>
                </a:extLst>
              </p:cNvPr>
              <p:cNvSpPr>
                <a:spLocks/>
              </p:cNvSpPr>
              <p:nvPr/>
            </p:nvSpPr>
            <p:spPr bwMode="auto">
              <a:xfrm>
                <a:off x="2726" y="1804"/>
                <a:ext cx="24" cy="71"/>
              </a:xfrm>
              <a:custGeom>
                <a:avLst/>
                <a:gdLst>
                  <a:gd name="T0" fmla="*/ 2 w 48"/>
                  <a:gd name="T1" fmla="*/ 0 h 143"/>
                  <a:gd name="T2" fmla="*/ 1 w 48"/>
                  <a:gd name="T3" fmla="*/ 0 h 143"/>
                  <a:gd name="T4" fmla="*/ 1 w 48"/>
                  <a:gd name="T5" fmla="*/ 0 h 143"/>
                  <a:gd name="T6" fmla="*/ 1 w 48"/>
                  <a:gd name="T7" fmla="*/ 0 h 143"/>
                  <a:gd name="T8" fmla="*/ 1 w 48"/>
                  <a:gd name="T9" fmla="*/ 0 h 143"/>
                  <a:gd name="T10" fmla="*/ 1 w 48"/>
                  <a:gd name="T11" fmla="*/ 0 h 143"/>
                  <a:gd name="T12" fmla="*/ 1 w 48"/>
                  <a:gd name="T13" fmla="*/ 0 h 143"/>
                  <a:gd name="T14" fmla="*/ 0 w 48"/>
                  <a:gd name="T15" fmla="*/ 0 h 143"/>
                  <a:gd name="T16" fmla="*/ 0 w 48"/>
                  <a:gd name="T17" fmla="*/ 0 h 143"/>
                  <a:gd name="T18" fmla="*/ 1 w 48"/>
                  <a:gd name="T19" fmla="*/ 1 h 143"/>
                  <a:gd name="T20" fmla="*/ 1 w 48"/>
                  <a:gd name="T21" fmla="*/ 1 h 143"/>
                  <a:gd name="T22" fmla="*/ 1 w 48"/>
                  <a:gd name="T23" fmla="*/ 1 h 143"/>
                  <a:gd name="T24" fmla="*/ 1 w 48"/>
                  <a:gd name="T25" fmla="*/ 1 h 143"/>
                  <a:gd name="T26" fmla="*/ 1 w 48"/>
                  <a:gd name="T27" fmla="*/ 2 h 143"/>
                  <a:gd name="T28" fmla="*/ 1 w 48"/>
                  <a:gd name="T29" fmla="*/ 2 h 143"/>
                  <a:gd name="T30" fmla="*/ 1 w 48"/>
                  <a:gd name="T31" fmla="*/ 2 h 143"/>
                  <a:gd name="T32" fmla="*/ 1 w 48"/>
                  <a:gd name="T33" fmla="*/ 3 h 143"/>
                  <a:gd name="T34" fmla="*/ 1 w 48"/>
                  <a:gd name="T35" fmla="*/ 3 h 143"/>
                  <a:gd name="T36" fmla="*/ 1 w 48"/>
                  <a:gd name="T37" fmla="*/ 3 h 143"/>
                  <a:gd name="T38" fmla="*/ 1 w 48"/>
                  <a:gd name="T39" fmla="*/ 4 h 143"/>
                  <a:gd name="T40" fmla="*/ 1 w 48"/>
                  <a:gd name="T41" fmla="*/ 4 h 143"/>
                  <a:gd name="T42" fmla="*/ 2 w 48"/>
                  <a:gd name="T43" fmla="*/ 4 h 143"/>
                  <a:gd name="T44" fmla="*/ 2 w 48"/>
                  <a:gd name="T45" fmla="*/ 4 h 143"/>
                  <a:gd name="T46" fmla="*/ 2 w 48"/>
                  <a:gd name="T47" fmla="*/ 0 h 14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8"/>
                  <a:gd name="T73" fmla="*/ 0 h 143"/>
                  <a:gd name="T74" fmla="*/ 48 w 48"/>
                  <a:gd name="T75" fmla="*/ 143 h 14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8" h="143">
                    <a:moveTo>
                      <a:pt x="48" y="9"/>
                    </a:moveTo>
                    <a:lnTo>
                      <a:pt x="28" y="1"/>
                    </a:lnTo>
                    <a:lnTo>
                      <a:pt x="20" y="0"/>
                    </a:lnTo>
                    <a:lnTo>
                      <a:pt x="12" y="0"/>
                    </a:lnTo>
                    <a:lnTo>
                      <a:pt x="8" y="1"/>
                    </a:lnTo>
                    <a:lnTo>
                      <a:pt x="4" y="4"/>
                    </a:lnTo>
                    <a:lnTo>
                      <a:pt x="1" y="12"/>
                    </a:lnTo>
                    <a:lnTo>
                      <a:pt x="0" y="20"/>
                    </a:lnTo>
                    <a:lnTo>
                      <a:pt x="0" y="31"/>
                    </a:lnTo>
                    <a:lnTo>
                      <a:pt x="1" y="39"/>
                    </a:lnTo>
                    <a:lnTo>
                      <a:pt x="6" y="48"/>
                    </a:lnTo>
                    <a:lnTo>
                      <a:pt x="12" y="55"/>
                    </a:lnTo>
                    <a:lnTo>
                      <a:pt x="16" y="61"/>
                    </a:lnTo>
                    <a:lnTo>
                      <a:pt x="18" y="71"/>
                    </a:lnTo>
                    <a:lnTo>
                      <a:pt x="20" y="77"/>
                    </a:lnTo>
                    <a:lnTo>
                      <a:pt x="18" y="91"/>
                    </a:lnTo>
                    <a:lnTo>
                      <a:pt x="18" y="101"/>
                    </a:lnTo>
                    <a:lnTo>
                      <a:pt x="17" y="111"/>
                    </a:lnTo>
                    <a:lnTo>
                      <a:pt x="18" y="119"/>
                    </a:lnTo>
                    <a:lnTo>
                      <a:pt x="23" y="128"/>
                    </a:lnTo>
                    <a:lnTo>
                      <a:pt x="28" y="133"/>
                    </a:lnTo>
                    <a:lnTo>
                      <a:pt x="36" y="139"/>
                    </a:lnTo>
                    <a:lnTo>
                      <a:pt x="48" y="143"/>
                    </a:lnTo>
                    <a:lnTo>
                      <a:pt x="48" y="9"/>
                    </a:lnTo>
                    <a:close/>
                  </a:path>
                </a:pathLst>
              </a:custGeom>
              <a:solidFill>
                <a:srgbClr val="FFC080"/>
              </a:solidFill>
              <a:ln w="7938">
                <a:solidFill>
                  <a:srgbClr val="000000"/>
                </a:solidFill>
                <a:prstDash val="solid"/>
                <a:round/>
                <a:headEnd/>
                <a:tailEnd/>
              </a:ln>
            </p:spPr>
            <p:txBody>
              <a:bodyPr/>
              <a:lstStyle/>
              <a:p>
                <a:endParaRPr lang="zh-CN" altLang="en-US"/>
              </a:p>
            </p:txBody>
          </p:sp>
        </p:grpSp>
        <p:sp>
          <p:nvSpPr>
            <p:cNvPr id="4220" name="Rectangle 7">
              <a:extLst>
                <a:ext uri="{FF2B5EF4-FFF2-40B4-BE49-F238E27FC236}">
                  <a16:creationId xmlns:a16="http://schemas.microsoft.com/office/drawing/2014/main" id="{EA5A4E72-D3C5-446E-89A7-BD62A747E9F1}"/>
                </a:ext>
              </a:extLst>
            </p:cNvPr>
            <p:cNvSpPr>
              <a:spLocks noChangeArrowheads="1"/>
            </p:cNvSpPr>
            <p:nvPr/>
          </p:nvSpPr>
          <p:spPr bwMode="auto">
            <a:xfrm>
              <a:off x="2801" y="1998"/>
              <a:ext cx="134" cy="79"/>
            </a:xfrm>
            <a:prstGeom prst="rect">
              <a:avLst/>
            </a:prstGeom>
            <a:solidFill>
              <a:srgbClr val="FFC080"/>
            </a:solidFill>
            <a:ln w="7938">
              <a:solidFill>
                <a:srgbClr val="000000"/>
              </a:solidFill>
              <a:miter lim="800000"/>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21" name="Freeform 8">
              <a:extLst>
                <a:ext uri="{FF2B5EF4-FFF2-40B4-BE49-F238E27FC236}">
                  <a16:creationId xmlns:a16="http://schemas.microsoft.com/office/drawing/2014/main" id="{7ADF61AC-4106-4B26-BC49-B0B0D9ECC459}"/>
                </a:ext>
              </a:extLst>
            </p:cNvPr>
            <p:cNvSpPr>
              <a:spLocks/>
            </p:cNvSpPr>
            <p:nvPr/>
          </p:nvSpPr>
          <p:spPr bwMode="auto">
            <a:xfrm>
              <a:off x="2746" y="1671"/>
              <a:ext cx="243" cy="357"/>
            </a:xfrm>
            <a:custGeom>
              <a:avLst/>
              <a:gdLst>
                <a:gd name="T0" fmla="*/ 1 w 485"/>
                <a:gd name="T1" fmla="*/ 5 h 714"/>
                <a:gd name="T2" fmla="*/ 1 w 485"/>
                <a:gd name="T3" fmla="*/ 7 h 714"/>
                <a:gd name="T4" fmla="*/ 1 w 485"/>
                <a:gd name="T5" fmla="*/ 10 h 714"/>
                <a:gd name="T6" fmla="*/ 0 w 485"/>
                <a:gd name="T7" fmla="*/ 12 h 714"/>
                <a:gd name="T8" fmla="*/ 1 w 485"/>
                <a:gd name="T9" fmla="*/ 15 h 714"/>
                <a:gd name="T10" fmla="*/ 1 w 485"/>
                <a:gd name="T11" fmla="*/ 17 h 714"/>
                <a:gd name="T12" fmla="*/ 2 w 485"/>
                <a:gd name="T13" fmla="*/ 19 h 714"/>
                <a:gd name="T14" fmla="*/ 3 w 485"/>
                <a:gd name="T15" fmla="*/ 20 h 714"/>
                <a:gd name="T16" fmla="*/ 5 w 485"/>
                <a:gd name="T17" fmla="*/ 22 h 714"/>
                <a:gd name="T18" fmla="*/ 6 w 485"/>
                <a:gd name="T19" fmla="*/ 22 h 714"/>
                <a:gd name="T20" fmla="*/ 7 w 485"/>
                <a:gd name="T21" fmla="*/ 23 h 714"/>
                <a:gd name="T22" fmla="*/ 8 w 485"/>
                <a:gd name="T23" fmla="*/ 23 h 714"/>
                <a:gd name="T24" fmla="*/ 10 w 485"/>
                <a:gd name="T25" fmla="*/ 22 h 714"/>
                <a:gd name="T26" fmla="*/ 11 w 485"/>
                <a:gd name="T27" fmla="*/ 22 h 714"/>
                <a:gd name="T28" fmla="*/ 12 w 485"/>
                <a:gd name="T29" fmla="*/ 21 h 714"/>
                <a:gd name="T30" fmla="*/ 13 w 485"/>
                <a:gd name="T31" fmla="*/ 20 h 714"/>
                <a:gd name="T32" fmla="*/ 14 w 485"/>
                <a:gd name="T33" fmla="*/ 19 h 714"/>
                <a:gd name="T34" fmla="*/ 15 w 485"/>
                <a:gd name="T35" fmla="*/ 18 h 714"/>
                <a:gd name="T36" fmla="*/ 15 w 485"/>
                <a:gd name="T37" fmla="*/ 17 h 714"/>
                <a:gd name="T38" fmla="*/ 15 w 485"/>
                <a:gd name="T39" fmla="*/ 16 h 714"/>
                <a:gd name="T40" fmla="*/ 16 w 485"/>
                <a:gd name="T41" fmla="*/ 14 h 714"/>
                <a:gd name="T42" fmla="*/ 16 w 485"/>
                <a:gd name="T43" fmla="*/ 12 h 714"/>
                <a:gd name="T44" fmla="*/ 16 w 485"/>
                <a:gd name="T45" fmla="*/ 10 h 714"/>
                <a:gd name="T46" fmla="*/ 15 w 485"/>
                <a:gd name="T47" fmla="*/ 9 h 714"/>
                <a:gd name="T48" fmla="*/ 15 w 485"/>
                <a:gd name="T49" fmla="*/ 7 h 714"/>
                <a:gd name="T50" fmla="*/ 15 w 485"/>
                <a:gd name="T51" fmla="*/ 6 h 714"/>
                <a:gd name="T52" fmla="*/ 15 w 485"/>
                <a:gd name="T53" fmla="*/ 5 h 714"/>
                <a:gd name="T54" fmla="*/ 14 w 485"/>
                <a:gd name="T55" fmla="*/ 4 h 714"/>
                <a:gd name="T56" fmla="*/ 13 w 485"/>
                <a:gd name="T57" fmla="*/ 3 h 714"/>
                <a:gd name="T58" fmla="*/ 13 w 485"/>
                <a:gd name="T59" fmla="*/ 2 h 714"/>
                <a:gd name="T60" fmla="*/ 12 w 485"/>
                <a:gd name="T61" fmla="*/ 2 h 714"/>
                <a:gd name="T62" fmla="*/ 10 w 485"/>
                <a:gd name="T63" fmla="*/ 1 h 714"/>
                <a:gd name="T64" fmla="*/ 9 w 485"/>
                <a:gd name="T65" fmla="*/ 1 h 714"/>
                <a:gd name="T66" fmla="*/ 7 w 485"/>
                <a:gd name="T67" fmla="*/ 1 h 714"/>
                <a:gd name="T68" fmla="*/ 5 w 485"/>
                <a:gd name="T69" fmla="*/ 1 h 714"/>
                <a:gd name="T70" fmla="*/ 3 w 485"/>
                <a:gd name="T71" fmla="*/ 2 h 714"/>
                <a:gd name="T72" fmla="*/ 2 w 485"/>
                <a:gd name="T73" fmla="*/ 4 h 7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85"/>
                <a:gd name="T112" fmla="*/ 0 h 714"/>
                <a:gd name="T113" fmla="*/ 485 w 485"/>
                <a:gd name="T114" fmla="*/ 714 h 714"/>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85" h="714">
                  <a:moveTo>
                    <a:pt x="48" y="115"/>
                  </a:moveTo>
                  <a:lnTo>
                    <a:pt x="32" y="145"/>
                  </a:lnTo>
                  <a:lnTo>
                    <a:pt x="20" y="177"/>
                  </a:lnTo>
                  <a:lnTo>
                    <a:pt x="12" y="208"/>
                  </a:lnTo>
                  <a:lnTo>
                    <a:pt x="6" y="247"/>
                  </a:lnTo>
                  <a:lnTo>
                    <a:pt x="2" y="289"/>
                  </a:lnTo>
                  <a:lnTo>
                    <a:pt x="1" y="328"/>
                  </a:lnTo>
                  <a:lnTo>
                    <a:pt x="0" y="367"/>
                  </a:lnTo>
                  <a:lnTo>
                    <a:pt x="0" y="415"/>
                  </a:lnTo>
                  <a:lnTo>
                    <a:pt x="2" y="454"/>
                  </a:lnTo>
                  <a:lnTo>
                    <a:pt x="8" y="492"/>
                  </a:lnTo>
                  <a:lnTo>
                    <a:pt x="14" y="520"/>
                  </a:lnTo>
                  <a:lnTo>
                    <a:pt x="26" y="554"/>
                  </a:lnTo>
                  <a:lnTo>
                    <a:pt x="42" y="580"/>
                  </a:lnTo>
                  <a:lnTo>
                    <a:pt x="57" y="603"/>
                  </a:lnTo>
                  <a:lnTo>
                    <a:pt x="80" y="630"/>
                  </a:lnTo>
                  <a:lnTo>
                    <a:pt x="104" y="652"/>
                  </a:lnTo>
                  <a:lnTo>
                    <a:pt x="132" y="675"/>
                  </a:lnTo>
                  <a:lnTo>
                    <a:pt x="160" y="690"/>
                  </a:lnTo>
                  <a:lnTo>
                    <a:pt x="188" y="702"/>
                  </a:lnTo>
                  <a:lnTo>
                    <a:pt x="201" y="707"/>
                  </a:lnTo>
                  <a:lnTo>
                    <a:pt x="218" y="712"/>
                  </a:lnTo>
                  <a:lnTo>
                    <a:pt x="241" y="714"/>
                  </a:lnTo>
                  <a:lnTo>
                    <a:pt x="254" y="712"/>
                  </a:lnTo>
                  <a:lnTo>
                    <a:pt x="274" y="710"/>
                  </a:lnTo>
                  <a:lnTo>
                    <a:pt x="297" y="703"/>
                  </a:lnTo>
                  <a:lnTo>
                    <a:pt x="316" y="696"/>
                  </a:lnTo>
                  <a:lnTo>
                    <a:pt x="336" y="686"/>
                  </a:lnTo>
                  <a:lnTo>
                    <a:pt x="356" y="672"/>
                  </a:lnTo>
                  <a:lnTo>
                    <a:pt x="373" y="659"/>
                  </a:lnTo>
                  <a:lnTo>
                    <a:pt x="390" y="643"/>
                  </a:lnTo>
                  <a:lnTo>
                    <a:pt x="405" y="627"/>
                  </a:lnTo>
                  <a:lnTo>
                    <a:pt x="417" y="611"/>
                  </a:lnTo>
                  <a:lnTo>
                    <a:pt x="434" y="591"/>
                  </a:lnTo>
                  <a:lnTo>
                    <a:pt x="445" y="575"/>
                  </a:lnTo>
                  <a:lnTo>
                    <a:pt x="456" y="558"/>
                  </a:lnTo>
                  <a:lnTo>
                    <a:pt x="461" y="544"/>
                  </a:lnTo>
                  <a:lnTo>
                    <a:pt x="466" y="531"/>
                  </a:lnTo>
                  <a:lnTo>
                    <a:pt x="472" y="512"/>
                  </a:lnTo>
                  <a:lnTo>
                    <a:pt x="477" y="490"/>
                  </a:lnTo>
                  <a:lnTo>
                    <a:pt x="481" y="460"/>
                  </a:lnTo>
                  <a:lnTo>
                    <a:pt x="484" y="436"/>
                  </a:lnTo>
                  <a:lnTo>
                    <a:pt x="485" y="410"/>
                  </a:lnTo>
                  <a:lnTo>
                    <a:pt x="485" y="383"/>
                  </a:lnTo>
                  <a:lnTo>
                    <a:pt x="484" y="345"/>
                  </a:lnTo>
                  <a:lnTo>
                    <a:pt x="482" y="317"/>
                  </a:lnTo>
                  <a:lnTo>
                    <a:pt x="480" y="291"/>
                  </a:lnTo>
                  <a:lnTo>
                    <a:pt x="478" y="260"/>
                  </a:lnTo>
                  <a:lnTo>
                    <a:pt x="477" y="237"/>
                  </a:lnTo>
                  <a:lnTo>
                    <a:pt x="473" y="212"/>
                  </a:lnTo>
                  <a:lnTo>
                    <a:pt x="469" y="192"/>
                  </a:lnTo>
                  <a:lnTo>
                    <a:pt x="462" y="171"/>
                  </a:lnTo>
                  <a:lnTo>
                    <a:pt x="456" y="153"/>
                  </a:lnTo>
                  <a:lnTo>
                    <a:pt x="449" y="140"/>
                  </a:lnTo>
                  <a:lnTo>
                    <a:pt x="442" y="128"/>
                  </a:lnTo>
                  <a:lnTo>
                    <a:pt x="430" y="107"/>
                  </a:lnTo>
                  <a:lnTo>
                    <a:pt x="421" y="93"/>
                  </a:lnTo>
                  <a:lnTo>
                    <a:pt x="410" y="81"/>
                  </a:lnTo>
                  <a:lnTo>
                    <a:pt x="397" y="68"/>
                  </a:lnTo>
                  <a:lnTo>
                    <a:pt x="385" y="57"/>
                  </a:lnTo>
                  <a:lnTo>
                    <a:pt x="372" y="47"/>
                  </a:lnTo>
                  <a:lnTo>
                    <a:pt x="354" y="36"/>
                  </a:lnTo>
                  <a:lnTo>
                    <a:pt x="337" y="25"/>
                  </a:lnTo>
                  <a:lnTo>
                    <a:pt x="316" y="16"/>
                  </a:lnTo>
                  <a:lnTo>
                    <a:pt x="293" y="9"/>
                  </a:lnTo>
                  <a:lnTo>
                    <a:pt x="268" y="4"/>
                  </a:lnTo>
                  <a:lnTo>
                    <a:pt x="242" y="0"/>
                  </a:lnTo>
                  <a:lnTo>
                    <a:pt x="206" y="4"/>
                  </a:lnTo>
                  <a:lnTo>
                    <a:pt x="176" y="13"/>
                  </a:lnTo>
                  <a:lnTo>
                    <a:pt x="144" y="27"/>
                  </a:lnTo>
                  <a:lnTo>
                    <a:pt x="117" y="43"/>
                  </a:lnTo>
                  <a:lnTo>
                    <a:pt x="92" y="61"/>
                  </a:lnTo>
                  <a:lnTo>
                    <a:pt x="68" y="87"/>
                  </a:lnTo>
                  <a:lnTo>
                    <a:pt x="48" y="115"/>
                  </a:lnTo>
                  <a:close/>
                </a:path>
              </a:pathLst>
            </a:custGeom>
            <a:solidFill>
              <a:srgbClr val="FFC080"/>
            </a:solidFill>
            <a:ln w="7938">
              <a:solidFill>
                <a:srgbClr val="000000"/>
              </a:solidFill>
              <a:prstDash val="solid"/>
              <a:round/>
              <a:headEnd/>
              <a:tailEnd/>
            </a:ln>
          </p:spPr>
          <p:txBody>
            <a:bodyPr/>
            <a:lstStyle/>
            <a:p>
              <a:endParaRPr lang="zh-CN" altLang="en-US"/>
            </a:p>
          </p:txBody>
        </p:sp>
        <p:sp>
          <p:nvSpPr>
            <p:cNvPr id="4222" name="Freeform 9">
              <a:extLst>
                <a:ext uri="{FF2B5EF4-FFF2-40B4-BE49-F238E27FC236}">
                  <a16:creationId xmlns:a16="http://schemas.microsoft.com/office/drawing/2014/main" id="{E97362F6-C2AA-44EC-B648-CD4A1B79C94C}"/>
                </a:ext>
              </a:extLst>
            </p:cNvPr>
            <p:cNvSpPr>
              <a:spLocks/>
            </p:cNvSpPr>
            <p:nvPr/>
          </p:nvSpPr>
          <p:spPr bwMode="auto">
            <a:xfrm>
              <a:off x="2818" y="1941"/>
              <a:ext cx="99" cy="21"/>
            </a:xfrm>
            <a:custGeom>
              <a:avLst/>
              <a:gdLst>
                <a:gd name="T0" fmla="*/ 0 w 197"/>
                <a:gd name="T1" fmla="*/ 0 h 43"/>
                <a:gd name="T2" fmla="*/ 1 w 197"/>
                <a:gd name="T3" fmla="*/ 0 h 43"/>
                <a:gd name="T4" fmla="*/ 1 w 197"/>
                <a:gd name="T5" fmla="*/ 0 h 43"/>
                <a:gd name="T6" fmla="*/ 2 w 197"/>
                <a:gd name="T7" fmla="*/ 0 h 43"/>
                <a:gd name="T8" fmla="*/ 2 w 197"/>
                <a:gd name="T9" fmla="*/ 0 h 43"/>
                <a:gd name="T10" fmla="*/ 3 w 197"/>
                <a:gd name="T11" fmla="*/ 0 h 43"/>
                <a:gd name="T12" fmla="*/ 3 w 197"/>
                <a:gd name="T13" fmla="*/ 0 h 43"/>
                <a:gd name="T14" fmla="*/ 4 w 197"/>
                <a:gd name="T15" fmla="*/ 0 h 43"/>
                <a:gd name="T16" fmla="*/ 4 w 197"/>
                <a:gd name="T17" fmla="*/ 0 h 43"/>
                <a:gd name="T18" fmla="*/ 4 w 197"/>
                <a:gd name="T19" fmla="*/ 0 h 43"/>
                <a:gd name="T20" fmla="*/ 5 w 197"/>
                <a:gd name="T21" fmla="*/ 0 h 43"/>
                <a:gd name="T22" fmla="*/ 5 w 197"/>
                <a:gd name="T23" fmla="*/ 0 h 43"/>
                <a:gd name="T24" fmla="*/ 6 w 197"/>
                <a:gd name="T25" fmla="*/ 0 h 43"/>
                <a:gd name="T26" fmla="*/ 6 w 197"/>
                <a:gd name="T27" fmla="*/ 0 h 43"/>
                <a:gd name="T28" fmla="*/ 6 w 197"/>
                <a:gd name="T29" fmla="*/ 0 h 43"/>
                <a:gd name="T30" fmla="*/ 6 w 197"/>
                <a:gd name="T31" fmla="*/ 0 h 43"/>
                <a:gd name="T32" fmla="*/ 7 w 197"/>
                <a:gd name="T33" fmla="*/ 1 h 43"/>
                <a:gd name="T34" fmla="*/ 7 w 197"/>
                <a:gd name="T35" fmla="*/ 1 h 43"/>
                <a:gd name="T36" fmla="*/ 6 w 197"/>
                <a:gd name="T37" fmla="*/ 1 h 43"/>
                <a:gd name="T38" fmla="*/ 5 w 197"/>
                <a:gd name="T39" fmla="*/ 1 h 43"/>
                <a:gd name="T40" fmla="*/ 4 w 197"/>
                <a:gd name="T41" fmla="*/ 1 h 43"/>
                <a:gd name="T42" fmla="*/ 3 w 197"/>
                <a:gd name="T43" fmla="*/ 1 h 43"/>
                <a:gd name="T44" fmla="*/ 2 w 197"/>
                <a:gd name="T45" fmla="*/ 1 h 43"/>
                <a:gd name="T46" fmla="*/ 1 w 197"/>
                <a:gd name="T47" fmla="*/ 1 h 43"/>
                <a:gd name="T48" fmla="*/ 1 w 197"/>
                <a:gd name="T49" fmla="*/ 1 h 43"/>
                <a:gd name="T50" fmla="*/ 0 w 197"/>
                <a:gd name="T51" fmla="*/ 0 h 4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97"/>
                <a:gd name="T79" fmla="*/ 0 h 43"/>
                <a:gd name="T80" fmla="*/ 197 w 197"/>
                <a:gd name="T81" fmla="*/ 43 h 4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97" h="43">
                  <a:moveTo>
                    <a:pt x="0" y="29"/>
                  </a:moveTo>
                  <a:lnTo>
                    <a:pt x="6" y="24"/>
                  </a:lnTo>
                  <a:lnTo>
                    <a:pt x="16" y="16"/>
                  </a:lnTo>
                  <a:lnTo>
                    <a:pt x="33" y="8"/>
                  </a:lnTo>
                  <a:lnTo>
                    <a:pt x="53" y="3"/>
                  </a:lnTo>
                  <a:lnTo>
                    <a:pt x="73" y="0"/>
                  </a:lnTo>
                  <a:lnTo>
                    <a:pt x="90" y="0"/>
                  </a:lnTo>
                  <a:lnTo>
                    <a:pt x="102" y="1"/>
                  </a:lnTo>
                  <a:lnTo>
                    <a:pt x="112" y="0"/>
                  </a:lnTo>
                  <a:lnTo>
                    <a:pt x="121" y="0"/>
                  </a:lnTo>
                  <a:lnTo>
                    <a:pt x="133" y="1"/>
                  </a:lnTo>
                  <a:lnTo>
                    <a:pt x="148" y="4"/>
                  </a:lnTo>
                  <a:lnTo>
                    <a:pt x="161" y="8"/>
                  </a:lnTo>
                  <a:lnTo>
                    <a:pt x="177" y="13"/>
                  </a:lnTo>
                  <a:lnTo>
                    <a:pt x="185" y="19"/>
                  </a:lnTo>
                  <a:lnTo>
                    <a:pt x="192" y="24"/>
                  </a:lnTo>
                  <a:lnTo>
                    <a:pt x="197" y="32"/>
                  </a:lnTo>
                  <a:lnTo>
                    <a:pt x="196" y="35"/>
                  </a:lnTo>
                  <a:lnTo>
                    <a:pt x="177" y="40"/>
                  </a:lnTo>
                  <a:lnTo>
                    <a:pt x="145" y="43"/>
                  </a:lnTo>
                  <a:lnTo>
                    <a:pt x="114" y="43"/>
                  </a:lnTo>
                  <a:lnTo>
                    <a:pt x="82" y="43"/>
                  </a:lnTo>
                  <a:lnTo>
                    <a:pt x="40" y="40"/>
                  </a:lnTo>
                  <a:lnTo>
                    <a:pt x="12" y="37"/>
                  </a:lnTo>
                  <a:lnTo>
                    <a:pt x="4" y="35"/>
                  </a:lnTo>
                  <a:lnTo>
                    <a:pt x="0" y="29"/>
                  </a:lnTo>
                  <a:close/>
                </a:path>
              </a:pathLst>
            </a:custGeom>
            <a:solidFill>
              <a:srgbClr val="FFE0C0"/>
            </a:solidFill>
            <a:ln w="7938">
              <a:solidFill>
                <a:srgbClr val="000000"/>
              </a:solidFill>
              <a:prstDash val="solid"/>
              <a:round/>
              <a:headEnd/>
              <a:tailEnd/>
            </a:ln>
          </p:spPr>
          <p:txBody>
            <a:bodyPr/>
            <a:lstStyle/>
            <a:p>
              <a:endParaRPr lang="zh-CN" altLang="en-US"/>
            </a:p>
          </p:txBody>
        </p:sp>
        <p:sp>
          <p:nvSpPr>
            <p:cNvPr id="4223" name="Freeform 10">
              <a:extLst>
                <a:ext uri="{FF2B5EF4-FFF2-40B4-BE49-F238E27FC236}">
                  <a16:creationId xmlns:a16="http://schemas.microsoft.com/office/drawing/2014/main" id="{EB85E3A2-DE50-4F38-BCD2-67403B823E7B}"/>
                </a:ext>
              </a:extLst>
            </p:cNvPr>
            <p:cNvSpPr>
              <a:spLocks/>
            </p:cNvSpPr>
            <p:nvPr/>
          </p:nvSpPr>
          <p:spPr bwMode="auto">
            <a:xfrm>
              <a:off x="2730" y="1638"/>
              <a:ext cx="281" cy="192"/>
            </a:xfrm>
            <a:custGeom>
              <a:avLst/>
              <a:gdLst>
                <a:gd name="T0" fmla="*/ 1 w 562"/>
                <a:gd name="T1" fmla="*/ 12 h 384"/>
                <a:gd name="T2" fmla="*/ 1 w 562"/>
                <a:gd name="T3" fmla="*/ 11 h 384"/>
                <a:gd name="T4" fmla="*/ 1 w 562"/>
                <a:gd name="T5" fmla="*/ 10 h 384"/>
                <a:gd name="T6" fmla="*/ 1 w 562"/>
                <a:gd name="T7" fmla="*/ 10 h 384"/>
                <a:gd name="T8" fmla="*/ 1 w 562"/>
                <a:gd name="T9" fmla="*/ 9 h 384"/>
                <a:gd name="T10" fmla="*/ 1 w 562"/>
                <a:gd name="T11" fmla="*/ 8 h 384"/>
                <a:gd name="T12" fmla="*/ 1 w 562"/>
                <a:gd name="T13" fmla="*/ 8 h 384"/>
                <a:gd name="T14" fmla="*/ 1 w 562"/>
                <a:gd name="T15" fmla="*/ 7 h 384"/>
                <a:gd name="T16" fmla="*/ 1 w 562"/>
                <a:gd name="T17" fmla="*/ 7 h 384"/>
                <a:gd name="T18" fmla="*/ 2 w 562"/>
                <a:gd name="T19" fmla="*/ 6 h 384"/>
                <a:gd name="T20" fmla="*/ 2 w 562"/>
                <a:gd name="T21" fmla="*/ 6 h 384"/>
                <a:gd name="T22" fmla="*/ 2 w 562"/>
                <a:gd name="T23" fmla="*/ 5 h 384"/>
                <a:gd name="T24" fmla="*/ 2 w 562"/>
                <a:gd name="T25" fmla="*/ 5 h 384"/>
                <a:gd name="T26" fmla="*/ 2 w 562"/>
                <a:gd name="T27" fmla="*/ 4 h 384"/>
                <a:gd name="T28" fmla="*/ 2 w 562"/>
                <a:gd name="T29" fmla="*/ 3 h 384"/>
                <a:gd name="T30" fmla="*/ 3 w 562"/>
                <a:gd name="T31" fmla="*/ 3 h 384"/>
                <a:gd name="T32" fmla="*/ 4 w 562"/>
                <a:gd name="T33" fmla="*/ 3 h 384"/>
                <a:gd name="T34" fmla="*/ 4 w 562"/>
                <a:gd name="T35" fmla="*/ 2 h 384"/>
                <a:gd name="T36" fmla="*/ 4 w 562"/>
                <a:gd name="T37" fmla="*/ 3 h 384"/>
                <a:gd name="T38" fmla="*/ 5 w 562"/>
                <a:gd name="T39" fmla="*/ 2 h 384"/>
                <a:gd name="T40" fmla="*/ 6 w 562"/>
                <a:gd name="T41" fmla="*/ 1 h 384"/>
                <a:gd name="T42" fmla="*/ 9 w 562"/>
                <a:gd name="T43" fmla="*/ 1 h 384"/>
                <a:gd name="T44" fmla="*/ 10 w 562"/>
                <a:gd name="T45" fmla="*/ 0 h 384"/>
                <a:gd name="T46" fmla="*/ 11 w 562"/>
                <a:gd name="T47" fmla="*/ 1 h 384"/>
                <a:gd name="T48" fmla="*/ 12 w 562"/>
                <a:gd name="T49" fmla="*/ 1 h 384"/>
                <a:gd name="T50" fmla="*/ 13 w 562"/>
                <a:gd name="T51" fmla="*/ 1 h 384"/>
                <a:gd name="T52" fmla="*/ 13 w 562"/>
                <a:gd name="T53" fmla="*/ 2 h 384"/>
                <a:gd name="T54" fmla="*/ 14 w 562"/>
                <a:gd name="T55" fmla="*/ 2 h 384"/>
                <a:gd name="T56" fmla="*/ 14 w 562"/>
                <a:gd name="T57" fmla="*/ 2 h 384"/>
                <a:gd name="T58" fmla="*/ 15 w 562"/>
                <a:gd name="T59" fmla="*/ 2 h 384"/>
                <a:gd name="T60" fmla="*/ 16 w 562"/>
                <a:gd name="T61" fmla="*/ 3 h 384"/>
                <a:gd name="T62" fmla="*/ 16 w 562"/>
                <a:gd name="T63" fmla="*/ 3 h 384"/>
                <a:gd name="T64" fmla="*/ 16 w 562"/>
                <a:gd name="T65" fmla="*/ 4 h 384"/>
                <a:gd name="T66" fmla="*/ 17 w 562"/>
                <a:gd name="T67" fmla="*/ 4 h 384"/>
                <a:gd name="T68" fmla="*/ 17 w 562"/>
                <a:gd name="T69" fmla="*/ 5 h 384"/>
                <a:gd name="T70" fmla="*/ 17 w 562"/>
                <a:gd name="T71" fmla="*/ 6 h 384"/>
                <a:gd name="T72" fmla="*/ 17 w 562"/>
                <a:gd name="T73" fmla="*/ 7 h 384"/>
                <a:gd name="T74" fmla="*/ 17 w 562"/>
                <a:gd name="T75" fmla="*/ 9 h 384"/>
                <a:gd name="T76" fmla="*/ 17 w 562"/>
                <a:gd name="T77" fmla="*/ 10 h 384"/>
                <a:gd name="T78" fmla="*/ 16 w 562"/>
                <a:gd name="T79" fmla="*/ 12 h 384"/>
                <a:gd name="T80" fmla="*/ 15 w 562"/>
                <a:gd name="T81" fmla="*/ 6 h 384"/>
                <a:gd name="T82" fmla="*/ 12 w 562"/>
                <a:gd name="T83" fmla="*/ 5 h 384"/>
                <a:gd name="T84" fmla="*/ 9 w 562"/>
                <a:gd name="T85" fmla="*/ 5 h 384"/>
                <a:gd name="T86" fmla="*/ 5 w 562"/>
                <a:gd name="T87" fmla="*/ 5 h 384"/>
                <a:gd name="T88" fmla="*/ 4 w 562"/>
                <a:gd name="T89" fmla="*/ 5 h 384"/>
                <a:gd name="T90" fmla="*/ 3 w 562"/>
                <a:gd name="T91" fmla="*/ 6 h 384"/>
                <a:gd name="T92" fmla="*/ 3 w 562"/>
                <a:gd name="T93" fmla="*/ 8 h 384"/>
                <a:gd name="T94" fmla="*/ 2 w 562"/>
                <a:gd name="T95" fmla="*/ 10 h 3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562"/>
                <a:gd name="T145" fmla="*/ 0 h 384"/>
                <a:gd name="T146" fmla="*/ 562 w 562"/>
                <a:gd name="T147" fmla="*/ 384 h 384"/>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562" h="384">
                  <a:moveTo>
                    <a:pt x="33" y="384"/>
                  </a:moveTo>
                  <a:lnTo>
                    <a:pt x="28" y="378"/>
                  </a:lnTo>
                  <a:lnTo>
                    <a:pt x="17" y="366"/>
                  </a:lnTo>
                  <a:lnTo>
                    <a:pt x="28" y="360"/>
                  </a:lnTo>
                  <a:lnTo>
                    <a:pt x="21" y="350"/>
                  </a:lnTo>
                  <a:lnTo>
                    <a:pt x="15" y="338"/>
                  </a:lnTo>
                  <a:lnTo>
                    <a:pt x="9" y="330"/>
                  </a:lnTo>
                  <a:lnTo>
                    <a:pt x="24" y="330"/>
                  </a:lnTo>
                  <a:lnTo>
                    <a:pt x="20" y="318"/>
                  </a:lnTo>
                  <a:lnTo>
                    <a:pt x="12" y="304"/>
                  </a:lnTo>
                  <a:lnTo>
                    <a:pt x="0" y="292"/>
                  </a:lnTo>
                  <a:lnTo>
                    <a:pt x="16" y="291"/>
                  </a:lnTo>
                  <a:lnTo>
                    <a:pt x="12" y="280"/>
                  </a:lnTo>
                  <a:lnTo>
                    <a:pt x="5" y="267"/>
                  </a:lnTo>
                  <a:lnTo>
                    <a:pt x="15" y="270"/>
                  </a:lnTo>
                  <a:lnTo>
                    <a:pt x="23" y="272"/>
                  </a:lnTo>
                  <a:lnTo>
                    <a:pt x="20" y="264"/>
                  </a:lnTo>
                  <a:lnTo>
                    <a:pt x="13" y="255"/>
                  </a:lnTo>
                  <a:lnTo>
                    <a:pt x="21" y="255"/>
                  </a:lnTo>
                  <a:lnTo>
                    <a:pt x="17" y="240"/>
                  </a:lnTo>
                  <a:lnTo>
                    <a:pt x="25" y="242"/>
                  </a:lnTo>
                  <a:lnTo>
                    <a:pt x="25" y="231"/>
                  </a:lnTo>
                  <a:lnTo>
                    <a:pt x="23" y="222"/>
                  </a:lnTo>
                  <a:lnTo>
                    <a:pt x="16" y="206"/>
                  </a:lnTo>
                  <a:lnTo>
                    <a:pt x="25" y="208"/>
                  </a:lnTo>
                  <a:lnTo>
                    <a:pt x="35" y="211"/>
                  </a:lnTo>
                  <a:lnTo>
                    <a:pt x="28" y="200"/>
                  </a:lnTo>
                  <a:lnTo>
                    <a:pt x="41" y="202"/>
                  </a:lnTo>
                  <a:lnTo>
                    <a:pt x="52" y="203"/>
                  </a:lnTo>
                  <a:lnTo>
                    <a:pt x="43" y="190"/>
                  </a:lnTo>
                  <a:lnTo>
                    <a:pt x="37" y="182"/>
                  </a:lnTo>
                  <a:lnTo>
                    <a:pt x="29" y="171"/>
                  </a:lnTo>
                  <a:lnTo>
                    <a:pt x="40" y="170"/>
                  </a:lnTo>
                  <a:lnTo>
                    <a:pt x="51" y="170"/>
                  </a:lnTo>
                  <a:lnTo>
                    <a:pt x="60" y="168"/>
                  </a:lnTo>
                  <a:lnTo>
                    <a:pt x="52" y="160"/>
                  </a:lnTo>
                  <a:lnTo>
                    <a:pt x="43" y="152"/>
                  </a:lnTo>
                  <a:lnTo>
                    <a:pt x="53" y="148"/>
                  </a:lnTo>
                  <a:lnTo>
                    <a:pt x="48" y="135"/>
                  </a:lnTo>
                  <a:lnTo>
                    <a:pt x="43" y="126"/>
                  </a:lnTo>
                  <a:lnTo>
                    <a:pt x="39" y="118"/>
                  </a:lnTo>
                  <a:lnTo>
                    <a:pt x="51" y="119"/>
                  </a:lnTo>
                  <a:lnTo>
                    <a:pt x="61" y="122"/>
                  </a:lnTo>
                  <a:lnTo>
                    <a:pt x="64" y="108"/>
                  </a:lnTo>
                  <a:lnTo>
                    <a:pt x="63" y="94"/>
                  </a:lnTo>
                  <a:lnTo>
                    <a:pt x="60" y="80"/>
                  </a:lnTo>
                  <a:lnTo>
                    <a:pt x="51" y="64"/>
                  </a:lnTo>
                  <a:lnTo>
                    <a:pt x="69" y="74"/>
                  </a:lnTo>
                  <a:lnTo>
                    <a:pt x="77" y="78"/>
                  </a:lnTo>
                  <a:lnTo>
                    <a:pt x="87" y="84"/>
                  </a:lnTo>
                  <a:lnTo>
                    <a:pt x="97" y="84"/>
                  </a:lnTo>
                  <a:lnTo>
                    <a:pt x="97" y="74"/>
                  </a:lnTo>
                  <a:lnTo>
                    <a:pt x="100" y="63"/>
                  </a:lnTo>
                  <a:lnTo>
                    <a:pt x="107" y="50"/>
                  </a:lnTo>
                  <a:lnTo>
                    <a:pt x="112" y="59"/>
                  </a:lnTo>
                  <a:lnTo>
                    <a:pt x="116" y="64"/>
                  </a:lnTo>
                  <a:lnTo>
                    <a:pt x="124" y="70"/>
                  </a:lnTo>
                  <a:lnTo>
                    <a:pt x="129" y="60"/>
                  </a:lnTo>
                  <a:lnTo>
                    <a:pt x="136" y="51"/>
                  </a:lnTo>
                  <a:lnTo>
                    <a:pt x="148" y="42"/>
                  </a:lnTo>
                  <a:lnTo>
                    <a:pt x="159" y="31"/>
                  </a:lnTo>
                  <a:lnTo>
                    <a:pt x="172" y="23"/>
                  </a:lnTo>
                  <a:lnTo>
                    <a:pt x="188" y="19"/>
                  </a:lnTo>
                  <a:lnTo>
                    <a:pt x="209" y="15"/>
                  </a:lnTo>
                  <a:lnTo>
                    <a:pt x="240" y="7"/>
                  </a:lnTo>
                  <a:lnTo>
                    <a:pt x="260" y="3"/>
                  </a:lnTo>
                  <a:lnTo>
                    <a:pt x="277" y="2"/>
                  </a:lnTo>
                  <a:lnTo>
                    <a:pt x="291" y="0"/>
                  </a:lnTo>
                  <a:lnTo>
                    <a:pt x="311" y="0"/>
                  </a:lnTo>
                  <a:lnTo>
                    <a:pt x="348" y="2"/>
                  </a:lnTo>
                  <a:lnTo>
                    <a:pt x="335" y="7"/>
                  </a:lnTo>
                  <a:lnTo>
                    <a:pt x="327" y="15"/>
                  </a:lnTo>
                  <a:lnTo>
                    <a:pt x="324" y="19"/>
                  </a:lnTo>
                  <a:lnTo>
                    <a:pt x="337" y="23"/>
                  </a:lnTo>
                  <a:lnTo>
                    <a:pt x="353" y="24"/>
                  </a:lnTo>
                  <a:lnTo>
                    <a:pt x="369" y="23"/>
                  </a:lnTo>
                  <a:lnTo>
                    <a:pt x="384" y="22"/>
                  </a:lnTo>
                  <a:lnTo>
                    <a:pt x="396" y="19"/>
                  </a:lnTo>
                  <a:lnTo>
                    <a:pt x="419" y="20"/>
                  </a:lnTo>
                  <a:lnTo>
                    <a:pt x="404" y="26"/>
                  </a:lnTo>
                  <a:lnTo>
                    <a:pt x="392" y="35"/>
                  </a:lnTo>
                  <a:lnTo>
                    <a:pt x="404" y="36"/>
                  </a:lnTo>
                  <a:lnTo>
                    <a:pt x="415" y="35"/>
                  </a:lnTo>
                  <a:lnTo>
                    <a:pt x="431" y="36"/>
                  </a:lnTo>
                  <a:lnTo>
                    <a:pt x="456" y="44"/>
                  </a:lnTo>
                  <a:lnTo>
                    <a:pt x="441" y="47"/>
                  </a:lnTo>
                  <a:lnTo>
                    <a:pt x="428" y="50"/>
                  </a:lnTo>
                  <a:lnTo>
                    <a:pt x="420" y="54"/>
                  </a:lnTo>
                  <a:lnTo>
                    <a:pt x="437" y="56"/>
                  </a:lnTo>
                  <a:lnTo>
                    <a:pt x="451" y="59"/>
                  </a:lnTo>
                  <a:lnTo>
                    <a:pt x="460" y="60"/>
                  </a:lnTo>
                  <a:lnTo>
                    <a:pt x="473" y="66"/>
                  </a:lnTo>
                  <a:lnTo>
                    <a:pt x="489" y="74"/>
                  </a:lnTo>
                  <a:lnTo>
                    <a:pt x="513" y="82"/>
                  </a:lnTo>
                  <a:lnTo>
                    <a:pt x="499" y="86"/>
                  </a:lnTo>
                  <a:lnTo>
                    <a:pt x="488" y="91"/>
                  </a:lnTo>
                  <a:lnTo>
                    <a:pt x="480" y="96"/>
                  </a:lnTo>
                  <a:lnTo>
                    <a:pt x="479" y="103"/>
                  </a:lnTo>
                  <a:lnTo>
                    <a:pt x="489" y="104"/>
                  </a:lnTo>
                  <a:lnTo>
                    <a:pt x="500" y="108"/>
                  </a:lnTo>
                  <a:lnTo>
                    <a:pt x="511" y="114"/>
                  </a:lnTo>
                  <a:lnTo>
                    <a:pt x="527" y="118"/>
                  </a:lnTo>
                  <a:lnTo>
                    <a:pt x="539" y="116"/>
                  </a:lnTo>
                  <a:lnTo>
                    <a:pt x="529" y="127"/>
                  </a:lnTo>
                  <a:lnTo>
                    <a:pt x="527" y="143"/>
                  </a:lnTo>
                  <a:lnTo>
                    <a:pt x="532" y="156"/>
                  </a:lnTo>
                  <a:lnTo>
                    <a:pt x="536" y="168"/>
                  </a:lnTo>
                  <a:lnTo>
                    <a:pt x="539" y="179"/>
                  </a:lnTo>
                  <a:lnTo>
                    <a:pt x="529" y="199"/>
                  </a:lnTo>
                  <a:lnTo>
                    <a:pt x="562" y="198"/>
                  </a:lnTo>
                  <a:lnTo>
                    <a:pt x="533" y="216"/>
                  </a:lnTo>
                  <a:lnTo>
                    <a:pt x="524" y="228"/>
                  </a:lnTo>
                  <a:lnTo>
                    <a:pt x="520" y="250"/>
                  </a:lnTo>
                  <a:lnTo>
                    <a:pt x="533" y="259"/>
                  </a:lnTo>
                  <a:lnTo>
                    <a:pt x="528" y="272"/>
                  </a:lnTo>
                  <a:lnTo>
                    <a:pt x="524" y="290"/>
                  </a:lnTo>
                  <a:lnTo>
                    <a:pt x="533" y="304"/>
                  </a:lnTo>
                  <a:lnTo>
                    <a:pt x="520" y="326"/>
                  </a:lnTo>
                  <a:lnTo>
                    <a:pt x="515" y="339"/>
                  </a:lnTo>
                  <a:lnTo>
                    <a:pt x="508" y="382"/>
                  </a:lnTo>
                  <a:lnTo>
                    <a:pt x="497" y="282"/>
                  </a:lnTo>
                  <a:lnTo>
                    <a:pt x="485" y="244"/>
                  </a:lnTo>
                  <a:lnTo>
                    <a:pt x="460" y="188"/>
                  </a:lnTo>
                  <a:lnTo>
                    <a:pt x="439" y="170"/>
                  </a:lnTo>
                  <a:lnTo>
                    <a:pt x="405" y="160"/>
                  </a:lnTo>
                  <a:lnTo>
                    <a:pt x="369" y="158"/>
                  </a:lnTo>
                  <a:lnTo>
                    <a:pt x="331" y="148"/>
                  </a:lnTo>
                  <a:lnTo>
                    <a:pt x="297" y="140"/>
                  </a:lnTo>
                  <a:lnTo>
                    <a:pt x="259" y="131"/>
                  </a:lnTo>
                  <a:lnTo>
                    <a:pt x="223" y="128"/>
                  </a:lnTo>
                  <a:lnTo>
                    <a:pt x="156" y="126"/>
                  </a:lnTo>
                  <a:lnTo>
                    <a:pt x="148" y="134"/>
                  </a:lnTo>
                  <a:lnTo>
                    <a:pt x="137" y="142"/>
                  </a:lnTo>
                  <a:lnTo>
                    <a:pt x="127" y="148"/>
                  </a:lnTo>
                  <a:lnTo>
                    <a:pt x="119" y="148"/>
                  </a:lnTo>
                  <a:lnTo>
                    <a:pt x="109" y="152"/>
                  </a:lnTo>
                  <a:lnTo>
                    <a:pt x="100" y="170"/>
                  </a:lnTo>
                  <a:lnTo>
                    <a:pt x="89" y="187"/>
                  </a:lnTo>
                  <a:lnTo>
                    <a:pt x="87" y="211"/>
                  </a:lnTo>
                  <a:lnTo>
                    <a:pt x="79" y="227"/>
                  </a:lnTo>
                  <a:lnTo>
                    <a:pt x="71" y="246"/>
                  </a:lnTo>
                  <a:lnTo>
                    <a:pt x="61" y="259"/>
                  </a:lnTo>
                  <a:lnTo>
                    <a:pt x="53" y="274"/>
                  </a:lnTo>
                  <a:lnTo>
                    <a:pt x="48" y="291"/>
                  </a:lnTo>
                  <a:lnTo>
                    <a:pt x="44" y="311"/>
                  </a:lnTo>
                  <a:lnTo>
                    <a:pt x="33" y="384"/>
                  </a:lnTo>
                  <a:close/>
                </a:path>
              </a:pathLst>
            </a:custGeom>
            <a:solidFill>
              <a:srgbClr val="201000"/>
            </a:solidFill>
            <a:ln w="7938">
              <a:solidFill>
                <a:srgbClr val="000000"/>
              </a:solidFill>
              <a:prstDash val="solid"/>
              <a:round/>
              <a:headEnd/>
              <a:tailEnd/>
            </a:ln>
          </p:spPr>
          <p:txBody>
            <a:bodyPr/>
            <a:lstStyle/>
            <a:p>
              <a:endParaRPr lang="zh-CN" altLang="en-US"/>
            </a:p>
          </p:txBody>
        </p:sp>
        <p:grpSp>
          <p:nvGrpSpPr>
            <p:cNvPr id="4224" name="Group 11">
              <a:extLst>
                <a:ext uri="{FF2B5EF4-FFF2-40B4-BE49-F238E27FC236}">
                  <a16:creationId xmlns:a16="http://schemas.microsoft.com/office/drawing/2014/main" id="{8CEE9B61-A01F-4AA4-8240-47A4FA081BCF}"/>
                </a:ext>
              </a:extLst>
            </p:cNvPr>
            <p:cNvGrpSpPr>
              <a:grpSpLocks/>
            </p:cNvGrpSpPr>
            <p:nvPr/>
          </p:nvGrpSpPr>
          <p:grpSpPr bwMode="auto">
            <a:xfrm>
              <a:off x="2804" y="1826"/>
              <a:ext cx="119" cy="20"/>
              <a:chOff x="2804" y="1826"/>
              <a:chExt cx="119" cy="20"/>
            </a:xfrm>
          </p:grpSpPr>
          <p:grpSp>
            <p:nvGrpSpPr>
              <p:cNvPr id="4237" name="Group 12">
                <a:extLst>
                  <a:ext uri="{FF2B5EF4-FFF2-40B4-BE49-F238E27FC236}">
                    <a16:creationId xmlns:a16="http://schemas.microsoft.com/office/drawing/2014/main" id="{C2C7EC1F-1357-490E-BF09-E7A0F9336B50}"/>
                  </a:ext>
                </a:extLst>
              </p:cNvPr>
              <p:cNvGrpSpPr>
                <a:grpSpLocks/>
              </p:cNvGrpSpPr>
              <p:nvPr/>
            </p:nvGrpSpPr>
            <p:grpSpPr bwMode="auto">
              <a:xfrm>
                <a:off x="2804" y="1826"/>
                <a:ext cx="20" cy="20"/>
                <a:chOff x="2804" y="1826"/>
                <a:chExt cx="20" cy="20"/>
              </a:xfrm>
            </p:grpSpPr>
            <p:sp>
              <p:nvSpPr>
                <p:cNvPr id="4241" name="Oval 13">
                  <a:extLst>
                    <a:ext uri="{FF2B5EF4-FFF2-40B4-BE49-F238E27FC236}">
                      <a16:creationId xmlns:a16="http://schemas.microsoft.com/office/drawing/2014/main" id="{ADC3C5E1-980C-4086-ABF1-CA688D8637FB}"/>
                    </a:ext>
                  </a:extLst>
                </p:cNvPr>
                <p:cNvSpPr>
                  <a:spLocks noChangeArrowheads="1"/>
                </p:cNvSpPr>
                <p:nvPr/>
              </p:nvSpPr>
              <p:spPr bwMode="auto">
                <a:xfrm>
                  <a:off x="2804" y="1826"/>
                  <a:ext cx="20" cy="20"/>
                </a:xfrm>
                <a:prstGeom prst="ellipse">
                  <a:avLst/>
                </a:prstGeom>
                <a:solidFill>
                  <a:srgbClr val="4040FF"/>
                </a:solidFill>
                <a:ln w="7938">
                  <a:solidFill>
                    <a:srgbClr val="00008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42" name="Oval 14">
                  <a:extLst>
                    <a:ext uri="{FF2B5EF4-FFF2-40B4-BE49-F238E27FC236}">
                      <a16:creationId xmlns:a16="http://schemas.microsoft.com/office/drawing/2014/main" id="{D6749FC8-7AF3-4B4C-A4A6-54B9A2AEC4E8}"/>
                    </a:ext>
                  </a:extLst>
                </p:cNvPr>
                <p:cNvSpPr>
                  <a:spLocks noChangeArrowheads="1"/>
                </p:cNvSpPr>
                <p:nvPr/>
              </p:nvSpPr>
              <p:spPr bwMode="auto">
                <a:xfrm>
                  <a:off x="2810" y="1829"/>
                  <a:ext cx="8" cy="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nvGrpSpPr>
              <p:cNvPr id="4238" name="Group 15">
                <a:extLst>
                  <a:ext uri="{FF2B5EF4-FFF2-40B4-BE49-F238E27FC236}">
                    <a16:creationId xmlns:a16="http://schemas.microsoft.com/office/drawing/2014/main" id="{3BC92AB4-6FF6-4B2D-89C5-FC47679D1575}"/>
                  </a:ext>
                </a:extLst>
              </p:cNvPr>
              <p:cNvGrpSpPr>
                <a:grpSpLocks/>
              </p:cNvGrpSpPr>
              <p:nvPr/>
            </p:nvGrpSpPr>
            <p:grpSpPr bwMode="auto">
              <a:xfrm>
                <a:off x="2903" y="1826"/>
                <a:ext cx="20" cy="20"/>
                <a:chOff x="2903" y="1826"/>
                <a:chExt cx="20" cy="20"/>
              </a:xfrm>
            </p:grpSpPr>
            <p:sp>
              <p:nvSpPr>
                <p:cNvPr id="4239" name="Oval 16">
                  <a:extLst>
                    <a:ext uri="{FF2B5EF4-FFF2-40B4-BE49-F238E27FC236}">
                      <a16:creationId xmlns:a16="http://schemas.microsoft.com/office/drawing/2014/main" id="{563161D1-74F1-43F7-808E-BC159F36761A}"/>
                    </a:ext>
                  </a:extLst>
                </p:cNvPr>
                <p:cNvSpPr>
                  <a:spLocks noChangeArrowheads="1"/>
                </p:cNvSpPr>
                <p:nvPr/>
              </p:nvSpPr>
              <p:spPr bwMode="auto">
                <a:xfrm>
                  <a:off x="2903" y="1826"/>
                  <a:ext cx="20" cy="20"/>
                </a:xfrm>
                <a:prstGeom prst="ellipse">
                  <a:avLst/>
                </a:prstGeom>
                <a:solidFill>
                  <a:srgbClr val="4040FF"/>
                </a:solidFill>
                <a:ln w="7938">
                  <a:solidFill>
                    <a:srgbClr val="000080"/>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40" name="Oval 17">
                  <a:extLst>
                    <a:ext uri="{FF2B5EF4-FFF2-40B4-BE49-F238E27FC236}">
                      <a16:creationId xmlns:a16="http://schemas.microsoft.com/office/drawing/2014/main" id="{3A5EDCBA-D80C-4A82-ADE2-FF04A425CF94}"/>
                    </a:ext>
                  </a:extLst>
                </p:cNvPr>
                <p:cNvSpPr>
                  <a:spLocks noChangeArrowheads="1"/>
                </p:cNvSpPr>
                <p:nvPr/>
              </p:nvSpPr>
              <p:spPr bwMode="auto">
                <a:xfrm>
                  <a:off x="2908" y="1829"/>
                  <a:ext cx="9" cy="1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grpSp>
        <p:sp>
          <p:nvSpPr>
            <p:cNvPr id="4225" name="Arc 18">
              <a:extLst>
                <a:ext uri="{FF2B5EF4-FFF2-40B4-BE49-F238E27FC236}">
                  <a16:creationId xmlns:a16="http://schemas.microsoft.com/office/drawing/2014/main" id="{60E1FC1C-353D-4957-8091-3E0E5BFD876B}"/>
                </a:ext>
              </a:extLst>
            </p:cNvPr>
            <p:cNvSpPr>
              <a:spLocks/>
            </p:cNvSpPr>
            <p:nvPr/>
          </p:nvSpPr>
          <p:spPr bwMode="auto">
            <a:xfrm>
              <a:off x="2838" y="1891"/>
              <a:ext cx="55" cy="28"/>
            </a:xfrm>
            <a:custGeom>
              <a:avLst/>
              <a:gdLst>
                <a:gd name="T0" fmla="*/ 0 w 43200"/>
                <a:gd name="T1" fmla="*/ 0 h 21600"/>
                <a:gd name="T2" fmla="*/ 0 w 43200"/>
                <a:gd name="T3" fmla="*/ 0 h 21600"/>
                <a:gd name="T4" fmla="*/ 0 w 43200"/>
                <a:gd name="T5" fmla="*/ 0 h 21600"/>
                <a:gd name="T6" fmla="*/ 0 60000 65536"/>
                <a:gd name="T7" fmla="*/ 0 60000 65536"/>
                <a:gd name="T8" fmla="*/ 0 60000 65536"/>
                <a:gd name="T9" fmla="*/ 0 w 43200"/>
                <a:gd name="T10" fmla="*/ 0 h 21600"/>
                <a:gd name="T11" fmla="*/ 43200 w 43200"/>
                <a:gd name="T12" fmla="*/ 21600 h 21600"/>
              </a:gdLst>
              <a:ahLst/>
              <a:cxnLst>
                <a:cxn ang="T6">
                  <a:pos x="T0" y="T1"/>
                </a:cxn>
                <a:cxn ang="T7">
                  <a:pos x="T2" y="T3"/>
                </a:cxn>
                <a:cxn ang="T8">
                  <a:pos x="T4" y="T5"/>
                </a:cxn>
              </a:cxnLst>
              <a:rect l="T9" t="T10" r="T11" b="T12"/>
              <a:pathLst>
                <a:path w="43200" h="21600" fill="none" extrusionOk="0">
                  <a:moveTo>
                    <a:pt x="43200" y="0"/>
                  </a:moveTo>
                  <a:cubicBezTo>
                    <a:pt x="43200" y="11929"/>
                    <a:pt x="33529" y="21600"/>
                    <a:pt x="21600" y="21600"/>
                  </a:cubicBezTo>
                  <a:cubicBezTo>
                    <a:pt x="9670" y="21600"/>
                    <a:pt x="0" y="11929"/>
                    <a:pt x="0" y="0"/>
                  </a:cubicBezTo>
                </a:path>
                <a:path w="43200" h="21600" stroke="0" extrusionOk="0">
                  <a:moveTo>
                    <a:pt x="43200" y="0"/>
                  </a:moveTo>
                  <a:cubicBezTo>
                    <a:pt x="43200" y="11929"/>
                    <a:pt x="33529" y="21600"/>
                    <a:pt x="21600" y="21600"/>
                  </a:cubicBezTo>
                  <a:cubicBezTo>
                    <a:pt x="9670" y="21600"/>
                    <a:pt x="0" y="11929"/>
                    <a:pt x="0" y="0"/>
                  </a:cubicBezTo>
                  <a:lnTo>
                    <a:pt x="21600" y="0"/>
                  </a:lnTo>
                  <a:lnTo>
                    <a:pt x="43200"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226" name="Group 19">
              <a:extLst>
                <a:ext uri="{FF2B5EF4-FFF2-40B4-BE49-F238E27FC236}">
                  <a16:creationId xmlns:a16="http://schemas.microsoft.com/office/drawing/2014/main" id="{5D53E563-A6A8-4334-BAE2-52FF8CDF0C77}"/>
                </a:ext>
              </a:extLst>
            </p:cNvPr>
            <p:cNvGrpSpPr>
              <a:grpSpLocks/>
            </p:cNvGrpSpPr>
            <p:nvPr/>
          </p:nvGrpSpPr>
          <p:grpSpPr bwMode="auto">
            <a:xfrm>
              <a:off x="2783" y="1762"/>
              <a:ext cx="170" cy="48"/>
              <a:chOff x="2783" y="1762"/>
              <a:chExt cx="170" cy="48"/>
            </a:xfrm>
          </p:grpSpPr>
          <p:sp>
            <p:nvSpPr>
              <p:cNvPr id="4235" name="Freeform 20">
                <a:extLst>
                  <a:ext uri="{FF2B5EF4-FFF2-40B4-BE49-F238E27FC236}">
                    <a16:creationId xmlns:a16="http://schemas.microsoft.com/office/drawing/2014/main" id="{5F0BFC34-7C41-4986-AAAC-EB1750273923}"/>
                  </a:ext>
                </a:extLst>
              </p:cNvPr>
              <p:cNvSpPr>
                <a:spLocks/>
              </p:cNvSpPr>
              <p:nvPr/>
            </p:nvSpPr>
            <p:spPr bwMode="auto">
              <a:xfrm>
                <a:off x="2783" y="1762"/>
                <a:ext cx="52" cy="44"/>
              </a:xfrm>
              <a:custGeom>
                <a:avLst/>
                <a:gdLst>
                  <a:gd name="T0" fmla="*/ 3 w 104"/>
                  <a:gd name="T1" fmla="*/ 1 h 88"/>
                  <a:gd name="T2" fmla="*/ 3 w 104"/>
                  <a:gd name="T3" fmla="*/ 1 h 88"/>
                  <a:gd name="T4" fmla="*/ 3 w 104"/>
                  <a:gd name="T5" fmla="*/ 1 h 88"/>
                  <a:gd name="T6" fmla="*/ 2 w 104"/>
                  <a:gd name="T7" fmla="*/ 1 h 88"/>
                  <a:gd name="T8" fmla="*/ 2 w 104"/>
                  <a:gd name="T9" fmla="*/ 1 h 88"/>
                  <a:gd name="T10" fmla="*/ 2 w 104"/>
                  <a:gd name="T11" fmla="*/ 2 h 88"/>
                  <a:gd name="T12" fmla="*/ 2 w 104"/>
                  <a:gd name="T13" fmla="*/ 2 h 88"/>
                  <a:gd name="T14" fmla="*/ 2 w 104"/>
                  <a:gd name="T15" fmla="*/ 2 h 88"/>
                  <a:gd name="T16" fmla="*/ 1 w 104"/>
                  <a:gd name="T17" fmla="*/ 3 h 88"/>
                  <a:gd name="T18" fmla="*/ 1 w 104"/>
                  <a:gd name="T19" fmla="*/ 3 h 88"/>
                  <a:gd name="T20" fmla="*/ 0 w 104"/>
                  <a:gd name="T21" fmla="*/ 3 h 88"/>
                  <a:gd name="T22" fmla="*/ 1 w 104"/>
                  <a:gd name="T23" fmla="*/ 3 h 88"/>
                  <a:gd name="T24" fmla="*/ 1 w 104"/>
                  <a:gd name="T25" fmla="*/ 3 h 88"/>
                  <a:gd name="T26" fmla="*/ 2 w 104"/>
                  <a:gd name="T27" fmla="*/ 3 h 88"/>
                  <a:gd name="T28" fmla="*/ 2 w 104"/>
                  <a:gd name="T29" fmla="*/ 3 h 88"/>
                  <a:gd name="T30" fmla="*/ 2 w 104"/>
                  <a:gd name="T31" fmla="*/ 2 h 88"/>
                  <a:gd name="T32" fmla="*/ 2 w 104"/>
                  <a:gd name="T33" fmla="*/ 2 h 88"/>
                  <a:gd name="T34" fmla="*/ 2 w 104"/>
                  <a:gd name="T35" fmla="*/ 2 h 88"/>
                  <a:gd name="T36" fmla="*/ 3 w 104"/>
                  <a:gd name="T37" fmla="*/ 1 h 88"/>
                  <a:gd name="T38" fmla="*/ 3 w 104"/>
                  <a:gd name="T39" fmla="*/ 1 h 88"/>
                  <a:gd name="T40" fmla="*/ 3 w 104"/>
                  <a:gd name="T41" fmla="*/ 1 h 88"/>
                  <a:gd name="T42" fmla="*/ 3 w 104"/>
                  <a:gd name="T43" fmla="*/ 1 h 88"/>
                  <a:gd name="T44" fmla="*/ 4 w 104"/>
                  <a:gd name="T45" fmla="*/ 1 h 88"/>
                  <a:gd name="T46" fmla="*/ 4 w 104"/>
                  <a:gd name="T47" fmla="*/ 0 h 88"/>
                  <a:gd name="T48" fmla="*/ 3 w 104"/>
                  <a:gd name="T49" fmla="*/ 1 h 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88"/>
                  <a:gd name="T77" fmla="*/ 104 w 104"/>
                  <a:gd name="T78" fmla="*/ 88 h 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88">
                    <a:moveTo>
                      <a:pt x="90" y="7"/>
                    </a:moveTo>
                    <a:lnTo>
                      <a:pt x="79" y="11"/>
                    </a:lnTo>
                    <a:lnTo>
                      <a:pt x="68" y="16"/>
                    </a:lnTo>
                    <a:lnTo>
                      <a:pt x="60" y="22"/>
                    </a:lnTo>
                    <a:lnTo>
                      <a:pt x="54" y="27"/>
                    </a:lnTo>
                    <a:lnTo>
                      <a:pt x="47" y="38"/>
                    </a:lnTo>
                    <a:lnTo>
                      <a:pt x="40" y="50"/>
                    </a:lnTo>
                    <a:lnTo>
                      <a:pt x="35" y="59"/>
                    </a:lnTo>
                    <a:lnTo>
                      <a:pt x="30" y="66"/>
                    </a:lnTo>
                    <a:lnTo>
                      <a:pt x="23" y="74"/>
                    </a:lnTo>
                    <a:lnTo>
                      <a:pt x="0" y="88"/>
                    </a:lnTo>
                    <a:lnTo>
                      <a:pt x="15" y="84"/>
                    </a:lnTo>
                    <a:lnTo>
                      <a:pt x="24" y="82"/>
                    </a:lnTo>
                    <a:lnTo>
                      <a:pt x="34" y="76"/>
                    </a:lnTo>
                    <a:lnTo>
                      <a:pt x="44" y="67"/>
                    </a:lnTo>
                    <a:lnTo>
                      <a:pt x="50" y="60"/>
                    </a:lnTo>
                    <a:lnTo>
                      <a:pt x="58" y="50"/>
                    </a:lnTo>
                    <a:lnTo>
                      <a:pt x="62" y="40"/>
                    </a:lnTo>
                    <a:lnTo>
                      <a:pt x="67" y="32"/>
                    </a:lnTo>
                    <a:lnTo>
                      <a:pt x="74" y="23"/>
                    </a:lnTo>
                    <a:lnTo>
                      <a:pt x="80" y="19"/>
                    </a:lnTo>
                    <a:lnTo>
                      <a:pt x="91" y="14"/>
                    </a:lnTo>
                    <a:lnTo>
                      <a:pt x="99" y="10"/>
                    </a:lnTo>
                    <a:lnTo>
                      <a:pt x="104" y="0"/>
                    </a:lnTo>
                    <a:lnTo>
                      <a:pt x="90" y="7"/>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36" name="Freeform 21">
                <a:extLst>
                  <a:ext uri="{FF2B5EF4-FFF2-40B4-BE49-F238E27FC236}">
                    <a16:creationId xmlns:a16="http://schemas.microsoft.com/office/drawing/2014/main" id="{05103F2C-772E-417E-A1D5-85EB719A5F29}"/>
                  </a:ext>
                </a:extLst>
              </p:cNvPr>
              <p:cNvSpPr>
                <a:spLocks/>
              </p:cNvSpPr>
              <p:nvPr/>
            </p:nvSpPr>
            <p:spPr bwMode="auto">
              <a:xfrm>
                <a:off x="2901" y="1766"/>
                <a:ext cx="52" cy="44"/>
              </a:xfrm>
              <a:custGeom>
                <a:avLst/>
                <a:gdLst>
                  <a:gd name="T0" fmla="*/ 1 w 104"/>
                  <a:gd name="T1" fmla="*/ 1 h 88"/>
                  <a:gd name="T2" fmla="*/ 1 w 104"/>
                  <a:gd name="T3" fmla="*/ 1 h 88"/>
                  <a:gd name="T4" fmla="*/ 2 w 104"/>
                  <a:gd name="T5" fmla="*/ 1 h 88"/>
                  <a:gd name="T6" fmla="*/ 2 w 104"/>
                  <a:gd name="T7" fmla="*/ 1 h 88"/>
                  <a:gd name="T8" fmla="*/ 2 w 104"/>
                  <a:gd name="T9" fmla="*/ 1 h 88"/>
                  <a:gd name="T10" fmla="*/ 2 w 104"/>
                  <a:gd name="T11" fmla="*/ 2 h 88"/>
                  <a:gd name="T12" fmla="*/ 2 w 104"/>
                  <a:gd name="T13" fmla="*/ 2 h 88"/>
                  <a:gd name="T14" fmla="*/ 3 w 104"/>
                  <a:gd name="T15" fmla="*/ 2 h 88"/>
                  <a:gd name="T16" fmla="*/ 3 w 104"/>
                  <a:gd name="T17" fmla="*/ 3 h 88"/>
                  <a:gd name="T18" fmla="*/ 3 w 104"/>
                  <a:gd name="T19" fmla="*/ 3 h 88"/>
                  <a:gd name="T20" fmla="*/ 4 w 104"/>
                  <a:gd name="T21" fmla="*/ 3 h 88"/>
                  <a:gd name="T22" fmla="*/ 3 w 104"/>
                  <a:gd name="T23" fmla="*/ 3 h 88"/>
                  <a:gd name="T24" fmla="*/ 3 w 104"/>
                  <a:gd name="T25" fmla="*/ 3 h 88"/>
                  <a:gd name="T26" fmla="*/ 3 w 104"/>
                  <a:gd name="T27" fmla="*/ 3 h 88"/>
                  <a:gd name="T28" fmla="*/ 2 w 104"/>
                  <a:gd name="T29" fmla="*/ 3 h 88"/>
                  <a:gd name="T30" fmla="*/ 2 w 104"/>
                  <a:gd name="T31" fmla="*/ 2 h 88"/>
                  <a:gd name="T32" fmla="*/ 2 w 104"/>
                  <a:gd name="T33" fmla="*/ 2 h 88"/>
                  <a:gd name="T34" fmla="*/ 2 w 104"/>
                  <a:gd name="T35" fmla="*/ 2 h 88"/>
                  <a:gd name="T36" fmla="*/ 2 w 104"/>
                  <a:gd name="T37" fmla="*/ 1 h 88"/>
                  <a:gd name="T38" fmla="*/ 1 w 104"/>
                  <a:gd name="T39" fmla="*/ 1 h 88"/>
                  <a:gd name="T40" fmla="*/ 1 w 104"/>
                  <a:gd name="T41" fmla="*/ 1 h 88"/>
                  <a:gd name="T42" fmla="*/ 1 w 104"/>
                  <a:gd name="T43" fmla="*/ 1 h 88"/>
                  <a:gd name="T44" fmla="*/ 1 w 104"/>
                  <a:gd name="T45" fmla="*/ 1 h 88"/>
                  <a:gd name="T46" fmla="*/ 0 w 104"/>
                  <a:gd name="T47" fmla="*/ 0 h 88"/>
                  <a:gd name="T48" fmla="*/ 1 w 104"/>
                  <a:gd name="T49" fmla="*/ 1 h 8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04"/>
                  <a:gd name="T76" fmla="*/ 0 h 88"/>
                  <a:gd name="T77" fmla="*/ 104 w 104"/>
                  <a:gd name="T78" fmla="*/ 88 h 8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04" h="88">
                    <a:moveTo>
                      <a:pt x="15" y="7"/>
                    </a:moveTo>
                    <a:lnTo>
                      <a:pt x="27" y="11"/>
                    </a:lnTo>
                    <a:lnTo>
                      <a:pt x="36" y="15"/>
                    </a:lnTo>
                    <a:lnTo>
                      <a:pt x="44" y="20"/>
                    </a:lnTo>
                    <a:lnTo>
                      <a:pt x="51" y="27"/>
                    </a:lnTo>
                    <a:lnTo>
                      <a:pt x="58" y="37"/>
                    </a:lnTo>
                    <a:lnTo>
                      <a:pt x="64" y="49"/>
                    </a:lnTo>
                    <a:lnTo>
                      <a:pt x="70" y="59"/>
                    </a:lnTo>
                    <a:lnTo>
                      <a:pt x="75" y="65"/>
                    </a:lnTo>
                    <a:lnTo>
                      <a:pt x="82" y="73"/>
                    </a:lnTo>
                    <a:lnTo>
                      <a:pt x="104" y="88"/>
                    </a:lnTo>
                    <a:lnTo>
                      <a:pt x="90" y="84"/>
                    </a:lnTo>
                    <a:lnTo>
                      <a:pt x="80" y="80"/>
                    </a:lnTo>
                    <a:lnTo>
                      <a:pt x="71" y="75"/>
                    </a:lnTo>
                    <a:lnTo>
                      <a:pt x="60" y="67"/>
                    </a:lnTo>
                    <a:lnTo>
                      <a:pt x="55" y="60"/>
                    </a:lnTo>
                    <a:lnTo>
                      <a:pt x="47" y="48"/>
                    </a:lnTo>
                    <a:lnTo>
                      <a:pt x="43" y="40"/>
                    </a:lnTo>
                    <a:lnTo>
                      <a:pt x="38" y="32"/>
                    </a:lnTo>
                    <a:lnTo>
                      <a:pt x="31" y="23"/>
                    </a:lnTo>
                    <a:lnTo>
                      <a:pt x="24" y="19"/>
                    </a:lnTo>
                    <a:lnTo>
                      <a:pt x="14" y="13"/>
                    </a:lnTo>
                    <a:lnTo>
                      <a:pt x="6" y="9"/>
                    </a:lnTo>
                    <a:lnTo>
                      <a:pt x="0" y="0"/>
                    </a:lnTo>
                    <a:lnTo>
                      <a:pt x="15" y="7"/>
                    </a:lnTo>
                    <a:close/>
                  </a:path>
                </a:pathLst>
              </a:custGeom>
              <a:solidFill>
                <a:srgbClr val="201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227" name="Group 22">
              <a:extLst>
                <a:ext uri="{FF2B5EF4-FFF2-40B4-BE49-F238E27FC236}">
                  <a16:creationId xmlns:a16="http://schemas.microsoft.com/office/drawing/2014/main" id="{10A3C723-BA09-4C7B-AFE6-10BE032FFB65}"/>
                </a:ext>
              </a:extLst>
            </p:cNvPr>
            <p:cNvGrpSpPr>
              <a:grpSpLocks/>
            </p:cNvGrpSpPr>
            <p:nvPr/>
          </p:nvGrpSpPr>
          <p:grpSpPr bwMode="auto">
            <a:xfrm>
              <a:off x="2746" y="1802"/>
              <a:ext cx="248" cy="70"/>
              <a:chOff x="2746" y="1802"/>
              <a:chExt cx="248" cy="70"/>
            </a:xfrm>
          </p:grpSpPr>
          <p:grpSp>
            <p:nvGrpSpPr>
              <p:cNvPr id="4229" name="Group 23">
                <a:extLst>
                  <a:ext uri="{FF2B5EF4-FFF2-40B4-BE49-F238E27FC236}">
                    <a16:creationId xmlns:a16="http://schemas.microsoft.com/office/drawing/2014/main" id="{17CE8729-72C5-4941-B7FC-61C984C67DC4}"/>
                  </a:ext>
                </a:extLst>
              </p:cNvPr>
              <p:cNvGrpSpPr>
                <a:grpSpLocks/>
              </p:cNvGrpSpPr>
              <p:nvPr/>
            </p:nvGrpSpPr>
            <p:grpSpPr bwMode="auto">
              <a:xfrm>
                <a:off x="2779" y="1802"/>
                <a:ext cx="174" cy="70"/>
                <a:chOff x="2779" y="1802"/>
                <a:chExt cx="174" cy="70"/>
              </a:xfrm>
            </p:grpSpPr>
            <p:sp>
              <p:nvSpPr>
                <p:cNvPr id="4233" name="Oval 24">
                  <a:extLst>
                    <a:ext uri="{FF2B5EF4-FFF2-40B4-BE49-F238E27FC236}">
                      <a16:creationId xmlns:a16="http://schemas.microsoft.com/office/drawing/2014/main" id="{B5708EA2-FA92-4D5D-A195-8E8CAD1E323C}"/>
                    </a:ext>
                  </a:extLst>
                </p:cNvPr>
                <p:cNvSpPr>
                  <a:spLocks noChangeArrowheads="1"/>
                </p:cNvSpPr>
                <p:nvPr/>
              </p:nvSpPr>
              <p:spPr bwMode="auto">
                <a:xfrm>
                  <a:off x="2882" y="1802"/>
                  <a:ext cx="71" cy="70"/>
                </a:xfrm>
                <a:prstGeom prst="ellipse">
                  <a:avLst/>
                </a:pr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234" name="Oval 25">
                  <a:extLst>
                    <a:ext uri="{FF2B5EF4-FFF2-40B4-BE49-F238E27FC236}">
                      <a16:creationId xmlns:a16="http://schemas.microsoft.com/office/drawing/2014/main" id="{3A2A2426-9CA1-4840-BA86-68FF192D1D0A}"/>
                    </a:ext>
                  </a:extLst>
                </p:cNvPr>
                <p:cNvSpPr>
                  <a:spLocks noChangeArrowheads="1"/>
                </p:cNvSpPr>
                <p:nvPr/>
              </p:nvSpPr>
              <p:spPr bwMode="auto">
                <a:xfrm>
                  <a:off x="2779" y="1802"/>
                  <a:ext cx="71" cy="70"/>
                </a:xfrm>
                <a:prstGeom prst="ellipse">
                  <a:avLst/>
                </a:pr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4230" name="Arc 26">
                <a:extLst>
                  <a:ext uri="{FF2B5EF4-FFF2-40B4-BE49-F238E27FC236}">
                    <a16:creationId xmlns:a16="http://schemas.microsoft.com/office/drawing/2014/main" id="{CDBB5A55-13C3-484D-A1E9-FA0EB156932F}"/>
                  </a:ext>
                </a:extLst>
              </p:cNvPr>
              <p:cNvSpPr>
                <a:spLocks/>
              </p:cNvSpPr>
              <p:nvPr/>
            </p:nvSpPr>
            <p:spPr bwMode="auto">
              <a:xfrm>
                <a:off x="2849" y="1821"/>
                <a:ext cx="32" cy="20"/>
              </a:xfrm>
              <a:custGeom>
                <a:avLst/>
                <a:gdLst>
                  <a:gd name="T0" fmla="*/ 0 w 33900"/>
                  <a:gd name="T1" fmla="*/ 0 h 21600"/>
                  <a:gd name="T2" fmla="*/ 0 w 33900"/>
                  <a:gd name="T3" fmla="*/ 0 h 21600"/>
                  <a:gd name="T4" fmla="*/ 0 w 33900"/>
                  <a:gd name="T5" fmla="*/ 0 h 21600"/>
                  <a:gd name="T6" fmla="*/ 0 60000 65536"/>
                  <a:gd name="T7" fmla="*/ 0 60000 65536"/>
                  <a:gd name="T8" fmla="*/ 0 60000 65536"/>
                  <a:gd name="T9" fmla="*/ 0 w 33900"/>
                  <a:gd name="T10" fmla="*/ 0 h 21600"/>
                  <a:gd name="T11" fmla="*/ 33900 w 33900"/>
                  <a:gd name="T12" fmla="*/ 21600 h 21600"/>
                </a:gdLst>
                <a:ahLst/>
                <a:cxnLst>
                  <a:cxn ang="T6">
                    <a:pos x="T0" y="T1"/>
                  </a:cxn>
                  <a:cxn ang="T7">
                    <a:pos x="T2" y="T3"/>
                  </a:cxn>
                  <a:cxn ang="T8">
                    <a:pos x="T4" y="T5"/>
                  </a:cxn>
                </a:cxnLst>
                <a:rect l="T9" t="T10" r="T11" b="T12"/>
                <a:pathLst>
                  <a:path w="33900" h="21600" fill="none" extrusionOk="0">
                    <a:moveTo>
                      <a:pt x="0" y="10992"/>
                    </a:moveTo>
                    <a:cubicBezTo>
                      <a:pt x="3828" y="4201"/>
                      <a:pt x="11019" y="-1"/>
                      <a:pt x="18816" y="0"/>
                    </a:cubicBezTo>
                    <a:cubicBezTo>
                      <a:pt x="24452" y="0"/>
                      <a:pt x="29865" y="2203"/>
                      <a:pt x="33899" y="6139"/>
                    </a:cubicBezTo>
                  </a:path>
                  <a:path w="33900" h="21600" stroke="0" extrusionOk="0">
                    <a:moveTo>
                      <a:pt x="0" y="10992"/>
                    </a:moveTo>
                    <a:cubicBezTo>
                      <a:pt x="3828" y="4201"/>
                      <a:pt x="11019" y="-1"/>
                      <a:pt x="18816" y="0"/>
                    </a:cubicBezTo>
                    <a:cubicBezTo>
                      <a:pt x="24452" y="0"/>
                      <a:pt x="29865" y="2203"/>
                      <a:pt x="33899" y="6139"/>
                    </a:cubicBezTo>
                    <a:lnTo>
                      <a:pt x="18816" y="21600"/>
                    </a:lnTo>
                    <a:lnTo>
                      <a:pt x="0" y="10992"/>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31" name="Line 27">
                <a:extLst>
                  <a:ext uri="{FF2B5EF4-FFF2-40B4-BE49-F238E27FC236}">
                    <a16:creationId xmlns:a16="http://schemas.microsoft.com/office/drawing/2014/main" id="{5FE52487-F44A-40C2-AB16-A092A437CC9B}"/>
                  </a:ext>
                </a:extLst>
              </p:cNvPr>
              <p:cNvSpPr>
                <a:spLocks noChangeShapeType="1"/>
              </p:cNvSpPr>
              <p:nvPr/>
            </p:nvSpPr>
            <p:spPr bwMode="auto">
              <a:xfrm>
                <a:off x="2746" y="1820"/>
                <a:ext cx="40" cy="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32" name="Line 28">
                <a:extLst>
                  <a:ext uri="{FF2B5EF4-FFF2-40B4-BE49-F238E27FC236}">
                    <a16:creationId xmlns:a16="http://schemas.microsoft.com/office/drawing/2014/main" id="{D8E2F674-3994-4292-B9C8-1E0458622138}"/>
                  </a:ext>
                </a:extLst>
              </p:cNvPr>
              <p:cNvSpPr>
                <a:spLocks noChangeShapeType="1"/>
              </p:cNvSpPr>
              <p:nvPr/>
            </p:nvSpPr>
            <p:spPr bwMode="auto">
              <a:xfrm flipV="1">
                <a:off x="2952" y="1810"/>
                <a:ext cx="42" cy="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28" name="Freeform 29">
              <a:extLst>
                <a:ext uri="{FF2B5EF4-FFF2-40B4-BE49-F238E27FC236}">
                  <a16:creationId xmlns:a16="http://schemas.microsoft.com/office/drawing/2014/main" id="{F0836609-A163-4A7A-832A-F1CC4A6A134B}"/>
                </a:ext>
              </a:extLst>
            </p:cNvPr>
            <p:cNvSpPr>
              <a:spLocks/>
            </p:cNvSpPr>
            <p:nvPr/>
          </p:nvSpPr>
          <p:spPr bwMode="auto">
            <a:xfrm>
              <a:off x="2860" y="1980"/>
              <a:ext cx="15" cy="2"/>
            </a:xfrm>
            <a:custGeom>
              <a:avLst/>
              <a:gdLst>
                <a:gd name="T0" fmla="*/ 0 w 28"/>
                <a:gd name="T1" fmla="*/ 1 h 4"/>
                <a:gd name="T2" fmla="*/ 1 w 28"/>
                <a:gd name="T3" fmla="*/ 0 h 4"/>
                <a:gd name="T4" fmla="*/ 1 w 28"/>
                <a:gd name="T5" fmla="*/ 1 h 4"/>
                <a:gd name="T6" fmla="*/ 1 w 28"/>
                <a:gd name="T7" fmla="*/ 1 h 4"/>
                <a:gd name="T8" fmla="*/ 0 60000 65536"/>
                <a:gd name="T9" fmla="*/ 0 60000 65536"/>
                <a:gd name="T10" fmla="*/ 0 60000 65536"/>
                <a:gd name="T11" fmla="*/ 0 60000 65536"/>
                <a:gd name="T12" fmla="*/ 0 w 28"/>
                <a:gd name="T13" fmla="*/ 0 h 4"/>
                <a:gd name="T14" fmla="*/ 28 w 28"/>
                <a:gd name="T15" fmla="*/ 4 h 4"/>
              </a:gdLst>
              <a:ahLst/>
              <a:cxnLst>
                <a:cxn ang="T8">
                  <a:pos x="T0" y="T1"/>
                </a:cxn>
                <a:cxn ang="T9">
                  <a:pos x="T2" y="T3"/>
                </a:cxn>
                <a:cxn ang="T10">
                  <a:pos x="T4" y="T5"/>
                </a:cxn>
                <a:cxn ang="T11">
                  <a:pos x="T6" y="T7"/>
                </a:cxn>
              </a:cxnLst>
              <a:rect l="T12" t="T13" r="T14" b="T15"/>
              <a:pathLst>
                <a:path w="28" h="4">
                  <a:moveTo>
                    <a:pt x="0" y="3"/>
                  </a:moveTo>
                  <a:lnTo>
                    <a:pt x="11" y="0"/>
                  </a:lnTo>
                  <a:lnTo>
                    <a:pt x="20" y="3"/>
                  </a:lnTo>
                  <a:lnTo>
                    <a:pt x="28" y="4"/>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100" name="Freeform 30">
            <a:extLst>
              <a:ext uri="{FF2B5EF4-FFF2-40B4-BE49-F238E27FC236}">
                <a16:creationId xmlns:a16="http://schemas.microsoft.com/office/drawing/2014/main" id="{EB3A88A4-A6C2-4EB1-9CE9-A88DF58BBB2F}"/>
              </a:ext>
            </a:extLst>
          </p:cNvPr>
          <p:cNvSpPr>
            <a:spLocks/>
          </p:cNvSpPr>
          <p:nvPr/>
        </p:nvSpPr>
        <p:spPr bwMode="auto">
          <a:xfrm>
            <a:off x="4192588" y="3101975"/>
            <a:ext cx="663575" cy="1063625"/>
          </a:xfrm>
          <a:custGeom>
            <a:avLst/>
            <a:gdLst>
              <a:gd name="T0" fmla="*/ 2147483647 w 835"/>
              <a:gd name="T1" fmla="*/ 2147483647 h 1341"/>
              <a:gd name="T2" fmla="*/ 2147483647 w 835"/>
              <a:gd name="T3" fmla="*/ 2147483647 h 1341"/>
              <a:gd name="T4" fmla="*/ 2147483647 w 835"/>
              <a:gd name="T5" fmla="*/ 2147483647 h 1341"/>
              <a:gd name="T6" fmla="*/ 2147483647 w 835"/>
              <a:gd name="T7" fmla="*/ 0 h 1341"/>
              <a:gd name="T8" fmla="*/ 2147483647 w 835"/>
              <a:gd name="T9" fmla="*/ 2147483647 h 1341"/>
              <a:gd name="T10" fmla="*/ 2147483647 w 835"/>
              <a:gd name="T11" fmla="*/ 2147483647 h 1341"/>
              <a:gd name="T12" fmla="*/ 2147483647 w 835"/>
              <a:gd name="T13" fmla="*/ 2147483647 h 1341"/>
              <a:gd name="T14" fmla="*/ 2147483647 w 835"/>
              <a:gd name="T15" fmla="*/ 2147483647 h 1341"/>
              <a:gd name="T16" fmla="*/ 0 w 835"/>
              <a:gd name="T17" fmla="*/ 2147483647 h 1341"/>
              <a:gd name="T18" fmla="*/ 2147483647 w 835"/>
              <a:gd name="T19" fmla="*/ 2147483647 h 1341"/>
              <a:gd name="T20" fmla="*/ 2147483647 w 835"/>
              <a:gd name="T21" fmla="*/ 2147483647 h 1341"/>
              <a:gd name="T22" fmla="*/ 2147483647 w 835"/>
              <a:gd name="T23" fmla="*/ 2147483647 h 1341"/>
              <a:gd name="T24" fmla="*/ 2147483647 w 835"/>
              <a:gd name="T25" fmla="*/ 2147483647 h 1341"/>
              <a:gd name="T26" fmla="*/ 2147483647 w 835"/>
              <a:gd name="T27" fmla="*/ 2147483647 h 1341"/>
              <a:gd name="T28" fmla="*/ 2147483647 w 835"/>
              <a:gd name="T29" fmla="*/ 2147483647 h 1341"/>
              <a:gd name="T30" fmla="*/ 2147483647 w 835"/>
              <a:gd name="T31" fmla="*/ 2147483647 h 1341"/>
              <a:gd name="T32" fmla="*/ 2147483647 w 835"/>
              <a:gd name="T33" fmla="*/ 2147483647 h 1341"/>
              <a:gd name="T34" fmla="*/ 2147483647 w 835"/>
              <a:gd name="T35" fmla="*/ 2147483647 h 1341"/>
              <a:gd name="T36" fmla="*/ 2147483647 w 835"/>
              <a:gd name="T37" fmla="*/ 2147483647 h 1341"/>
              <a:gd name="T38" fmla="*/ 2147483647 w 835"/>
              <a:gd name="T39" fmla="*/ 2147483647 h 1341"/>
              <a:gd name="T40" fmla="*/ 2147483647 w 835"/>
              <a:gd name="T41" fmla="*/ 2147483647 h 1341"/>
              <a:gd name="T42" fmla="*/ 2147483647 w 835"/>
              <a:gd name="T43" fmla="*/ 2147483647 h 1341"/>
              <a:gd name="T44" fmla="*/ 2147483647 w 835"/>
              <a:gd name="T45" fmla="*/ 2147483647 h 1341"/>
              <a:gd name="T46" fmla="*/ 2147483647 w 835"/>
              <a:gd name="T47" fmla="*/ 2147483647 h 1341"/>
              <a:gd name="T48" fmla="*/ 2147483647 w 835"/>
              <a:gd name="T49" fmla="*/ 2147483647 h 1341"/>
              <a:gd name="T50" fmla="*/ 2147483647 w 835"/>
              <a:gd name="T51" fmla="*/ 2147483647 h 1341"/>
              <a:gd name="T52" fmla="*/ 2147483647 w 835"/>
              <a:gd name="T53" fmla="*/ 2147483647 h 1341"/>
              <a:gd name="T54" fmla="*/ 2147483647 w 835"/>
              <a:gd name="T55" fmla="*/ 2147483647 h 1341"/>
              <a:gd name="T56" fmla="*/ 2147483647 w 835"/>
              <a:gd name="T57" fmla="*/ 2147483647 h 1341"/>
              <a:gd name="T58" fmla="*/ 2147483647 w 835"/>
              <a:gd name="T59" fmla="*/ 2147483647 h 1341"/>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835"/>
              <a:gd name="T91" fmla="*/ 0 h 1341"/>
              <a:gd name="T92" fmla="*/ 835 w 835"/>
              <a:gd name="T93" fmla="*/ 1341 h 1341"/>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835" h="1341">
                <a:moveTo>
                  <a:pt x="248" y="20"/>
                </a:moveTo>
                <a:lnTo>
                  <a:pt x="168" y="12"/>
                </a:lnTo>
                <a:lnTo>
                  <a:pt x="112" y="4"/>
                </a:lnTo>
                <a:lnTo>
                  <a:pt x="80" y="0"/>
                </a:lnTo>
                <a:lnTo>
                  <a:pt x="80" y="208"/>
                </a:lnTo>
                <a:lnTo>
                  <a:pt x="68" y="392"/>
                </a:lnTo>
                <a:lnTo>
                  <a:pt x="60" y="436"/>
                </a:lnTo>
                <a:lnTo>
                  <a:pt x="36" y="704"/>
                </a:lnTo>
                <a:lnTo>
                  <a:pt x="0" y="863"/>
                </a:lnTo>
                <a:lnTo>
                  <a:pt x="28" y="1127"/>
                </a:lnTo>
                <a:lnTo>
                  <a:pt x="52" y="1269"/>
                </a:lnTo>
                <a:lnTo>
                  <a:pt x="80" y="1305"/>
                </a:lnTo>
                <a:lnTo>
                  <a:pt x="136" y="1309"/>
                </a:lnTo>
                <a:lnTo>
                  <a:pt x="292" y="1325"/>
                </a:lnTo>
                <a:lnTo>
                  <a:pt x="408" y="1341"/>
                </a:lnTo>
                <a:lnTo>
                  <a:pt x="579" y="1325"/>
                </a:lnTo>
                <a:lnTo>
                  <a:pt x="747" y="1301"/>
                </a:lnTo>
                <a:lnTo>
                  <a:pt x="811" y="1285"/>
                </a:lnTo>
                <a:lnTo>
                  <a:pt x="807" y="1127"/>
                </a:lnTo>
                <a:lnTo>
                  <a:pt x="835" y="839"/>
                </a:lnTo>
                <a:lnTo>
                  <a:pt x="827" y="624"/>
                </a:lnTo>
                <a:lnTo>
                  <a:pt x="795" y="400"/>
                </a:lnTo>
                <a:lnTo>
                  <a:pt x="739" y="196"/>
                </a:lnTo>
                <a:lnTo>
                  <a:pt x="719" y="44"/>
                </a:lnTo>
                <a:lnTo>
                  <a:pt x="711" y="4"/>
                </a:lnTo>
                <a:lnTo>
                  <a:pt x="575" y="40"/>
                </a:lnTo>
                <a:lnTo>
                  <a:pt x="499" y="72"/>
                </a:lnTo>
                <a:lnTo>
                  <a:pt x="384" y="80"/>
                </a:lnTo>
                <a:lnTo>
                  <a:pt x="296" y="64"/>
                </a:lnTo>
                <a:lnTo>
                  <a:pt x="248" y="20"/>
                </a:lnTo>
                <a:close/>
              </a:path>
            </a:pathLst>
          </a:custGeom>
          <a:solidFill>
            <a:srgbClr val="E0E0E0"/>
          </a:solidFill>
          <a:ln w="7938">
            <a:solidFill>
              <a:srgbClr val="000000"/>
            </a:solidFill>
            <a:prstDash val="solid"/>
            <a:round/>
            <a:headEnd/>
            <a:tailEnd/>
          </a:ln>
        </p:spPr>
        <p:txBody>
          <a:bodyPr/>
          <a:lstStyle/>
          <a:p>
            <a:endParaRPr lang="zh-CN" altLang="en-US"/>
          </a:p>
        </p:txBody>
      </p:sp>
      <p:grpSp>
        <p:nvGrpSpPr>
          <p:cNvPr id="4101" name="Group 31">
            <a:extLst>
              <a:ext uri="{FF2B5EF4-FFF2-40B4-BE49-F238E27FC236}">
                <a16:creationId xmlns:a16="http://schemas.microsoft.com/office/drawing/2014/main" id="{831D5A58-0888-4056-AC23-3FA44CC0B145}"/>
              </a:ext>
            </a:extLst>
          </p:cNvPr>
          <p:cNvGrpSpPr>
            <a:grpSpLocks/>
          </p:cNvGrpSpPr>
          <p:nvPr/>
        </p:nvGrpSpPr>
        <p:grpSpPr bwMode="auto">
          <a:xfrm>
            <a:off x="3941763" y="4127500"/>
            <a:ext cx="1282700" cy="1709738"/>
            <a:chOff x="2506" y="2663"/>
            <a:chExt cx="808" cy="1077"/>
          </a:xfrm>
        </p:grpSpPr>
        <p:grpSp>
          <p:nvGrpSpPr>
            <p:cNvPr id="4215" name="Group 32">
              <a:extLst>
                <a:ext uri="{FF2B5EF4-FFF2-40B4-BE49-F238E27FC236}">
                  <a16:creationId xmlns:a16="http://schemas.microsoft.com/office/drawing/2014/main" id="{072826E5-BEE2-450D-B05F-DD8F366CC76D}"/>
                </a:ext>
              </a:extLst>
            </p:cNvPr>
            <p:cNvGrpSpPr>
              <a:grpSpLocks/>
            </p:cNvGrpSpPr>
            <p:nvPr/>
          </p:nvGrpSpPr>
          <p:grpSpPr bwMode="auto">
            <a:xfrm>
              <a:off x="2506" y="3527"/>
              <a:ext cx="808" cy="213"/>
              <a:chOff x="2506" y="3527"/>
              <a:chExt cx="808" cy="213"/>
            </a:xfrm>
          </p:grpSpPr>
          <p:sp>
            <p:nvSpPr>
              <p:cNvPr id="4217" name="Freeform 33">
                <a:extLst>
                  <a:ext uri="{FF2B5EF4-FFF2-40B4-BE49-F238E27FC236}">
                    <a16:creationId xmlns:a16="http://schemas.microsoft.com/office/drawing/2014/main" id="{74CCB2C6-FBA2-4B51-AC90-6226F492EFC0}"/>
                  </a:ext>
                </a:extLst>
              </p:cNvPr>
              <p:cNvSpPr>
                <a:spLocks/>
              </p:cNvSpPr>
              <p:nvPr/>
            </p:nvSpPr>
            <p:spPr bwMode="auto">
              <a:xfrm>
                <a:off x="3025" y="3563"/>
                <a:ext cx="289" cy="177"/>
              </a:xfrm>
              <a:custGeom>
                <a:avLst/>
                <a:gdLst>
                  <a:gd name="T0" fmla="*/ 1 w 577"/>
                  <a:gd name="T1" fmla="*/ 2 h 354"/>
                  <a:gd name="T2" fmla="*/ 0 w 577"/>
                  <a:gd name="T3" fmla="*/ 3 h 354"/>
                  <a:gd name="T4" fmla="*/ 1 w 577"/>
                  <a:gd name="T5" fmla="*/ 4 h 354"/>
                  <a:gd name="T6" fmla="*/ 1 w 577"/>
                  <a:gd name="T7" fmla="*/ 5 h 354"/>
                  <a:gd name="T8" fmla="*/ 1 w 577"/>
                  <a:gd name="T9" fmla="*/ 6 h 354"/>
                  <a:gd name="T10" fmla="*/ 3 w 577"/>
                  <a:gd name="T11" fmla="*/ 7 h 354"/>
                  <a:gd name="T12" fmla="*/ 4 w 577"/>
                  <a:gd name="T13" fmla="*/ 7 h 354"/>
                  <a:gd name="T14" fmla="*/ 4 w 577"/>
                  <a:gd name="T15" fmla="*/ 8 h 354"/>
                  <a:gd name="T16" fmla="*/ 5 w 577"/>
                  <a:gd name="T17" fmla="*/ 9 h 354"/>
                  <a:gd name="T18" fmla="*/ 6 w 577"/>
                  <a:gd name="T19" fmla="*/ 9 h 354"/>
                  <a:gd name="T20" fmla="*/ 7 w 577"/>
                  <a:gd name="T21" fmla="*/ 10 h 354"/>
                  <a:gd name="T22" fmla="*/ 11 w 577"/>
                  <a:gd name="T23" fmla="*/ 11 h 354"/>
                  <a:gd name="T24" fmla="*/ 12 w 577"/>
                  <a:gd name="T25" fmla="*/ 11 h 354"/>
                  <a:gd name="T26" fmla="*/ 14 w 577"/>
                  <a:gd name="T27" fmla="*/ 12 h 354"/>
                  <a:gd name="T28" fmla="*/ 16 w 577"/>
                  <a:gd name="T29" fmla="*/ 11 h 354"/>
                  <a:gd name="T30" fmla="*/ 17 w 577"/>
                  <a:gd name="T31" fmla="*/ 11 h 354"/>
                  <a:gd name="T32" fmla="*/ 18 w 577"/>
                  <a:gd name="T33" fmla="*/ 11 h 354"/>
                  <a:gd name="T34" fmla="*/ 18 w 577"/>
                  <a:gd name="T35" fmla="*/ 10 h 354"/>
                  <a:gd name="T36" fmla="*/ 18 w 577"/>
                  <a:gd name="T37" fmla="*/ 9 h 354"/>
                  <a:gd name="T38" fmla="*/ 19 w 577"/>
                  <a:gd name="T39" fmla="*/ 8 h 354"/>
                  <a:gd name="T40" fmla="*/ 18 w 577"/>
                  <a:gd name="T41" fmla="*/ 8 h 354"/>
                  <a:gd name="T42" fmla="*/ 18 w 577"/>
                  <a:gd name="T43" fmla="*/ 8 h 354"/>
                  <a:gd name="T44" fmla="*/ 18 w 577"/>
                  <a:gd name="T45" fmla="*/ 7 h 354"/>
                  <a:gd name="T46" fmla="*/ 16 w 577"/>
                  <a:gd name="T47" fmla="*/ 6 h 354"/>
                  <a:gd name="T48" fmla="*/ 14 w 577"/>
                  <a:gd name="T49" fmla="*/ 5 h 354"/>
                  <a:gd name="T50" fmla="*/ 10 w 577"/>
                  <a:gd name="T51" fmla="*/ 0 h 354"/>
                  <a:gd name="T52" fmla="*/ 1 w 577"/>
                  <a:gd name="T53" fmla="*/ 2 h 3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577"/>
                  <a:gd name="T82" fmla="*/ 0 h 354"/>
                  <a:gd name="T83" fmla="*/ 577 w 577"/>
                  <a:gd name="T84" fmla="*/ 354 h 354"/>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577" h="354">
                    <a:moveTo>
                      <a:pt x="1" y="44"/>
                    </a:moveTo>
                    <a:lnTo>
                      <a:pt x="0" y="89"/>
                    </a:lnTo>
                    <a:lnTo>
                      <a:pt x="1" y="119"/>
                    </a:lnTo>
                    <a:lnTo>
                      <a:pt x="4" y="147"/>
                    </a:lnTo>
                    <a:lnTo>
                      <a:pt x="17" y="187"/>
                    </a:lnTo>
                    <a:lnTo>
                      <a:pt x="78" y="221"/>
                    </a:lnTo>
                    <a:lnTo>
                      <a:pt x="110" y="219"/>
                    </a:lnTo>
                    <a:lnTo>
                      <a:pt x="117" y="247"/>
                    </a:lnTo>
                    <a:lnTo>
                      <a:pt x="136" y="263"/>
                    </a:lnTo>
                    <a:lnTo>
                      <a:pt x="164" y="282"/>
                    </a:lnTo>
                    <a:lnTo>
                      <a:pt x="206" y="302"/>
                    </a:lnTo>
                    <a:lnTo>
                      <a:pt x="322" y="334"/>
                    </a:lnTo>
                    <a:lnTo>
                      <a:pt x="378" y="347"/>
                    </a:lnTo>
                    <a:lnTo>
                      <a:pt x="442" y="354"/>
                    </a:lnTo>
                    <a:lnTo>
                      <a:pt x="500" y="350"/>
                    </a:lnTo>
                    <a:lnTo>
                      <a:pt x="531" y="341"/>
                    </a:lnTo>
                    <a:lnTo>
                      <a:pt x="557" y="322"/>
                    </a:lnTo>
                    <a:lnTo>
                      <a:pt x="572" y="298"/>
                    </a:lnTo>
                    <a:lnTo>
                      <a:pt x="576" y="270"/>
                    </a:lnTo>
                    <a:lnTo>
                      <a:pt x="577" y="255"/>
                    </a:lnTo>
                    <a:lnTo>
                      <a:pt x="576" y="241"/>
                    </a:lnTo>
                    <a:lnTo>
                      <a:pt x="571" y="229"/>
                    </a:lnTo>
                    <a:lnTo>
                      <a:pt x="561" y="215"/>
                    </a:lnTo>
                    <a:lnTo>
                      <a:pt x="493" y="179"/>
                    </a:lnTo>
                    <a:lnTo>
                      <a:pt x="433" y="139"/>
                    </a:lnTo>
                    <a:lnTo>
                      <a:pt x="310" y="0"/>
                    </a:lnTo>
                    <a:lnTo>
                      <a:pt x="1"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218" name="Freeform 34">
                <a:extLst>
                  <a:ext uri="{FF2B5EF4-FFF2-40B4-BE49-F238E27FC236}">
                    <a16:creationId xmlns:a16="http://schemas.microsoft.com/office/drawing/2014/main" id="{36720453-27AB-426E-A7F6-62610922DB1D}"/>
                  </a:ext>
                </a:extLst>
              </p:cNvPr>
              <p:cNvSpPr>
                <a:spLocks/>
              </p:cNvSpPr>
              <p:nvPr/>
            </p:nvSpPr>
            <p:spPr bwMode="auto">
              <a:xfrm>
                <a:off x="2506" y="3527"/>
                <a:ext cx="338" cy="140"/>
              </a:xfrm>
              <a:custGeom>
                <a:avLst/>
                <a:gdLst>
                  <a:gd name="T0" fmla="*/ 11 w 676"/>
                  <a:gd name="T1" fmla="*/ 0 h 280"/>
                  <a:gd name="T2" fmla="*/ 9 w 676"/>
                  <a:gd name="T3" fmla="*/ 2 h 280"/>
                  <a:gd name="T4" fmla="*/ 7 w 676"/>
                  <a:gd name="T5" fmla="*/ 4 h 280"/>
                  <a:gd name="T6" fmla="*/ 5 w 676"/>
                  <a:gd name="T7" fmla="*/ 4 h 280"/>
                  <a:gd name="T8" fmla="*/ 1 w 676"/>
                  <a:gd name="T9" fmla="*/ 5 h 280"/>
                  <a:gd name="T10" fmla="*/ 1 w 676"/>
                  <a:gd name="T11" fmla="*/ 5 h 280"/>
                  <a:gd name="T12" fmla="*/ 1 w 676"/>
                  <a:gd name="T13" fmla="*/ 6 h 280"/>
                  <a:gd name="T14" fmla="*/ 0 w 676"/>
                  <a:gd name="T15" fmla="*/ 6 h 280"/>
                  <a:gd name="T16" fmla="*/ 0 w 676"/>
                  <a:gd name="T17" fmla="*/ 7 h 280"/>
                  <a:gd name="T18" fmla="*/ 1 w 676"/>
                  <a:gd name="T19" fmla="*/ 8 h 280"/>
                  <a:gd name="T20" fmla="*/ 1 w 676"/>
                  <a:gd name="T21" fmla="*/ 8 h 280"/>
                  <a:gd name="T22" fmla="*/ 1 w 676"/>
                  <a:gd name="T23" fmla="*/ 9 h 280"/>
                  <a:gd name="T24" fmla="*/ 2 w 676"/>
                  <a:gd name="T25" fmla="*/ 9 h 280"/>
                  <a:gd name="T26" fmla="*/ 4 w 676"/>
                  <a:gd name="T27" fmla="*/ 9 h 280"/>
                  <a:gd name="T28" fmla="*/ 5 w 676"/>
                  <a:gd name="T29" fmla="*/ 9 h 280"/>
                  <a:gd name="T30" fmla="*/ 7 w 676"/>
                  <a:gd name="T31" fmla="*/ 9 h 280"/>
                  <a:gd name="T32" fmla="*/ 8 w 676"/>
                  <a:gd name="T33" fmla="*/ 9 h 280"/>
                  <a:gd name="T34" fmla="*/ 10 w 676"/>
                  <a:gd name="T35" fmla="*/ 9 h 280"/>
                  <a:gd name="T36" fmla="*/ 11 w 676"/>
                  <a:gd name="T37" fmla="*/ 9 h 280"/>
                  <a:gd name="T38" fmla="*/ 12 w 676"/>
                  <a:gd name="T39" fmla="*/ 9 h 280"/>
                  <a:gd name="T40" fmla="*/ 13 w 676"/>
                  <a:gd name="T41" fmla="*/ 8 h 280"/>
                  <a:gd name="T42" fmla="*/ 15 w 676"/>
                  <a:gd name="T43" fmla="*/ 8 h 280"/>
                  <a:gd name="T44" fmla="*/ 15 w 676"/>
                  <a:gd name="T45" fmla="*/ 8 h 280"/>
                  <a:gd name="T46" fmla="*/ 16 w 676"/>
                  <a:gd name="T47" fmla="*/ 8 h 280"/>
                  <a:gd name="T48" fmla="*/ 17 w 676"/>
                  <a:gd name="T49" fmla="*/ 8 h 280"/>
                  <a:gd name="T50" fmla="*/ 18 w 676"/>
                  <a:gd name="T51" fmla="*/ 8 h 280"/>
                  <a:gd name="T52" fmla="*/ 18 w 676"/>
                  <a:gd name="T53" fmla="*/ 8 h 280"/>
                  <a:gd name="T54" fmla="*/ 19 w 676"/>
                  <a:gd name="T55" fmla="*/ 8 h 280"/>
                  <a:gd name="T56" fmla="*/ 20 w 676"/>
                  <a:gd name="T57" fmla="*/ 8 h 280"/>
                  <a:gd name="T58" fmla="*/ 21 w 676"/>
                  <a:gd name="T59" fmla="*/ 7 h 280"/>
                  <a:gd name="T60" fmla="*/ 21 w 676"/>
                  <a:gd name="T61" fmla="*/ 6 h 280"/>
                  <a:gd name="T62" fmla="*/ 21 w 676"/>
                  <a:gd name="T63" fmla="*/ 6 h 280"/>
                  <a:gd name="T64" fmla="*/ 21 w 676"/>
                  <a:gd name="T65" fmla="*/ 6 h 280"/>
                  <a:gd name="T66" fmla="*/ 21 w 676"/>
                  <a:gd name="T67" fmla="*/ 4 h 280"/>
                  <a:gd name="T68" fmla="*/ 22 w 676"/>
                  <a:gd name="T69" fmla="*/ 2 h 280"/>
                  <a:gd name="T70" fmla="*/ 17 w 676"/>
                  <a:gd name="T71" fmla="*/ 2 h 280"/>
                  <a:gd name="T72" fmla="*/ 11 w 676"/>
                  <a:gd name="T73" fmla="*/ 0 h 2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76"/>
                  <a:gd name="T112" fmla="*/ 0 h 280"/>
                  <a:gd name="T113" fmla="*/ 676 w 676"/>
                  <a:gd name="T114" fmla="*/ 280 h 280"/>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76" h="280">
                    <a:moveTo>
                      <a:pt x="333" y="0"/>
                    </a:moveTo>
                    <a:lnTo>
                      <a:pt x="266" y="56"/>
                    </a:lnTo>
                    <a:lnTo>
                      <a:pt x="194" y="97"/>
                    </a:lnTo>
                    <a:lnTo>
                      <a:pt x="133" y="117"/>
                    </a:lnTo>
                    <a:lnTo>
                      <a:pt x="29" y="151"/>
                    </a:lnTo>
                    <a:lnTo>
                      <a:pt x="13" y="160"/>
                    </a:lnTo>
                    <a:lnTo>
                      <a:pt x="5" y="171"/>
                    </a:lnTo>
                    <a:lnTo>
                      <a:pt x="0" y="187"/>
                    </a:lnTo>
                    <a:lnTo>
                      <a:pt x="0" y="206"/>
                    </a:lnTo>
                    <a:lnTo>
                      <a:pt x="5" y="232"/>
                    </a:lnTo>
                    <a:lnTo>
                      <a:pt x="12" y="252"/>
                    </a:lnTo>
                    <a:lnTo>
                      <a:pt x="29" y="263"/>
                    </a:lnTo>
                    <a:lnTo>
                      <a:pt x="57" y="272"/>
                    </a:lnTo>
                    <a:lnTo>
                      <a:pt x="101" y="276"/>
                    </a:lnTo>
                    <a:lnTo>
                      <a:pt x="152" y="279"/>
                    </a:lnTo>
                    <a:lnTo>
                      <a:pt x="196" y="280"/>
                    </a:lnTo>
                    <a:lnTo>
                      <a:pt x="246" y="279"/>
                    </a:lnTo>
                    <a:lnTo>
                      <a:pt x="290" y="276"/>
                    </a:lnTo>
                    <a:lnTo>
                      <a:pt x="334" y="268"/>
                    </a:lnTo>
                    <a:lnTo>
                      <a:pt x="370" y="258"/>
                    </a:lnTo>
                    <a:lnTo>
                      <a:pt x="404" y="244"/>
                    </a:lnTo>
                    <a:lnTo>
                      <a:pt x="449" y="234"/>
                    </a:lnTo>
                    <a:lnTo>
                      <a:pt x="453" y="250"/>
                    </a:lnTo>
                    <a:lnTo>
                      <a:pt x="485" y="251"/>
                    </a:lnTo>
                    <a:lnTo>
                      <a:pt x="516" y="251"/>
                    </a:lnTo>
                    <a:lnTo>
                      <a:pt x="548" y="250"/>
                    </a:lnTo>
                    <a:lnTo>
                      <a:pt x="575" y="247"/>
                    </a:lnTo>
                    <a:lnTo>
                      <a:pt x="600" y="243"/>
                    </a:lnTo>
                    <a:lnTo>
                      <a:pt x="633" y="234"/>
                    </a:lnTo>
                    <a:lnTo>
                      <a:pt x="663" y="220"/>
                    </a:lnTo>
                    <a:lnTo>
                      <a:pt x="663" y="187"/>
                    </a:lnTo>
                    <a:lnTo>
                      <a:pt x="668" y="175"/>
                    </a:lnTo>
                    <a:lnTo>
                      <a:pt x="671" y="164"/>
                    </a:lnTo>
                    <a:lnTo>
                      <a:pt x="672" y="99"/>
                    </a:lnTo>
                    <a:lnTo>
                      <a:pt x="676" y="33"/>
                    </a:lnTo>
                    <a:lnTo>
                      <a:pt x="524" y="48"/>
                    </a:lnTo>
                    <a:lnTo>
                      <a:pt x="3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4216" name="Freeform 35">
              <a:extLst>
                <a:ext uri="{FF2B5EF4-FFF2-40B4-BE49-F238E27FC236}">
                  <a16:creationId xmlns:a16="http://schemas.microsoft.com/office/drawing/2014/main" id="{9176FE4F-8D85-442E-A1DF-B59B88C2EBB1}"/>
                </a:ext>
              </a:extLst>
            </p:cNvPr>
            <p:cNvSpPr>
              <a:spLocks/>
            </p:cNvSpPr>
            <p:nvPr/>
          </p:nvSpPr>
          <p:spPr bwMode="auto">
            <a:xfrm>
              <a:off x="2673" y="2663"/>
              <a:ext cx="528" cy="942"/>
            </a:xfrm>
            <a:custGeom>
              <a:avLst/>
              <a:gdLst>
                <a:gd name="T0" fmla="*/ 2 w 1055"/>
                <a:gd name="T1" fmla="*/ 0 h 1886"/>
                <a:gd name="T2" fmla="*/ 1 w 1055"/>
                <a:gd name="T3" fmla="*/ 17 h 1886"/>
                <a:gd name="T4" fmla="*/ 1 w 1055"/>
                <a:gd name="T5" fmla="*/ 31 h 1886"/>
                <a:gd name="T6" fmla="*/ 1 w 1055"/>
                <a:gd name="T7" fmla="*/ 37 h 1886"/>
                <a:gd name="T8" fmla="*/ 2 w 1055"/>
                <a:gd name="T9" fmla="*/ 43 h 1886"/>
                <a:gd name="T10" fmla="*/ 2 w 1055"/>
                <a:gd name="T11" fmla="*/ 49 h 1886"/>
                <a:gd name="T12" fmla="*/ 0 w 1055"/>
                <a:gd name="T13" fmla="*/ 53 h 1886"/>
                <a:gd name="T14" fmla="*/ 1 w 1055"/>
                <a:gd name="T15" fmla="*/ 54 h 1886"/>
                <a:gd name="T16" fmla="*/ 2 w 1055"/>
                <a:gd name="T17" fmla="*/ 55 h 1886"/>
                <a:gd name="T18" fmla="*/ 3 w 1055"/>
                <a:gd name="T19" fmla="*/ 55 h 1886"/>
                <a:gd name="T20" fmla="*/ 4 w 1055"/>
                <a:gd name="T21" fmla="*/ 56 h 1886"/>
                <a:gd name="T22" fmla="*/ 5 w 1055"/>
                <a:gd name="T23" fmla="*/ 56 h 1886"/>
                <a:gd name="T24" fmla="*/ 6 w 1055"/>
                <a:gd name="T25" fmla="*/ 56 h 1886"/>
                <a:gd name="T26" fmla="*/ 7 w 1055"/>
                <a:gd name="T27" fmla="*/ 56 h 1886"/>
                <a:gd name="T28" fmla="*/ 8 w 1055"/>
                <a:gd name="T29" fmla="*/ 57 h 1886"/>
                <a:gd name="T30" fmla="*/ 10 w 1055"/>
                <a:gd name="T31" fmla="*/ 57 h 1886"/>
                <a:gd name="T32" fmla="*/ 12 w 1055"/>
                <a:gd name="T33" fmla="*/ 57 h 1886"/>
                <a:gd name="T34" fmla="*/ 12 w 1055"/>
                <a:gd name="T35" fmla="*/ 57 h 1886"/>
                <a:gd name="T36" fmla="*/ 12 w 1055"/>
                <a:gd name="T37" fmla="*/ 57 h 1886"/>
                <a:gd name="T38" fmla="*/ 13 w 1055"/>
                <a:gd name="T39" fmla="*/ 55 h 1886"/>
                <a:gd name="T40" fmla="*/ 13 w 1055"/>
                <a:gd name="T41" fmla="*/ 54 h 1886"/>
                <a:gd name="T42" fmla="*/ 14 w 1055"/>
                <a:gd name="T43" fmla="*/ 53 h 1886"/>
                <a:gd name="T44" fmla="*/ 14 w 1055"/>
                <a:gd name="T45" fmla="*/ 42 h 1886"/>
                <a:gd name="T46" fmla="*/ 14 w 1055"/>
                <a:gd name="T47" fmla="*/ 33 h 1886"/>
                <a:gd name="T48" fmla="*/ 13 w 1055"/>
                <a:gd name="T49" fmla="*/ 22 h 1886"/>
                <a:gd name="T50" fmla="*/ 13 w 1055"/>
                <a:gd name="T51" fmla="*/ 15 h 1886"/>
                <a:gd name="T52" fmla="*/ 13 w 1055"/>
                <a:gd name="T53" fmla="*/ 13 h 1886"/>
                <a:gd name="T54" fmla="*/ 16 w 1055"/>
                <a:gd name="T55" fmla="*/ 23 h 1886"/>
                <a:gd name="T56" fmla="*/ 18 w 1055"/>
                <a:gd name="T57" fmla="*/ 34 h 1886"/>
                <a:gd name="T58" fmla="*/ 20 w 1055"/>
                <a:gd name="T59" fmla="*/ 40 h 1886"/>
                <a:gd name="T60" fmla="*/ 21 w 1055"/>
                <a:gd name="T61" fmla="*/ 51 h 1886"/>
                <a:gd name="T62" fmla="*/ 22 w 1055"/>
                <a:gd name="T63" fmla="*/ 58 h 1886"/>
                <a:gd name="T64" fmla="*/ 24 w 1055"/>
                <a:gd name="T65" fmla="*/ 58 h 1886"/>
                <a:gd name="T66" fmla="*/ 25 w 1055"/>
                <a:gd name="T67" fmla="*/ 58 h 1886"/>
                <a:gd name="T68" fmla="*/ 26 w 1055"/>
                <a:gd name="T69" fmla="*/ 58 h 1886"/>
                <a:gd name="T70" fmla="*/ 28 w 1055"/>
                <a:gd name="T71" fmla="*/ 58 h 1886"/>
                <a:gd name="T72" fmla="*/ 30 w 1055"/>
                <a:gd name="T73" fmla="*/ 58 h 1886"/>
                <a:gd name="T74" fmla="*/ 31 w 1055"/>
                <a:gd name="T75" fmla="*/ 58 h 1886"/>
                <a:gd name="T76" fmla="*/ 32 w 1055"/>
                <a:gd name="T77" fmla="*/ 58 h 1886"/>
                <a:gd name="T78" fmla="*/ 33 w 1055"/>
                <a:gd name="T79" fmla="*/ 57 h 1886"/>
                <a:gd name="T80" fmla="*/ 33 w 1055"/>
                <a:gd name="T81" fmla="*/ 57 h 1886"/>
                <a:gd name="T82" fmla="*/ 33 w 1055"/>
                <a:gd name="T83" fmla="*/ 57 h 1886"/>
                <a:gd name="T84" fmla="*/ 33 w 1055"/>
                <a:gd name="T85" fmla="*/ 49 h 1886"/>
                <a:gd name="T86" fmla="*/ 31 w 1055"/>
                <a:gd name="T87" fmla="*/ 39 h 1886"/>
                <a:gd name="T88" fmla="*/ 30 w 1055"/>
                <a:gd name="T89" fmla="*/ 31 h 1886"/>
                <a:gd name="T90" fmla="*/ 26 w 1055"/>
                <a:gd name="T91" fmla="*/ 13 h 1886"/>
                <a:gd name="T92" fmla="*/ 25 w 1055"/>
                <a:gd name="T93" fmla="*/ 0 h 1886"/>
                <a:gd name="T94" fmla="*/ 19 w 1055"/>
                <a:gd name="T95" fmla="*/ 1 h 1886"/>
                <a:gd name="T96" fmla="*/ 13 w 1055"/>
                <a:gd name="T97" fmla="*/ 1 h 1886"/>
                <a:gd name="T98" fmla="*/ 7 w 1055"/>
                <a:gd name="T99" fmla="*/ 1 h 1886"/>
                <a:gd name="T100" fmla="*/ 2 w 1055"/>
                <a:gd name="T101" fmla="*/ 0 h 188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055"/>
                <a:gd name="T154" fmla="*/ 0 h 1886"/>
                <a:gd name="T155" fmla="*/ 1055 w 1055"/>
                <a:gd name="T156" fmla="*/ 1886 h 188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055" h="1886">
                  <a:moveTo>
                    <a:pt x="40" y="0"/>
                  </a:moveTo>
                  <a:lnTo>
                    <a:pt x="8" y="567"/>
                  </a:lnTo>
                  <a:lnTo>
                    <a:pt x="16" y="1022"/>
                  </a:lnTo>
                  <a:lnTo>
                    <a:pt x="32" y="1198"/>
                  </a:lnTo>
                  <a:lnTo>
                    <a:pt x="56" y="1391"/>
                  </a:lnTo>
                  <a:lnTo>
                    <a:pt x="40" y="1575"/>
                  </a:lnTo>
                  <a:lnTo>
                    <a:pt x="0" y="1727"/>
                  </a:lnTo>
                  <a:lnTo>
                    <a:pt x="21" y="1751"/>
                  </a:lnTo>
                  <a:lnTo>
                    <a:pt x="41" y="1767"/>
                  </a:lnTo>
                  <a:lnTo>
                    <a:pt x="73" y="1781"/>
                  </a:lnTo>
                  <a:lnTo>
                    <a:pt x="104" y="1795"/>
                  </a:lnTo>
                  <a:lnTo>
                    <a:pt x="143" y="1808"/>
                  </a:lnTo>
                  <a:lnTo>
                    <a:pt x="184" y="1817"/>
                  </a:lnTo>
                  <a:lnTo>
                    <a:pt x="215" y="1824"/>
                  </a:lnTo>
                  <a:lnTo>
                    <a:pt x="254" y="1829"/>
                  </a:lnTo>
                  <a:lnTo>
                    <a:pt x="302" y="1839"/>
                  </a:lnTo>
                  <a:lnTo>
                    <a:pt x="354" y="1851"/>
                  </a:lnTo>
                  <a:lnTo>
                    <a:pt x="374" y="1855"/>
                  </a:lnTo>
                  <a:lnTo>
                    <a:pt x="382" y="1831"/>
                  </a:lnTo>
                  <a:lnTo>
                    <a:pt x="396" y="1785"/>
                  </a:lnTo>
                  <a:lnTo>
                    <a:pt x="408" y="1751"/>
                  </a:lnTo>
                  <a:lnTo>
                    <a:pt x="419" y="1704"/>
                  </a:lnTo>
                  <a:lnTo>
                    <a:pt x="423" y="1367"/>
                  </a:lnTo>
                  <a:lnTo>
                    <a:pt x="423" y="1062"/>
                  </a:lnTo>
                  <a:lnTo>
                    <a:pt x="399" y="719"/>
                  </a:lnTo>
                  <a:lnTo>
                    <a:pt x="407" y="503"/>
                  </a:lnTo>
                  <a:lnTo>
                    <a:pt x="415" y="435"/>
                  </a:lnTo>
                  <a:lnTo>
                    <a:pt x="495" y="760"/>
                  </a:lnTo>
                  <a:lnTo>
                    <a:pt x="567" y="1110"/>
                  </a:lnTo>
                  <a:lnTo>
                    <a:pt x="615" y="1311"/>
                  </a:lnTo>
                  <a:lnTo>
                    <a:pt x="647" y="1663"/>
                  </a:lnTo>
                  <a:lnTo>
                    <a:pt x="693" y="1863"/>
                  </a:lnTo>
                  <a:lnTo>
                    <a:pt x="738" y="1865"/>
                  </a:lnTo>
                  <a:lnTo>
                    <a:pt x="783" y="1869"/>
                  </a:lnTo>
                  <a:lnTo>
                    <a:pt x="829" y="1876"/>
                  </a:lnTo>
                  <a:lnTo>
                    <a:pt x="889" y="1883"/>
                  </a:lnTo>
                  <a:lnTo>
                    <a:pt x="930" y="1886"/>
                  </a:lnTo>
                  <a:lnTo>
                    <a:pt x="971" y="1878"/>
                  </a:lnTo>
                  <a:lnTo>
                    <a:pt x="1011" y="1861"/>
                  </a:lnTo>
                  <a:lnTo>
                    <a:pt x="1026" y="1849"/>
                  </a:lnTo>
                  <a:lnTo>
                    <a:pt x="1042" y="1839"/>
                  </a:lnTo>
                  <a:lnTo>
                    <a:pt x="1055" y="1825"/>
                  </a:lnTo>
                  <a:lnTo>
                    <a:pt x="1033" y="1587"/>
                  </a:lnTo>
                  <a:lnTo>
                    <a:pt x="974" y="1256"/>
                  </a:lnTo>
                  <a:lnTo>
                    <a:pt x="942" y="1001"/>
                  </a:lnTo>
                  <a:lnTo>
                    <a:pt x="831" y="425"/>
                  </a:lnTo>
                  <a:lnTo>
                    <a:pt x="783" y="0"/>
                  </a:lnTo>
                  <a:lnTo>
                    <a:pt x="591" y="35"/>
                  </a:lnTo>
                  <a:lnTo>
                    <a:pt x="410" y="46"/>
                  </a:lnTo>
                  <a:lnTo>
                    <a:pt x="198" y="35"/>
                  </a:lnTo>
                  <a:lnTo>
                    <a:pt x="40" y="0"/>
                  </a:lnTo>
                  <a:close/>
                </a:path>
              </a:pathLst>
            </a:custGeom>
            <a:solidFill>
              <a:srgbClr val="808080"/>
            </a:solidFill>
            <a:ln w="7938">
              <a:solidFill>
                <a:srgbClr val="000000"/>
              </a:solidFill>
              <a:prstDash val="solid"/>
              <a:round/>
              <a:headEnd/>
              <a:tailEnd/>
            </a:ln>
          </p:spPr>
          <p:txBody>
            <a:bodyPr/>
            <a:lstStyle/>
            <a:p>
              <a:endParaRPr lang="zh-CN" altLang="en-US"/>
            </a:p>
          </p:txBody>
        </p:sp>
      </p:grpSp>
      <p:grpSp>
        <p:nvGrpSpPr>
          <p:cNvPr id="4102" name="Group 36">
            <a:extLst>
              <a:ext uri="{FF2B5EF4-FFF2-40B4-BE49-F238E27FC236}">
                <a16:creationId xmlns:a16="http://schemas.microsoft.com/office/drawing/2014/main" id="{9907E46D-B197-42DF-A115-CBFD82E94CB2}"/>
              </a:ext>
            </a:extLst>
          </p:cNvPr>
          <p:cNvGrpSpPr>
            <a:grpSpLocks/>
          </p:cNvGrpSpPr>
          <p:nvPr/>
        </p:nvGrpSpPr>
        <p:grpSpPr bwMode="auto">
          <a:xfrm>
            <a:off x="3633788" y="3084513"/>
            <a:ext cx="820737" cy="2057400"/>
            <a:chOff x="2313" y="2006"/>
            <a:chExt cx="516" cy="803"/>
          </a:xfrm>
        </p:grpSpPr>
        <p:grpSp>
          <p:nvGrpSpPr>
            <p:cNvPr id="4210" name="Group 37">
              <a:extLst>
                <a:ext uri="{FF2B5EF4-FFF2-40B4-BE49-F238E27FC236}">
                  <a16:creationId xmlns:a16="http://schemas.microsoft.com/office/drawing/2014/main" id="{47F4D70D-7056-4D72-B956-9F4442F3DFA9}"/>
                </a:ext>
              </a:extLst>
            </p:cNvPr>
            <p:cNvGrpSpPr>
              <a:grpSpLocks/>
            </p:cNvGrpSpPr>
            <p:nvPr/>
          </p:nvGrpSpPr>
          <p:grpSpPr bwMode="auto">
            <a:xfrm>
              <a:off x="2313" y="2006"/>
              <a:ext cx="516" cy="803"/>
              <a:chOff x="2313" y="2006"/>
              <a:chExt cx="516" cy="803"/>
            </a:xfrm>
          </p:grpSpPr>
          <p:sp>
            <p:nvSpPr>
              <p:cNvPr id="4213" name="Freeform 38">
                <a:extLst>
                  <a:ext uri="{FF2B5EF4-FFF2-40B4-BE49-F238E27FC236}">
                    <a16:creationId xmlns:a16="http://schemas.microsoft.com/office/drawing/2014/main" id="{A1723523-A759-46F8-9B37-A5734D625CBA}"/>
                  </a:ext>
                </a:extLst>
              </p:cNvPr>
              <p:cNvSpPr>
                <a:spLocks/>
              </p:cNvSpPr>
              <p:nvPr/>
            </p:nvSpPr>
            <p:spPr bwMode="auto">
              <a:xfrm>
                <a:off x="2313" y="2006"/>
                <a:ext cx="516" cy="803"/>
              </a:xfrm>
              <a:custGeom>
                <a:avLst/>
                <a:gdLst>
                  <a:gd name="T0" fmla="*/ 13 w 1032"/>
                  <a:gd name="T1" fmla="*/ 19 h 1605"/>
                  <a:gd name="T2" fmla="*/ 9 w 1032"/>
                  <a:gd name="T3" fmla="*/ 18 h 1605"/>
                  <a:gd name="T4" fmla="*/ 4 w 1032"/>
                  <a:gd name="T5" fmla="*/ 16 h 1605"/>
                  <a:gd name="T6" fmla="*/ 2 w 1032"/>
                  <a:gd name="T7" fmla="*/ 17 h 1605"/>
                  <a:gd name="T8" fmla="*/ 1 w 1032"/>
                  <a:gd name="T9" fmla="*/ 18 h 1605"/>
                  <a:gd name="T10" fmla="*/ 1 w 1032"/>
                  <a:gd name="T11" fmla="*/ 20 h 1605"/>
                  <a:gd name="T12" fmla="*/ 0 w 1032"/>
                  <a:gd name="T13" fmla="*/ 22 h 1605"/>
                  <a:gd name="T14" fmla="*/ 1 w 1032"/>
                  <a:gd name="T15" fmla="*/ 24 h 1605"/>
                  <a:gd name="T16" fmla="*/ 5 w 1032"/>
                  <a:gd name="T17" fmla="*/ 27 h 1605"/>
                  <a:gd name="T18" fmla="*/ 8 w 1032"/>
                  <a:gd name="T19" fmla="*/ 28 h 1605"/>
                  <a:gd name="T20" fmla="*/ 9 w 1032"/>
                  <a:gd name="T21" fmla="*/ 29 h 1605"/>
                  <a:gd name="T22" fmla="*/ 13 w 1032"/>
                  <a:gd name="T23" fmla="*/ 30 h 1605"/>
                  <a:gd name="T24" fmla="*/ 20 w 1032"/>
                  <a:gd name="T25" fmla="*/ 31 h 1605"/>
                  <a:gd name="T26" fmla="*/ 21 w 1032"/>
                  <a:gd name="T27" fmla="*/ 30 h 1605"/>
                  <a:gd name="T28" fmla="*/ 22 w 1032"/>
                  <a:gd name="T29" fmla="*/ 28 h 1605"/>
                  <a:gd name="T30" fmla="*/ 22 w 1032"/>
                  <a:gd name="T31" fmla="*/ 32 h 1605"/>
                  <a:gd name="T32" fmla="*/ 22 w 1032"/>
                  <a:gd name="T33" fmla="*/ 36 h 1605"/>
                  <a:gd name="T34" fmla="*/ 22 w 1032"/>
                  <a:gd name="T35" fmla="*/ 39 h 1605"/>
                  <a:gd name="T36" fmla="*/ 21 w 1032"/>
                  <a:gd name="T37" fmla="*/ 42 h 1605"/>
                  <a:gd name="T38" fmla="*/ 21 w 1032"/>
                  <a:gd name="T39" fmla="*/ 47 h 1605"/>
                  <a:gd name="T40" fmla="*/ 23 w 1032"/>
                  <a:gd name="T41" fmla="*/ 48 h 1605"/>
                  <a:gd name="T42" fmla="*/ 26 w 1032"/>
                  <a:gd name="T43" fmla="*/ 49 h 1605"/>
                  <a:gd name="T44" fmla="*/ 28 w 1032"/>
                  <a:gd name="T45" fmla="*/ 50 h 1605"/>
                  <a:gd name="T46" fmla="*/ 31 w 1032"/>
                  <a:gd name="T47" fmla="*/ 50 h 1605"/>
                  <a:gd name="T48" fmla="*/ 32 w 1032"/>
                  <a:gd name="T49" fmla="*/ 45 h 1605"/>
                  <a:gd name="T50" fmla="*/ 31 w 1032"/>
                  <a:gd name="T51" fmla="*/ 42 h 1605"/>
                  <a:gd name="T52" fmla="*/ 31 w 1032"/>
                  <a:gd name="T53" fmla="*/ 38 h 1605"/>
                  <a:gd name="T54" fmla="*/ 32 w 1032"/>
                  <a:gd name="T55" fmla="*/ 25 h 1605"/>
                  <a:gd name="T56" fmla="*/ 30 w 1032"/>
                  <a:gd name="T57" fmla="*/ 2 h 1605"/>
                  <a:gd name="T58" fmla="*/ 25 w 1032"/>
                  <a:gd name="T59" fmla="*/ 1 h 1605"/>
                  <a:gd name="T60" fmla="*/ 23 w 1032"/>
                  <a:gd name="T61" fmla="*/ 0 h 1605"/>
                  <a:gd name="T62" fmla="*/ 22 w 1032"/>
                  <a:gd name="T63" fmla="*/ 1 h 1605"/>
                  <a:gd name="T64" fmla="*/ 21 w 1032"/>
                  <a:gd name="T65" fmla="*/ 1 h 1605"/>
                  <a:gd name="T66" fmla="*/ 20 w 1032"/>
                  <a:gd name="T67" fmla="*/ 2 h 1605"/>
                  <a:gd name="T68" fmla="*/ 19 w 1032"/>
                  <a:gd name="T69" fmla="*/ 4 h 1605"/>
                  <a:gd name="T70" fmla="*/ 19 w 1032"/>
                  <a:gd name="T71" fmla="*/ 6 h 1605"/>
                  <a:gd name="T72" fmla="*/ 16 w 1032"/>
                  <a:gd name="T73" fmla="*/ 18 h 1605"/>
                  <a:gd name="T74" fmla="*/ 15 w 1032"/>
                  <a:gd name="T75" fmla="*/ 19 h 16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2"/>
                  <a:gd name="T115" fmla="*/ 0 h 1605"/>
                  <a:gd name="T116" fmla="*/ 1032 w 1032"/>
                  <a:gd name="T117" fmla="*/ 1605 h 160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2" h="1605">
                    <a:moveTo>
                      <a:pt x="427" y="600"/>
                    </a:moveTo>
                    <a:lnTo>
                      <a:pt x="396" y="599"/>
                    </a:lnTo>
                    <a:lnTo>
                      <a:pt x="353" y="592"/>
                    </a:lnTo>
                    <a:lnTo>
                      <a:pt x="281" y="563"/>
                    </a:lnTo>
                    <a:lnTo>
                      <a:pt x="122" y="507"/>
                    </a:lnTo>
                    <a:lnTo>
                      <a:pt x="98" y="511"/>
                    </a:lnTo>
                    <a:lnTo>
                      <a:pt x="76" y="520"/>
                    </a:lnTo>
                    <a:lnTo>
                      <a:pt x="52" y="535"/>
                    </a:lnTo>
                    <a:lnTo>
                      <a:pt x="36" y="551"/>
                    </a:lnTo>
                    <a:lnTo>
                      <a:pt x="21" y="575"/>
                    </a:lnTo>
                    <a:lnTo>
                      <a:pt x="12" y="601"/>
                    </a:lnTo>
                    <a:lnTo>
                      <a:pt x="4" y="637"/>
                    </a:lnTo>
                    <a:lnTo>
                      <a:pt x="1" y="667"/>
                    </a:lnTo>
                    <a:lnTo>
                      <a:pt x="0" y="697"/>
                    </a:lnTo>
                    <a:lnTo>
                      <a:pt x="1" y="733"/>
                    </a:lnTo>
                    <a:lnTo>
                      <a:pt x="5" y="767"/>
                    </a:lnTo>
                    <a:lnTo>
                      <a:pt x="12" y="795"/>
                    </a:lnTo>
                    <a:lnTo>
                      <a:pt x="138" y="833"/>
                    </a:lnTo>
                    <a:lnTo>
                      <a:pt x="192" y="859"/>
                    </a:lnTo>
                    <a:lnTo>
                      <a:pt x="226" y="879"/>
                    </a:lnTo>
                    <a:lnTo>
                      <a:pt x="256" y="895"/>
                    </a:lnTo>
                    <a:lnTo>
                      <a:pt x="281" y="906"/>
                    </a:lnTo>
                    <a:lnTo>
                      <a:pt x="319" y="916"/>
                    </a:lnTo>
                    <a:lnTo>
                      <a:pt x="393" y="938"/>
                    </a:lnTo>
                    <a:lnTo>
                      <a:pt x="519" y="966"/>
                    </a:lnTo>
                    <a:lnTo>
                      <a:pt x="611" y="982"/>
                    </a:lnTo>
                    <a:lnTo>
                      <a:pt x="633" y="975"/>
                    </a:lnTo>
                    <a:lnTo>
                      <a:pt x="648" y="959"/>
                    </a:lnTo>
                    <a:lnTo>
                      <a:pt x="659" y="934"/>
                    </a:lnTo>
                    <a:lnTo>
                      <a:pt x="688" y="869"/>
                    </a:lnTo>
                    <a:lnTo>
                      <a:pt x="695" y="910"/>
                    </a:lnTo>
                    <a:lnTo>
                      <a:pt x="701" y="1012"/>
                    </a:lnTo>
                    <a:lnTo>
                      <a:pt x="697" y="1092"/>
                    </a:lnTo>
                    <a:lnTo>
                      <a:pt x="688" y="1134"/>
                    </a:lnTo>
                    <a:lnTo>
                      <a:pt x="687" y="1178"/>
                    </a:lnTo>
                    <a:lnTo>
                      <a:pt x="687" y="1220"/>
                    </a:lnTo>
                    <a:lnTo>
                      <a:pt x="681" y="1272"/>
                    </a:lnTo>
                    <a:lnTo>
                      <a:pt x="671" y="1320"/>
                    </a:lnTo>
                    <a:lnTo>
                      <a:pt x="641" y="1462"/>
                    </a:lnTo>
                    <a:lnTo>
                      <a:pt x="661" y="1486"/>
                    </a:lnTo>
                    <a:lnTo>
                      <a:pt x="689" y="1505"/>
                    </a:lnTo>
                    <a:lnTo>
                      <a:pt x="731" y="1521"/>
                    </a:lnTo>
                    <a:lnTo>
                      <a:pt x="773" y="1530"/>
                    </a:lnTo>
                    <a:lnTo>
                      <a:pt x="808" y="1542"/>
                    </a:lnTo>
                    <a:lnTo>
                      <a:pt x="847" y="1555"/>
                    </a:lnTo>
                    <a:lnTo>
                      <a:pt x="882" y="1569"/>
                    </a:lnTo>
                    <a:lnTo>
                      <a:pt x="920" y="1581"/>
                    </a:lnTo>
                    <a:lnTo>
                      <a:pt x="970" y="1595"/>
                    </a:lnTo>
                    <a:lnTo>
                      <a:pt x="1032" y="1605"/>
                    </a:lnTo>
                    <a:lnTo>
                      <a:pt x="1003" y="1418"/>
                    </a:lnTo>
                    <a:lnTo>
                      <a:pt x="992" y="1358"/>
                    </a:lnTo>
                    <a:lnTo>
                      <a:pt x="987" y="1322"/>
                    </a:lnTo>
                    <a:lnTo>
                      <a:pt x="986" y="1282"/>
                    </a:lnTo>
                    <a:lnTo>
                      <a:pt x="982" y="1196"/>
                    </a:lnTo>
                    <a:lnTo>
                      <a:pt x="984" y="1078"/>
                    </a:lnTo>
                    <a:lnTo>
                      <a:pt x="1004" y="775"/>
                    </a:lnTo>
                    <a:lnTo>
                      <a:pt x="992" y="302"/>
                    </a:lnTo>
                    <a:lnTo>
                      <a:pt x="946" y="44"/>
                    </a:lnTo>
                    <a:lnTo>
                      <a:pt x="824" y="22"/>
                    </a:lnTo>
                    <a:lnTo>
                      <a:pt x="781" y="13"/>
                    </a:lnTo>
                    <a:lnTo>
                      <a:pt x="752" y="4"/>
                    </a:lnTo>
                    <a:lnTo>
                      <a:pt x="733" y="0"/>
                    </a:lnTo>
                    <a:lnTo>
                      <a:pt x="711" y="0"/>
                    </a:lnTo>
                    <a:lnTo>
                      <a:pt x="692" y="2"/>
                    </a:lnTo>
                    <a:lnTo>
                      <a:pt x="673" y="8"/>
                    </a:lnTo>
                    <a:lnTo>
                      <a:pt x="653" y="17"/>
                    </a:lnTo>
                    <a:lnTo>
                      <a:pt x="633" y="33"/>
                    </a:lnTo>
                    <a:lnTo>
                      <a:pt x="615" y="54"/>
                    </a:lnTo>
                    <a:lnTo>
                      <a:pt x="604" y="74"/>
                    </a:lnTo>
                    <a:lnTo>
                      <a:pt x="597" y="102"/>
                    </a:lnTo>
                    <a:lnTo>
                      <a:pt x="597" y="140"/>
                    </a:lnTo>
                    <a:lnTo>
                      <a:pt x="591" y="189"/>
                    </a:lnTo>
                    <a:lnTo>
                      <a:pt x="569" y="296"/>
                    </a:lnTo>
                    <a:lnTo>
                      <a:pt x="505" y="560"/>
                    </a:lnTo>
                    <a:lnTo>
                      <a:pt x="496" y="596"/>
                    </a:lnTo>
                    <a:lnTo>
                      <a:pt x="467" y="600"/>
                    </a:lnTo>
                    <a:lnTo>
                      <a:pt x="427" y="600"/>
                    </a:lnTo>
                    <a:close/>
                  </a:path>
                </a:pathLst>
              </a:custGeom>
              <a:solidFill>
                <a:srgbClr val="808080"/>
              </a:solidFill>
              <a:ln w="7938">
                <a:solidFill>
                  <a:srgbClr val="000000"/>
                </a:solidFill>
                <a:prstDash val="solid"/>
                <a:round/>
                <a:headEnd/>
                <a:tailEnd/>
              </a:ln>
            </p:spPr>
            <p:txBody>
              <a:bodyPr/>
              <a:lstStyle/>
              <a:p>
                <a:endParaRPr lang="zh-CN" altLang="en-US"/>
              </a:p>
            </p:txBody>
          </p:sp>
          <p:sp>
            <p:nvSpPr>
              <p:cNvPr id="4214" name="Freeform 39">
                <a:extLst>
                  <a:ext uri="{FF2B5EF4-FFF2-40B4-BE49-F238E27FC236}">
                    <a16:creationId xmlns:a16="http://schemas.microsoft.com/office/drawing/2014/main" id="{651088DE-2274-48EA-9CD5-197F12E338AC}"/>
                  </a:ext>
                </a:extLst>
              </p:cNvPr>
              <p:cNvSpPr>
                <a:spLocks/>
              </p:cNvSpPr>
              <p:nvPr/>
            </p:nvSpPr>
            <p:spPr bwMode="auto">
              <a:xfrm>
                <a:off x="2661" y="2221"/>
                <a:ext cx="56" cy="216"/>
              </a:xfrm>
              <a:custGeom>
                <a:avLst/>
                <a:gdLst>
                  <a:gd name="T0" fmla="*/ 0 w 112"/>
                  <a:gd name="T1" fmla="*/ 14 h 431"/>
                  <a:gd name="T2" fmla="*/ 2 w 112"/>
                  <a:gd name="T3" fmla="*/ 9 h 431"/>
                  <a:gd name="T4" fmla="*/ 3 w 112"/>
                  <a:gd name="T5" fmla="*/ 5 h 431"/>
                  <a:gd name="T6" fmla="*/ 3 w 112"/>
                  <a:gd name="T7" fmla="*/ 1 h 431"/>
                  <a:gd name="T8" fmla="*/ 4 w 112"/>
                  <a:gd name="T9" fmla="*/ 0 h 431"/>
                  <a:gd name="T10" fmla="*/ 0 60000 65536"/>
                  <a:gd name="T11" fmla="*/ 0 60000 65536"/>
                  <a:gd name="T12" fmla="*/ 0 60000 65536"/>
                  <a:gd name="T13" fmla="*/ 0 60000 65536"/>
                  <a:gd name="T14" fmla="*/ 0 60000 65536"/>
                  <a:gd name="T15" fmla="*/ 0 w 112"/>
                  <a:gd name="T16" fmla="*/ 0 h 431"/>
                  <a:gd name="T17" fmla="*/ 112 w 112"/>
                  <a:gd name="T18" fmla="*/ 431 h 431"/>
                </a:gdLst>
                <a:ahLst/>
                <a:cxnLst>
                  <a:cxn ang="T10">
                    <a:pos x="T0" y="T1"/>
                  </a:cxn>
                  <a:cxn ang="T11">
                    <a:pos x="T2" y="T3"/>
                  </a:cxn>
                  <a:cxn ang="T12">
                    <a:pos x="T4" y="T5"/>
                  </a:cxn>
                  <a:cxn ang="T13">
                    <a:pos x="T6" y="T7"/>
                  </a:cxn>
                  <a:cxn ang="T14">
                    <a:pos x="T8" y="T9"/>
                  </a:cxn>
                </a:cxnLst>
                <a:rect l="T15" t="T16" r="T17" b="T18"/>
                <a:pathLst>
                  <a:path w="112" h="431">
                    <a:moveTo>
                      <a:pt x="0" y="431"/>
                    </a:moveTo>
                    <a:lnTo>
                      <a:pt x="40" y="288"/>
                    </a:lnTo>
                    <a:lnTo>
                      <a:pt x="80" y="144"/>
                    </a:lnTo>
                    <a:lnTo>
                      <a:pt x="72" y="24"/>
                    </a:lnTo>
                    <a:lnTo>
                      <a:pt x="112"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11" name="Freeform 40">
              <a:extLst>
                <a:ext uri="{FF2B5EF4-FFF2-40B4-BE49-F238E27FC236}">
                  <a16:creationId xmlns:a16="http://schemas.microsoft.com/office/drawing/2014/main" id="{0F15AA5B-5300-4893-B573-4F8C754F8E85}"/>
                </a:ext>
              </a:extLst>
            </p:cNvPr>
            <p:cNvSpPr>
              <a:spLocks/>
            </p:cNvSpPr>
            <p:nvPr/>
          </p:nvSpPr>
          <p:spPr bwMode="auto">
            <a:xfrm>
              <a:off x="2562" y="2305"/>
              <a:ext cx="47" cy="44"/>
            </a:xfrm>
            <a:custGeom>
              <a:avLst/>
              <a:gdLst>
                <a:gd name="T0" fmla="*/ 0 w 93"/>
                <a:gd name="T1" fmla="*/ 1 h 88"/>
                <a:gd name="T2" fmla="*/ 2 w 93"/>
                <a:gd name="T3" fmla="*/ 0 h 88"/>
                <a:gd name="T4" fmla="*/ 3 w 93"/>
                <a:gd name="T5" fmla="*/ 1 h 88"/>
                <a:gd name="T6" fmla="*/ 3 w 93"/>
                <a:gd name="T7" fmla="*/ 1 h 88"/>
                <a:gd name="T8" fmla="*/ 3 w 93"/>
                <a:gd name="T9" fmla="*/ 2 h 88"/>
                <a:gd name="T10" fmla="*/ 3 w 93"/>
                <a:gd name="T11" fmla="*/ 3 h 88"/>
                <a:gd name="T12" fmla="*/ 0 60000 65536"/>
                <a:gd name="T13" fmla="*/ 0 60000 65536"/>
                <a:gd name="T14" fmla="*/ 0 60000 65536"/>
                <a:gd name="T15" fmla="*/ 0 60000 65536"/>
                <a:gd name="T16" fmla="*/ 0 60000 65536"/>
                <a:gd name="T17" fmla="*/ 0 60000 65536"/>
                <a:gd name="T18" fmla="*/ 0 w 93"/>
                <a:gd name="T19" fmla="*/ 0 h 88"/>
                <a:gd name="T20" fmla="*/ 93 w 93"/>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93" h="88">
                  <a:moveTo>
                    <a:pt x="0" y="3"/>
                  </a:moveTo>
                  <a:lnTo>
                    <a:pt x="44" y="0"/>
                  </a:lnTo>
                  <a:lnTo>
                    <a:pt x="68" y="11"/>
                  </a:lnTo>
                  <a:lnTo>
                    <a:pt x="85" y="32"/>
                  </a:lnTo>
                  <a:lnTo>
                    <a:pt x="93" y="64"/>
                  </a:lnTo>
                  <a:lnTo>
                    <a:pt x="92" y="8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212" name="Freeform 41">
              <a:extLst>
                <a:ext uri="{FF2B5EF4-FFF2-40B4-BE49-F238E27FC236}">
                  <a16:creationId xmlns:a16="http://schemas.microsoft.com/office/drawing/2014/main" id="{69774175-7507-4C28-9E88-029A7B3698AF}"/>
                </a:ext>
              </a:extLst>
            </p:cNvPr>
            <p:cNvSpPr>
              <a:spLocks/>
            </p:cNvSpPr>
            <p:nvPr/>
          </p:nvSpPr>
          <p:spPr bwMode="auto">
            <a:xfrm>
              <a:off x="2719" y="2029"/>
              <a:ext cx="108" cy="623"/>
            </a:xfrm>
            <a:custGeom>
              <a:avLst/>
              <a:gdLst>
                <a:gd name="T0" fmla="*/ 5 w 216"/>
                <a:gd name="T1" fmla="*/ 0 h 1246"/>
                <a:gd name="T2" fmla="*/ 4 w 216"/>
                <a:gd name="T3" fmla="*/ 3 h 1246"/>
                <a:gd name="T4" fmla="*/ 3 w 216"/>
                <a:gd name="T5" fmla="*/ 4 h 1246"/>
                <a:gd name="T6" fmla="*/ 3 w 216"/>
                <a:gd name="T7" fmla="*/ 5 h 1246"/>
                <a:gd name="T8" fmla="*/ 2 w 216"/>
                <a:gd name="T9" fmla="*/ 6 h 1246"/>
                <a:gd name="T10" fmla="*/ 1 w 216"/>
                <a:gd name="T11" fmla="*/ 7 h 1246"/>
                <a:gd name="T12" fmla="*/ 0 w 216"/>
                <a:gd name="T13" fmla="*/ 8 h 1246"/>
                <a:gd name="T14" fmla="*/ 4 w 216"/>
                <a:gd name="T15" fmla="*/ 8 h 1246"/>
                <a:gd name="T16" fmla="*/ 1 w 216"/>
                <a:gd name="T17" fmla="*/ 11 h 1246"/>
                <a:gd name="T18" fmla="*/ 3 w 216"/>
                <a:gd name="T19" fmla="*/ 14 h 1246"/>
                <a:gd name="T20" fmla="*/ 3 w 216"/>
                <a:gd name="T21" fmla="*/ 15 h 1246"/>
                <a:gd name="T22" fmla="*/ 3 w 216"/>
                <a:gd name="T23" fmla="*/ 16 h 1246"/>
                <a:gd name="T24" fmla="*/ 4 w 216"/>
                <a:gd name="T25" fmla="*/ 18 h 1246"/>
                <a:gd name="T26" fmla="*/ 4 w 216"/>
                <a:gd name="T27" fmla="*/ 22 h 1246"/>
                <a:gd name="T28" fmla="*/ 5 w 216"/>
                <a:gd name="T29" fmla="*/ 24 h 1246"/>
                <a:gd name="T30" fmla="*/ 5 w 216"/>
                <a:gd name="T31" fmla="*/ 26 h 1246"/>
                <a:gd name="T32" fmla="*/ 5 w 216"/>
                <a:gd name="T33" fmla="*/ 28 h 1246"/>
                <a:gd name="T34" fmla="*/ 5 w 216"/>
                <a:gd name="T35" fmla="*/ 33 h 1246"/>
                <a:gd name="T36" fmla="*/ 5 w 216"/>
                <a:gd name="T37" fmla="*/ 34 h 1246"/>
                <a:gd name="T38" fmla="*/ 5 w 216"/>
                <a:gd name="T39" fmla="*/ 36 h 1246"/>
                <a:gd name="T40" fmla="*/ 6 w 216"/>
                <a:gd name="T41" fmla="*/ 39 h 1246"/>
                <a:gd name="T42" fmla="*/ 6 w 216"/>
                <a:gd name="T43" fmla="*/ 30 h 1246"/>
                <a:gd name="T44" fmla="*/ 7 w 216"/>
                <a:gd name="T45" fmla="*/ 28 h 1246"/>
                <a:gd name="T46" fmla="*/ 7 w 216"/>
                <a:gd name="T47" fmla="*/ 24 h 1246"/>
                <a:gd name="T48" fmla="*/ 7 w 216"/>
                <a:gd name="T49" fmla="*/ 23 h 1246"/>
                <a:gd name="T50" fmla="*/ 7 w 216"/>
                <a:gd name="T51" fmla="*/ 21 h 1246"/>
                <a:gd name="T52" fmla="*/ 7 w 216"/>
                <a:gd name="T53" fmla="*/ 19 h 1246"/>
                <a:gd name="T54" fmla="*/ 7 w 216"/>
                <a:gd name="T55" fmla="*/ 16 h 1246"/>
                <a:gd name="T56" fmla="*/ 7 w 216"/>
                <a:gd name="T57" fmla="*/ 13 h 1246"/>
                <a:gd name="T58" fmla="*/ 7 w 216"/>
                <a:gd name="T59" fmla="*/ 12 h 1246"/>
                <a:gd name="T60" fmla="*/ 7 w 216"/>
                <a:gd name="T61" fmla="*/ 9 h 1246"/>
                <a:gd name="T62" fmla="*/ 7 w 216"/>
                <a:gd name="T63" fmla="*/ 8 h 1246"/>
                <a:gd name="T64" fmla="*/ 7 w 216"/>
                <a:gd name="T65" fmla="*/ 6 h 1246"/>
                <a:gd name="T66" fmla="*/ 7 w 216"/>
                <a:gd name="T67" fmla="*/ 5 h 1246"/>
                <a:gd name="T68" fmla="*/ 6 w 216"/>
                <a:gd name="T69" fmla="*/ 4 h 1246"/>
                <a:gd name="T70" fmla="*/ 6 w 216"/>
                <a:gd name="T71" fmla="*/ 4 h 1246"/>
                <a:gd name="T72" fmla="*/ 6 w 216"/>
                <a:gd name="T73" fmla="*/ 3 h 1246"/>
                <a:gd name="T74" fmla="*/ 5 w 216"/>
                <a:gd name="T75" fmla="*/ 0 h 1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6"/>
                <a:gd name="T115" fmla="*/ 0 h 1246"/>
                <a:gd name="T116" fmla="*/ 216 w 216"/>
                <a:gd name="T117" fmla="*/ 1246 h 12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6" h="1246">
                  <a:moveTo>
                    <a:pt x="132" y="0"/>
                  </a:moveTo>
                  <a:lnTo>
                    <a:pt x="99" y="83"/>
                  </a:lnTo>
                  <a:lnTo>
                    <a:pt x="86" y="113"/>
                  </a:lnTo>
                  <a:lnTo>
                    <a:pt x="72" y="140"/>
                  </a:lnTo>
                  <a:lnTo>
                    <a:pt x="48" y="175"/>
                  </a:lnTo>
                  <a:lnTo>
                    <a:pt x="29" y="196"/>
                  </a:lnTo>
                  <a:lnTo>
                    <a:pt x="0" y="228"/>
                  </a:lnTo>
                  <a:lnTo>
                    <a:pt x="100" y="232"/>
                  </a:lnTo>
                  <a:lnTo>
                    <a:pt x="32" y="324"/>
                  </a:lnTo>
                  <a:lnTo>
                    <a:pt x="70" y="418"/>
                  </a:lnTo>
                  <a:lnTo>
                    <a:pt x="84" y="458"/>
                  </a:lnTo>
                  <a:lnTo>
                    <a:pt x="96" y="500"/>
                  </a:lnTo>
                  <a:lnTo>
                    <a:pt x="107" y="554"/>
                  </a:lnTo>
                  <a:lnTo>
                    <a:pt x="127" y="679"/>
                  </a:lnTo>
                  <a:lnTo>
                    <a:pt x="136" y="748"/>
                  </a:lnTo>
                  <a:lnTo>
                    <a:pt x="142" y="820"/>
                  </a:lnTo>
                  <a:lnTo>
                    <a:pt x="144" y="875"/>
                  </a:lnTo>
                  <a:lnTo>
                    <a:pt x="144" y="1027"/>
                  </a:lnTo>
                  <a:lnTo>
                    <a:pt x="147" y="1069"/>
                  </a:lnTo>
                  <a:lnTo>
                    <a:pt x="154" y="1123"/>
                  </a:lnTo>
                  <a:lnTo>
                    <a:pt x="171" y="1246"/>
                  </a:lnTo>
                  <a:lnTo>
                    <a:pt x="192" y="951"/>
                  </a:lnTo>
                  <a:lnTo>
                    <a:pt x="199" y="875"/>
                  </a:lnTo>
                  <a:lnTo>
                    <a:pt x="208" y="767"/>
                  </a:lnTo>
                  <a:lnTo>
                    <a:pt x="212" y="710"/>
                  </a:lnTo>
                  <a:lnTo>
                    <a:pt x="215" y="654"/>
                  </a:lnTo>
                  <a:lnTo>
                    <a:pt x="215" y="580"/>
                  </a:lnTo>
                  <a:lnTo>
                    <a:pt x="216" y="498"/>
                  </a:lnTo>
                  <a:lnTo>
                    <a:pt x="216" y="416"/>
                  </a:lnTo>
                  <a:lnTo>
                    <a:pt x="215" y="367"/>
                  </a:lnTo>
                  <a:lnTo>
                    <a:pt x="210" y="283"/>
                  </a:lnTo>
                  <a:lnTo>
                    <a:pt x="207" y="239"/>
                  </a:lnTo>
                  <a:lnTo>
                    <a:pt x="200" y="188"/>
                  </a:lnTo>
                  <a:lnTo>
                    <a:pt x="194" y="159"/>
                  </a:lnTo>
                  <a:lnTo>
                    <a:pt x="186" y="127"/>
                  </a:lnTo>
                  <a:lnTo>
                    <a:pt x="178" y="101"/>
                  </a:lnTo>
                  <a:lnTo>
                    <a:pt x="170" y="76"/>
                  </a:lnTo>
                  <a:lnTo>
                    <a:pt x="132" y="0"/>
                  </a:lnTo>
                  <a:close/>
                </a:path>
              </a:pathLst>
            </a:custGeom>
            <a:solidFill>
              <a:srgbClr val="808080"/>
            </a:solidFill>
            <a:ln w="7938">
              <a:solidFill>
                <a:srgbClr val="000000"/>
              </a:solidFill>
              <a:prstDash val="solid"/>
              <a:round/>
              <a:headEnd/>
              <a:tailEnd/>
            </a:ln>
          </p:spPr>
          <p:txBody>
            <a:bodyPr/>
            <a:lstStyle/>
            <a:p>
              <a:endParaRPr lang="zh-CN" altLang="en-US"/>
            </a:p>
          </p:txBody>
        </p:sp>
      </p:grpSp>
      <p:sp>
        <p:nvSpPr>
          <p:cNvPr id="4103" name="Freeform 42">
            <a:extLst>
              <a:ext uri="{FF2B5EF4-FFF2-40B4-BE49-F238E27FC236}">
                <a16:creationId xmlns:a16="http://schemas.microsoft.com/office/drawing/2014/main" id="{CBF55064-4245-4892-BF15-C37FDE12E6F1}"/>
              </a:ext>
            </a:extLst>
          </p:cNvPr>
          <p:cNvSpPr>
            <a:spLocks/>
          </p:cNvSpPr>
          <p:nvPr/>
        </p:nvSpPr>
        <p:spPr bwMode="auto">
          <a:xfrm>
            <a:off x="4452938" y="3205163"/>
            <a:ext cx="134937" cy="992187"/>
          </a:xfrm>
          <a:custGeom>
            <a:avLst/>
            <a:gdLst>
              <a:gd name="T0" fmla="*/ 2147483647 w 168"/>
              <a:gd name="T1" fmla="*/ 0 h 1252"/>
              <a:gd name="T2" fmla="*/ 2147483647 w 168"/>
              <a:gd name="T3" fmla="*/ 2147483647 h 1252"/>
              <a:gd name="T4" fmla="*/ 2147483647 w 168"/>
              <a:gd name="T5" fmla="*/ 2147483647 h 1252"/>
              <a:gd name="T6" fmla="*/ 2147483647 w 168"/>
              <a:gd name="T7" fmla="*/ 2147483647 h 1252"/>
              <a:gd name="T8" fmla="*/ 0 w 168"/>
              <a:gd name="T9" fmla="*/ 2147483647 h 1252"/>
              <a:gd name="T10" fmla="*/ 2147483647 w 168"/>
              <a:gd name="T11" fmla="*/ 2147483647 h 1252"/>
              <a:gd name="T12" fmla="*/ 2147483647 w 168"/>
              <a:gd name="T13" fmla="*/ 2147483647 h 1252"/>
              <a:gd name="T14" fmla="*/ 2147483647 w 168"/>
              <a:gd name="T15" fmla="*/ 2147483647 h 1252"/>
              <a:gd name="T16" fmla="*/ 2147483647 w 168"/>
              <a:gd name="T17" fmla="*/ 2147483647 h 1252"/>
              <a:gd name="T18" fmla="*/ 2147483647 w 168"/>
              <a:gd name="T19" fmla="*/ 2147483647 h 1252"/>
              <a:gd name="T20" fmla="*/ 2147483647 w 168"/>
              <a:gd name="T21" fmla="*/ 0 h 1252"/>
              <a:gd name="T22" fmla="*/ 2147483647 w 168"/>
              <a:gd name="T23" fmla="*/ 0 h 125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68"/>
              <a:gd name="T37" fmla="*/ 0 h 1252"/>
              <a:gd name="T38" fmla="*/ 168 w 168"/>
              <a:gd name="T39" fmla="*/ 1252 h 125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68" h="1252">
                <a:moveTo>
                  <a:pt x="53" y="0"/>
                </a:moveTo>
                <a:lnTo>
                  <a:pt x="25" y="181"/>
                </a:lnTo>
                <a:lnTo>
                  <a:pt x="5" y="417"/>
                </a:lnTo>
                <a:lnTo>
                  <a:pt x="9" y="896"/>
                </a:lnTo>
                <a:lnTo>
                  <a:pt x="0" y="1120"/>
                </a:lnTo>
                <a:lnTo>
                  <a:pt x="80" y="1252"/>
                </a:lnTo>
                <a:lnTo>
                  <a:pt x="163" y="1120"/>
                </a:lnTo>
                <a:lnTo>
                  <a:pt x="160" y="896"/>
                </a:lnTo>
                <a:lnTo>
                  <a:pt x="168" y="413"/>
                </a:lnTo>
                <a:lnTo>
                  <a:pt x="136" y="161"/>
                </a:lnTo>
                <a:lnTo>
                  <a:pt x="96" y="0"/>
                </a:lnTo>
                <a:lnTo>
                  <a:pt x="53" y="0"/>
                </a:lnTo>
                <a:close/>
              </a:path>
            </a:pathLst>
          </a:custGeom>
          <a:solidFill>
            <a:srgbClr val="E00000"/>
          </a:solidFill>
          <a:ln w="7938">
            <a:solidFill>
              <a:srgbClr val="000000"/>
            </a:solidFill>
            <a:prstDash val="solid"/>
            <a:round/>
            <a:headEnd/>
            <a:tailEnd/>
          </a:ln>
        </p:spPr>
        <p:txBody>
          <a:bodyPr/>
          <a:lstStyle/>
          <a:p>
            <a:endParaRPr lang="zh-CN" altLang="en-US"/>
          </a:p>
        </p:txBody>
      </p:sp>
      <p:sp>
        <p:nvSpPr>
          <p:cNvPr id="4104" name="Arc 43">
            <a:extLst>
              <a:ext uri="{FF2B5EF4-FFF2-40B4-BE49-F238E27FC236}">
                <a16:creationId xmlns:a16="http://schemas.microsoft.com/office/drawing/2014/main" id="{D5FD5005-74D6-4F80-8122-CF489D179C95}"/>
              </a:ext>
            </a:extLst>
          </p:cNvPr>
          <p:cNvSpPr>
            <a:spLocks/>
          </p:cNvSpPr>
          <p:nvPr/>
        </p:nvSpPr>
        <p:spPr bwMode="auto">
          <a:xfrm>
            <a:off x="4475163" y="3138488"/>
            <a:ext cx="77787" cy="71437"/>
          </a:xfrm>
          <a:custGeom>
            <a:avLst/>
            <a:gdLst>
              <a:gd name="T0" fmla="*/ 1381890 w 43200"/>
              <a:gd name="T1" fmla="*/ 0 h 31976"/>
              <a:gd name="T2" fmla="*/ 39156 w 43200"/>
              <a:gd name="T3" fmla="*/ 425988 h 31976"/>
              <a:gd name="T4" fmla="*/ 736211 w 43200"/>
              <a:gd name="T5" fmla="*/ 1290111 h 31976"/>
              <a:gd name="T6" fmla="*/ 0 60000 65536"/>
              <a:gd name="T7" fmla="*/ 0 60000 65536"/>
              <a:gd name="T8" fmla="*/ 0 60000 65536"/>
              <a:gd name="T9" fmla="*/ 0 w 43200"/>
              <a:gd name="T10" fmla="*/ 0 h 31976"/>
              <a:gd name="T11" fmla="*/ 43200 w 43200"/>
              <a:gd name="T12" fmla="*/ 31976 h 31976"/>
            </a:gdLst>
            <a:ahLst/>
            <a:cxnLst>
              <a:cxn ang="T6">
                <a:pos x="T0" y="T1"/>
              </a:cxn>
              <a:cxn ang="T7">
                <a:pos x="T2" y="T3"/>
              </a:cxn>
              <a:cxn ang="T8">
                <a:pos x="T4" y="T5"/>
              </a:cxn>
            </a:cxnLst>
            <a:rect l="T9" t="T10" r="T11" b="T12"/>
            <a:pathLst>
              <a:path w="43200" h="31976" fill="none" extrusionOk="0">
                <a:moveTo>
                  <a:pt x="40544" y="0"/>
                </a:moveTo>
                <a:cubicBezTo>
                  <a:pt x="42286" y="3181"/>
                  <a:pt x="43200" y="6749"/>
                  <a:pt x="43200" y="10376"/>
                </a:cubicBezTo>
                <a:cubicBezTo>
                  <a:pt x="43200" y="22305"/>
                  <a:pt x="33529" y="31976"/>
                  <a:pt x="21600" y="31976"/>
                </a:cubicBezTo>
                <a:cubicBezTo>
                  <a:pt x="9670" y="31976"/>
                  <a:pt x="0" y="22305"/>
                  <a:pt x="0" y="10376"/>
                </a:cubicBezTo>
                <a:cubicBezTo>
                  <a:pt x="-1" y="8012"/>
                  <a:pt x="388" y="5664"/>
                  <a:pt x="1148" y="3425"/>
                </a:cubicBezTo>
              </a:path>
              <a:path w="43200" h="31976" stroke="0" extrusionOk="0">
                <a:moveTo>
                  <a:pt x="40544" y="0"/>
                </a:moveTo>
                <a:cubicBezTo>
                  <a:pt x="42286" y="3181"/>
                  <a:pt x="43200" y="6749"/>
                  <a:pt x="43200" y="10376"/>
                </a:cubicBezTo>
                <a:cubicBezTo>
                  <a:pt x="43200" y="22305"/>
                  <a:pt x="33529" y="31976"/>
                  <a:pt x="21600" y="31976"/>
                </a:cubicBezTo>
                <a:cubicBezTo>
                  <a:pt x="9670" y="31976"/>
                  <a:pt x="0" y="22305"/>
                  <a:pt x="0" y="10376"/>
                </a:cubicBezTo>
                <a:cubicBezTo>
                  <a:pt x="-1" y="8012"/>
                  <a:pt x="388" y="5664"/>
                  <a:pt x="1148" y="3425"/>
                </a:cubicBezTo>
                <a:lnTo>
                  <a:pt x="21600" y="10376"/>
                </a:lnTo>
                <a:lnTo>
                  <a:pt x="40544" y="0"/>
                </a:lnTo>
                <a:close/>
              </a:path>
            </a:pathLst>
          </a:custGeom>
          <a:solidFill>
            <a:srgbClr val="E00000"/>
          </a:solidFill>
          <a:ln w="7938">
            <a:solidFill>
              <a:srgbClr val="000000"/>
            </a:solidFill>
            <a:round/>
            <a:headEnd/>
            <a:tailEnd/>
          </a:ln>
        </p:spPr>
        <p:txBody>
          <a:bodyPr/>
          <a:lstStyle/>
          <a:p>
            <a:endParaRPr lang="zh-CN" altLang="en-US"/>
          </a:p>
        </p:txBody>
      </p:sp>
      <p:sp>
        <p:nvSpPr>
          <p:cNvPr id="4105" name="Freeform 44">
            <a:extLst>
              <a:ext uri="{FF2B5EF4-FFF2-40B4-BE49-F238E27FC236}">
                <a16:creationId xmlns:a16="http://schemas.microsoft.com/office/drawing/2014/main" id="{5852D281-85D1-496F-9273-58F24C345BB2}"/>
              </a:ext>
            </a:extLst>
          </p:cNvPr>
          <p:cNvSpPr>
            <a:spLocks/>
          </p:cNvSpPr>
          <p:nvPr/>
        </p:nvSpPr>
        <p:spPr bwMode="auto">
          <a:xfrm>
            <a:off x="4386263" y="3090863"/>
            <a:ext cx="257175" cy="152400"/>
          </a:xfrm>
          <a:custGeom>
            <a:avLst/>
            <a:gdLst>
              <a:gd name="T0" fmla="*/ 2147483647 w 324"/>
              <a:gd name="T1" fmla="*/ 0 h 192"/>
              <a:gd name="T2" fmla="*/ 2147483647 w 324"/>
              <a:gd name="T3" fmla="*/ 2147483647 h 192"/>
              <a:gd name="T4" fmla="*/ 2147483647 w 324"/>
              <a:gd name="T5" fmla="*/ 0 h 192"/>
              <a:gd name="T6" fmla="*/ 2147483647 w 324"/>
              <a:gd name="T7" fmla="*/ 2147483647 h 192"/>
              <a:gd name="T8" fmla="*/ 2147483647 w 324"/>
              <a:gd name="T9" fmla="*/ 2147483647 h 192"/>
              <a:gd name="T10" fmla="*/ 2147483647 w 324"/>
              <a:gd name="T11" fmla="*/ 2147483647 h 192"/>
              <a:gd name="T12" fmla="*/ 2147483647 w 324"/>
              <a:gd name="T13" fmla="*/ 2147483647 h 192"/>
              <a:gd name="T14" fmla="*/ 0 w 324"/>
              <a:gd name="T15" fmla="*/ 2147483647 h 192"/>
              <a:gd name="T16" fmla="*/ 2147483647 w 324"/>
              <a:gd name="T17" fmla="*/ 0 h 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4"/>
              <a:gd name="T28" fmla="*/ 0 h 192"/>
              <a:gd name="T29" fmla="*/ 324 w 324"/>
              <a:gd name="T30" fmla="*/ 192 h 19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4" h="192">
                <a:moveTo>
                  <a:pt x="30" y="0"/>
                </a:moveTo>
                <a:lnTo>
                  <a:pt x="161" y="82"/>
                </a:lnTo>
                <a:lnTo>
                  <a:pt x="300" y="0"/>
                </a:lnTo>
                <a:lnTo>
                  <a:pt x="324" y="40"/>
                </a:lnTo>
                <a:lnTo>
                  <a:pt x="233" y="192"/>
                </a:lnTo>
                <a:lnTo>
                  <a:pt x="161" y="88"/>
                </a:lnTo>
                <a:lnTo>
                  <a:pt x="92" y="190"/>
                </a:lnTo>
                <a:lnTo>
                  <a:pt x="0" y="38"/>
                </a:lnTo>
                <a:lnTo>
                  <a:pt x="30" y="0"/>
                </a:lnTo>
                <a:close/>
              </a:path>
            </a:pathLst>
          </a:custGeom>
          <a:solidFill>
            <a:srgbClr val="FFFFFF"/>
          </a:solidFill>
          <a:ln w="7938">
            <a:solidFill>
              <a:srgbClr val="000000"/>
            </a:solidFill>
            <a:prstDash val="solid"/>
            <a:round/>
            <a:headEnd/>
            <a:tailEnd/>
          </a:ln>
        </p:spPr>
        <p:txBody>
          <a:bodyPr/>
          <a:lstStyle/>
          <a:p>
            <a:endParaRPr lang="zh-CN" altLang="en-US"/>
          </a:p>
        </p:txBody>
      </p:sp>
      <p:grpSp>
        <p:nvGrpSpPr>
          <p:cNvPr id="4106" name="Group 45">
            <a:extLst>
              <a:ext uri="{FF2B5EF4-FFF2-40B4-BE49-F238E27FC236}">
                <a16:creationId xmlns:a16="http://schemas.microsoft.com/office/drawing/2014/main" id="{9E3C027C-6D5D-4CB6-86F8-97306C8E334F}"/>
              </a:ext>
            </a:extLst>
          </p:cNvPr>
          <p:cNvGrpSpPr>
            <a:grpSpLocks/>
          </p:cNvGrpSpPr>
          <p:nvPr/>
        </p:nvGrpSpPr>
        <p:grpSpPr bwMode="auto">
          <a:xfrm>
            <a:off x="4583113" y="3090863"/>
            <a:ext cx="819150" cy="2051050"/>
            <a:chOff x="2910" y="2010"/>
            <a:chExt cx="516" cy="803"/>
          </a:xfrm>
        </p:grpSpPr>
        <p:grpSp>
          <p:nvGrpSpPr>
            <p:cNvPr id="4204" name="Group 46">
              <a:extLst>
                <a:ext uri="{FF2B5EF4-FFF2-40B4-BE49-F238E27FC236}">
                  <a16:creationId xmlns:a16="http://schemas.microsoft.com/office/drawing/2014/main" id="{3CF09EA9-C763-42FC-B893-B75ED1D027F2}"/>
                </a:ext>
              </a:extLst>
            </p:cNvPr>
            <p:cNvGrpSpPr>
              <a:grpSpLocks/>
            </p:cNvGrpSpPr>
            <p:nvPr/>
          </p:nvGrpSpPr>
          <p:grpSpPr bwMode="auto">
            <a:xfrm>
              <a:off x="2910" y="2010"/>
              <a:ext cx="516" cy="803"/>
              <a:chOff x="2910" y="2010"/>
              <a:chExt cx="516" cy="803"/>
            </a:xfrm>
          </p:grpSpPr>
          <p:grpSp>
            <p:nvGrpSpPr>
              <p:cNvPr id="4206" name="Group 47">
                <a:extLst>
                  <a:ext uri="{FF2B5EF4-FFF2-40B4-BE49-F238E27FC236}">
                    <a16:creationId xmlns:a16="http://schemas.microsoft.com/office/drawing/2014/main" id="{69AAABDE-6A9F-4381-9006-FD309943951F}"/>
                  </a:ext>
                </a:extLst>
              </p:cNvPr>
              <p:cNvGrpSpPr>
                <a:grpSpLocks/>
              </p:cNvGrpSpPr>
              <p:nvPr/>
            </p:nvGrpSpPr>
            <p:grpSpPr bwMode="auto">
              <a:xfrm>
                <a:off x="2910" y="2010"/>
                <a:ext cx="516" cy="803"/>
                <a:chOff x="2910" y="2010"/>
                <a:chExt cx="516" cy="803"/>
              </a:xfrm>
            </p:grpSpPr>
            <p:sp>
              <p:nvSpPr>
                <p:cNvPr id="4208" name="Freeform 48">
                  <a:extLst>
                    <a:ext uri="{FF2B5EF4-FFF2-40B4-BE49-F238E27FC236}">
                      <a16:creationId xmlns:a16="http://schemas.microsoft.com/office/drawing/2014/main" id="{B624647F-3F94-4FB2-8262-0DC24546EC4F}"/>
                    </a:ext>
                  </a:extLst>
                </p:cNvPr>
                <p:cNvSpPr>
                  <a:spLocks/>
                </p:cNvSpPr>
                <p:nvPr/>
              </p:nvSpPr>
              <p:spPr bwMode="auto">
                <a:xfrm>
                  <a:off x="2910" y="2010"/>
                  <a:ext cx="516" cy="803"/>
                </a:xfrm>
                <a:custGeom>
                  <a:avLst/>
                  <a:gdLst>
                    <a:gd name="T0" fmla="*/ 20 w 1032"/>
                    <a:gd name="T1" fmla="*/ 19 h 1605"/>
                    <a:gd name="T2" fmla="*/ 24 w 1032"/>
                    <a:gd name="T3" fmla="*/ 18 h 1605"/>
                    <a:gd name="T4" fmla="*/ 30 w 1032"/>
                    <a:gd name="T5" fmla="*/ 16 h 1605"/>
                    <a:gd name="T6" fmla="*/ 31 w 1032"/>
                    <a:gd name="T7" fmla="*/ 17 h 1605"/>
                    <a:gd name="T8" fmla="*/ 32 w 1032"/>
                    <a:gd name="T9" fmla="*/ 18 h 1605"/>
                    <a:gd name="T10" fmla="*/ 33 w 1032"/>
                    <a:gd name="T11" fmla="*/ 20 h 1605"/>
                    <a:gd name="T12" fmla="*/ 33 w 1032"/>
                    <a:gd name="T13" fmla="*/ 22 h 1605"/>
                    <a:gd name="T14" fmla="*/ 33 w 1032"/>
                    <a:gd name="T15" fmla="*/ 24 h 1605"/>
                    <a:gd name="T16" fmla="*/ 28 w 1032"/>
                    <a:gd name="T17" fmla="*/ 27 h 1605"/>
                    <a:gd name="T18" fmla="*/ 26 w 1032"/>
                    <a:gd name="T19" fmla="*/ 28 h 1605"/>
                    <a:gd name="T20" fmla="*/ 24 w 1032"/>
                    <a:gd name="T21" fmla="*/ 29 h 1605"/>
                    <a:gd name="T22" fmla="*/ 20 w 1032"/>
                    <a:gd name="T23" fmla="*/ 30 h 1605"/>
                    <a:gd name="T24" fmla="*/ 14 w 1032"/>
                    <a:gd name="T25" fmla="*/ 31 h 1605"/>
                    <a:gd name="T26" fmla="*/ 12 w 1032"/>
                    <a:gd name="T27" fmla="*/ 30 h 1605"/>
                    <a:gd name="T28" fmla="*/ 11 w 1032"/>
                    <a:gd name="T29" fmla="*/ 28 h 1605"/>
                    <a:gd name="T30" fmla="*/ 11 w 1032"/>
                    <a:gd name="T31" fmla="*/ 32 h 1605"/>
                    <a:gd name="T32" fmla="*/ 11 w 1032"/>
                    <a:gd name="T33" fmla="*/ 36 h 1605"/>
                    <a:gd name="T34" fmla="*/ 11 w 1032"/>
                    <a:gd name="T35" fmla="*/ 39 h 1605"/>
                    <a:gd name="T36" fmla="*/ 12 w 1032"/>
                    <a:gd name="T37" fmla="*/ 42 h 1605"/>
                    <a:gd name="T38" fmla="*/ 12 w 1032"/>
                    <a:gd name="T39" fmla="*/ 47 h 1605"/>
                    <a:gd name="T40" fmla="*/ 10 w 1032"/>
                    <a:gd name="T41" fmla="*/ 48 h 1605"/>
                    <a:gd name="T42" fmla="*/ 7 w 1032"/>
                    <a:gd name="T43" fmla="*/ 49 h 1605"/>
                    <a:gd name="T44" fmla="*/ 5 w 1032"/>
                    <a:gd name="T45" fmla="*/ 50 h 1605"/>
                    <a:gd name="T46" fmla="*/ 2 w 1032"/>
                    <a:gd name="T47" fmla="*/ 50 h 1605"/>
                    <a:gd name="T48" fmla="*/ 1 w 1032"/>
                    <a:gd name="T49" fmla="*/ 45 h 1605"/>
                    <a:gd name="T50" fmla="*/ 2 w 1032"/>
                    <a:gd name="T51" fmla="*/ 42 h 1605"/>
                    <a:gd name="T52" fmla="*/ 2 w 1032"/>
                    <a:gd name="T53" fmla="*/ 38 h 1605"/>
                    <a:gd name="T54" fmla="*/ 1 w 1032"/>
                    <a:gd name="T55" fmla="*/ 25 h 1605"/>
                    <a:gd name="T56" fmla="*/ 3 w 1032"/>
                    <a:gd name="T57" fmla="*/ 2 h 1605"/>
                    <a:gd name="T58" fmla="*/ 8 w 1032"/>
                    <a:gd name="T59" fmla="*/ 1 h 1605"/>
                    <a:gd name="T60" fmla="*/ 10 w 1032"/>
                    <a:gd name="T61" fmla="*/ 0 h 1605"/>
                    <a:gd name="T62" fmla="*/ 11 w 1032"/>
                    <a:gd name="T63" fmla="*/ 1 h 1605"/>
                    <a:gd name="T64" fmla="*/ 12 w 1032"/>
                    <a:gd name="T65" fmla="*/ 1 h 1605"/>
                    <a:gd name="T66" fmla="*/ 14 w 1032"/>
                    <a:gd name="T67" fmla="*/ 2 h 1605"/>
                    <a:gd name="T68" fmla="*/ 14 w 1032"/>
                    <a:gd name="T69" fmla="*/ 4 h 1605"/>
                    <a:gd name="T70" fmla="*/ 14 w 1032"/>
                    <a:gd name="T71" fmla="*/ 6 h 1605"/>
                    <a:gd name="T72" fmla="*/ 17 w 1032"/>
                    <a:gd name="T73" fmla="*/ 18 h 1605"/>
                    <a:gd name="T74" fmla="*/ 18 w 1032"/>
                    <a:gd name="T75" fmla="*/ 19 h 1605"/>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32"/>
                    <a:gd name="T115" fmla="*/ 0 h 1605"/>
                    <a:gd name="T116" fmla="*/ 1032 w 1032"/>
                    <a:gd name="T117" fmla="*/ 1605 h 1605"/>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32" h="1605">
                      <a:moveTo>
                        <a:pt x="605" y="600"/>
                      </a:moveTo>
                      <a:lnTo>
                        <a:pt x="636" y="599"/>
                      </a:lnTo>
                      <a:lnTo>
                        <a:pt x="679" y="592"/>
                      </a:lnTo>
                      <a:lnTo>
                        <a:pt x="751" y="563"/>
                      </a:lnTo>
                      <a:lnTo>
                        <a:pt x="910" y="507"/>
                      </a:lnTo>
                      <a:lnTo>
                        <a:pt x="934" y="511"/>
                      </a:lnTo>
                      <a:lnTo>
                        <a:pt x="956" y="520"/>
                      </a:lnTo>
                      <a:lnTo>
                        <a:pt x="980" y="535"/>
                      </a:lnTo>
                      <a:lnTo>
                        <a:pt x="996" y="551"/>
                      </a:lnTo>
                      <a:lnTo>
                        <a:pt x="1011" y="575"/>
                      </a:lnTo>
                      <a:lnTo>
                        <a:pt x="1020" y="601"/>
                      </a:lnTo>
                      <a:lnTo>
                        <a:pt x="1028" y="637"/>
                      </a:lnTo>
                      <a:lnTo>
                        <a:pt x="1031" y="667"/>
                      </a:lnTo>
                      <a:lnTo>
                        <a:pt x="1032" y="697"/>
                      </a:lnTo>
                      <a:lnTo>
                        <a:pt x="1031" y="733"/>
                      </a:lnTo>
                      <a:lnTo>
                        <a:pt x="1027" y="767"/>
                      </a:lnTo>
                      <a:lnTo>
                        <a:pt x="1020" y="795"/>
                      </a:lnTo>
                      <a:lnTo>
                        <a:pt x="894" y="833"/>
                      </a:lnTo>
                      <a:lnTo>
                        <a:pt x="840" y="859"/>
                      </a:lnTo>
                      <a:lnTo>
                        <a:pt x="806" y="879"/>
                      </a:lnTo>
                      <a:lnTo>
                        <a:pt x="776" y="895"/>
                      </a:lnTo>
                      <a:lnTo>
                        <a:pt x="751" y="906"/>
                      </a:lnTo>
                      <a:lnTo>
                        <a:pt x="713" y="916"/>
                      </a:lnTo>
                      <a:lnTo>
                        <a:pt x="639" y="938"/>
                      </a:lnTo>
                      <a:lnTo>
                        <a:pt x="513" y="966"/>
                      </a:lnTo>
                      <a:lnTo>
                        <a:pt x="421" y="982"/>
                      </a:lnTo>
                      <a:lnTo>
                        <a:pt x="399" y="975"/>
                      </a:lnTo>
                      <a:lnTo>
                        <a:pt x="384" y="959"/>
                      </a:lnTo>
                      <a:lnTo>
                        <a:pt x="373" y="934"/>
                      </a:lnTo>
                      <a:lnTo>
                        <a:pt x="344" y="869"/>
                      </a:lnTo>
                      <a:lnTo>
                        <a:pt x="337" y="910"/>
                      </a:lnTo>
                      <a:lnTo>
                        <a:pt x="331" y="1012"/>
                      </a:lnTo>
                      <a:lnTo>
                        <a:pt x="335" y="1092"/>
                      </a:lnTo>
                      <a:lnTo>
                        <a:pt x="344" y="1134"/>
                      </a:lnTo>
                      <a:lnTo>
                        <a:pt x="345" y="1178"/>
                      </a:lnTo>
                      <a:lnTo>
                        <a:pt x="345" y="1220"/>
                      </a:lnTo>
                      <a:lnTo>
                        <a:pt x="351" y="1272"/>
                      </a:lnTo>
                      <a:lnTo>
                        <a:pt x="361" y="1320"/>
                      </a:lnTo>
                      <a:lnTo>
                        <a:pt x="391" y="1462"/>
                      </a:lnTo>
                      <a:lnTo>
                        <a:pt x="371" y="1486"/>
                      </a:lnTo>
                      <a:lnTo>
                        <a:pt x="343" y="1505"/>
                      </a:lnTo>
                      <a:lnTo>
                        <a:pt x="301" y="1521"/>
                      </a:lnTo>
                      <a:lnTo>
                        <a:pt x="259" y="1530"/>
                      </a:lnTo>
                      <a:lnTo>
                        <a:pt x="224" y="1542"/>
                      </a:lnTo>
                      <a:lnTo>
                        <a:pt x="185" y="1555"/>
                      </a:lnTo>
                      <a:lnTo>
                        <a:pt x="150" y="1569"/>
                      </a:lnTo>
                      <a:lnTo>
                        <a:pt x="112" y="1581"/>
                      </a:lnTo>
                      <a:lnTo>
                        <a:pt x="62" y="1595"/>
                      </a:lnTo>
                      <a:lnTo>
                        <a:pt x="0" y="1605"/>
                      </a:lnTo>
                      <a:lnTo>
                        <a:pt x="29" y="1418"/>
                      </a:lnTo>
                      <a:lnTo>
                        <a:pt x="40" y="1358"/>
                      </a:lnTo>
                      <a:lnTo>
                        <a:pt x="45" y="1322"/>
                      </a:lnTo>
                      <a:lnTo>
                        <a:pt x="46" y="1282"/>
                      </a:lnTo>
                      <a:lnTo>
                        <a:pt x="50" y="1196"/>
                      </a:lnTo>
                      <a:lnTo>
                        <a:pt x="48" y="1078"/>
                      </a:lnTo>
                      <a:lnTo>
                        <a:pt x="28" y="773"/>
                      </a:lnTo>
                      <a:lnTo>
                        <a:pt x="40" y="303"/>
                      </a:lnTo>
                      <a:lnTo>
                        <a:pt x="86" y="44"/>
                      </a:lnTo>
                      <a:lnTo>
                        <a:pt x="208" y="22"/>
                      </a:lnTo>
                      <a:lnTo>
                        <a:pt x="251" y="12"/>
                      </a:lnTo>
                      <a:lnTo>
                        <a:pt x="280" y="4"/>
                      </a:lnTo>
                      <a:lnTo>
                        <a:pt x="299" y="0"/>
                      </a:lnTo>
                      <a:lnTo>
                        <a:pt x="321" y="0"/>
                      </a:lnTo>
                      <a:lnTo>
                        <a:pt x="340" y="2"/>
                      </a:lnTo>
                      <a:lnTo>
                        <a:pt x="359" y="6"/>
                      </a:lnTo>
                      <a:lnTo>
                        <a:pt x="379" y="17"/>
                      </a:lnTo>
                      <a:lnTo>
                        <a:pt x="399" y="33"/>
                      </a:lnTo>
                      <a:lnTo>
                        <a:pt x="417" y="54"/>
                      </a:lnTo>
                      <a:lnTo>
                        <a:pt x="428" y="74"/>
                      </a:lnTo>
                      <a:lnTo>
                        <a:pt x="435" y="102"/>
                      </a:lnTo>
                      <a:lnTo>
                        <a:pt x="435" y="140"/>
                      </a:lnTo>
                      <a:lnTo>
                        <a:pt x="441" y="189"/>
                      </a:lnTo>
                      <a:lnTo>
                        <a:pt x="463" y="296"/>
                      </a:lnTo>
                      <a:lnTo>
                        <a:pt x="527" y="560"/>
                      </a:lnTo>
                      <a:lnTo>
                        <a:pt x="536" y="596"/>
                      </a:lnTo>
                      <a:lnTo>
                        <a:pt x="565" y="600"/>
                      </a:lnTo>
                      <a:lnTo>
                        <a:pt x="605" y="600"/>
                      </a:lnTo>
                      <a:close/>
                    </a:path>
                  </a:pathLst>
                </a:custGeom>
                <a:solidFill>
                  <a:srgbClr val="808080"/>
                </a:solidFill>
                <a:ln w="7938">
                  <a:solidFill>
                    <a:srgbClr val="000000"/>
                  </a:solidFill>
                  <a:prstDash val="solid"/>
                  <a:round/>
                  <a:headEnd/>
                  <a:tailEnd/>
                </a:ln>
              </p:spPr>
              <p:txBody>
                <a:bodyPr/>
                <a:lstStyle/>
                <a:p>
                  <a:endParaRPr lang="zh-CN" altLang="en-US"/>
                </a:p>
              </p:txBody>
            </p:sp>
            <p:sp>
              <p:nvSpPr>
                <p:cNvPr id="4209" name="Freeform 49">
                  <a:extLst>
                    <a:ext uri="{FF2B5EF4-FFF2-40B4-BE49-F238E27FC236}">
                      <a16:creationId xmlns:a16="http://schemas.microsoft.com/office/drawing/2014/main" id="{D3B15B75-B5EF-4716-938C-CFB8D00F48B3}"/>
                    </a:ext>
                  </a:extLst>
                </p:cNvPr>
                <p:cNvSpPr>
                  <a:spLocks/>
                </p:cNvSpPr>
                <p:nvPr/>
              </p:nvSpPr>
              <p:spPr bwMode="auto">
                <a:xfrm>
                  <a:off x="3022" y="2225"/>
                  <a:ext cx="56" cy="216"/>
                </a:xfrm>
                <a:custGeom>
                  <a:avLst/>
                  <a:gdLst>
                    <a:gd name="T0" fmla="*/ 4 w 112"/>
                    <a:gd name="T1" fmla="*/ 14 h 431"/>
                    <a:gd name="T2" fmla="*/ 3 w 112"/>
                    <a:gd name="T3" fmla="*/ 9 h 431"/>
                    <a:gd name="T4" fmla="*/ 1 w 112"/>
                    <a:gd name="T5" fmla="*/ 5 h 431"/>
                    <a:gd name="T6" fmla="*/ 2 w 112"/>
                    <a:gd name="T7" fmla="*/ 1 h 431"/>
                    <a:gd name="T8" fmla="*/ 0 w 112"/>
                    <a:gd name="T9" fmla="*/ 0 h 431"/>
                    <a:gd name="T10" fmla="*/ 0 60000 65536"/>
                    <a:gd name="T11" fmla="*/ 0 60000 65536"/>
                    <a:gd name="T12" fmla="*/ 0 60000 65536"/>
                    <a:gd name="T13" fmla="*/ 0 60000 65536"/>
                    <a:gd name="T14" fmla="*/ 0 60000 65536"/>
                    <a:gd name="T15" fmla="*/ 0 w 112"/>
                    <a:gd name="T16" fmla="*/ 0 h 431"/>
                    <a:gd name="T17" fmla="*/ 112 w 112"/>
                    <a:gd name="T18" fmla="*/ 431 h 431"/>
                  </a:gdLst>
                  <a:ahLst/>
                  <a:cxnLst>
                    <a:cxn ang="T10">
                      <a:pos x="T0" y="T1"/>
                    </a:cxn>
                    <a:cxn ang="T11">
                      <a:pos x="T2" y="T3"/>
                    </a:cxn>
                    <a:cxn ang="T12">
                      <a:pos x="T4" y="T5"/>
                    </a:cxn>
                    <a:cxn ang="T13">
                      <a:pos x="T6" y="T7"/>
                    </a:cxn>
                    <a:cxn ang="T14">
                      <a:pos x="T8" y="T9"/>
                    </a:cxn>
                  </a:cxnLst>
                  <a:rect l="T15" t="T16" r="T17" b="T18"/>
                  <a:pathLst>
                    <a:path w="112" h="431">
                      <a:moveTo>
                        <a:pt x="112" y="431"/>
                      </a:moveTo>
                      <a:lnTo>
                        <a:pt x="72" y="288"/>
                      </a:lnTo>
                      <a:lnTo>
                        <a:pt x="32" y="144"/>
                      </a:lnTo>
                      <a:lnTo>
                        <a:pt x="40" y="24"/>
                      </a:lnTo>
                      <a:lnTo>
                        <a:pt x="0" y="0"/>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7" name="Freeform 50">
                <a:extLst>
                  <a:ext uri="{FF2B5EF4-FFF2-40B4-BE49-F238E27FC236}">
                    <a16:creationId xmlns:a16="http://schemas.microsoft.com/office/drawing/2014/main" id="{72E3D865-F0BF-4CDF-A674-3A7F9E4ECD6B}"/>
                  </a:ext>
                </a:extLst>
              </p:cNvPr>
              <p:cNvSpPr>
                <a:spLocks/>
              </p:cNvSpPr>
              <p:nvPr/>
            </p:nvSpPr>
            <p:spPr bwMode="auto">
              <a:xfrm>
                <a:off x="3130" y="2309"/>
                <a:ext cx="47" cy="44"/>
              </a:xfrm>
              <a:custGeom>
                <a:avLst/>
                <a:gdLst>
                  <a:gd name="T0" fmla="*/ 3 w 93"/>
                  <a:gd name="T1" fmla="*/ 1 h 88"/>
                  <a:gd name="T2" fmla="*/ 2 w 93"/>
                  <a:gd name="T3" fmla="*/ 0 h 88"/>
                  <a:gd name="T4" fmla="*/ 1 w 93"/>
                  <a:gd name="T5" fmla="*/ 1 h 88"/>
                  <a:gd name="T6" fmla="*/ 1 w 93"/>
                  <a:gd name="T7" fmla="*/ 1 h 88"/>
                  <a:gd name="T8" fmla="*/ 0 w 93"/>
                  <a:gd name="T9" fmla="*/ 2 h 88"/>
                  <a:gd name="T10" fmla="*/ 1 w 93"/>
                  <a:gd name="T11" fmla="*/ 3 h 88"/>
                  <a:gd name="T12" fmla="*/ 0 60000 65536"/>
                  <a:gd name="T13" fmla="*/ 0 60000 65536"/>
                  <a:gd name="T14" fmla="*/ 0 60000 65536"/>
                  <a:gd name="T15" fmla="*/ 0 60000 65536"/>
                  <a:gd name="T16" fmla="*/ 0 60000 65536"/>
                  <a:gd name="T17" fmla="*/ 0 60000 65536"/>
                  <a:gd name="T18" fmla="*/ 0 w 93"/>
                  <a:gd name="T19" fmla="*/ 0 h 88"/>
                  <a:gd name="T20" fmla="*/ 93 w 93"/>
                  <a:gd name="T21" fmla="*/ 88 h 88"/>
                </a:gdLst>
                <a:ahLst/>
                <a:cxnLst>
                  <a:cxn ang="T12">
                    <a:pos x="T0" y="T1"/>
                  </a:cxn>
                  <a:cxn ang="T13">
                    <a:pos x="T2" y="T3"/>
                  </a:cxn>
                  <a:cxn ang="T14">
                    <a:pos x="T4" y="T5"/>
                  </a:cxn>
                  <a:cxn ang="T15">
                    <a:pos x="T6" y="T7"/>
                  </a:cxn>
                  <a:cxn ang="T16">
                    <a:pos x="T8" y="T9"/>
                  </a:cxn>
                  <a:cxn ang="T17">
                    <a:pos x="T10" y="T11"/>
                  </a:cxn>
                </a:cxnLst>
                <a:rect l="T18" t="T19" r="T20" b="T21"/>
                <a:pathLst>
                  <a:path w="93" h="88">
                    <a:moveTo>
                      <a:pt x="93" y="3"/>
                    </a:moveTo>
                    <a:lnTo>
                      <a:pt x="49" y="0"/>
                    </a:lnTo>
                    <a:lnTo>
                      <a:pt x="25" y="11"/>
                    </a:lnTo>
                    <a:lnTo>
                      <a:pt x="8" y="32"/>
                    </a:lnTo>
                    <a:lnTo>
                      <a:pt x="0" y="64"/>
                    </a:lnTo>
                    <a:lnTo>
                      <a:pt x="1" y="88"/>
                    </a:lnTo>
                  </a:path>
                </a:pathLst>
              </a:custGeom>
              <a:noFill/>
              <a:ln w="7938">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4205" name="Freeform 51">
              <a:extLst>
                <a:ext uri="{FF2B5EF4-FFF2-40B4-BE49-F238E27FC236}">
                  <a16:creationId xmlns:a16="http://schemas.microsoft.com/office/drawing/2014/main" id="{7E7B5DD2-31DD-4E19-9353-C194745BB258}"/>
                </a:ext>
              </a:extLst>
            </p:cNvPr>
            <p:cNvSpPr>
              <a:spLocks/>
            </p:cNvSpPr>
            <p:nvPr/>
          </p:nvSpPr>
          <p:spPr bwMode="auto">
            <a:xfrm>
              <a:off x="2912" y="2033"/>
              <a:ext cx="108" cy="623"/>
            </a:xfrm>
            <a:custGeom>
              <a:avLst/>
              <a:gdLst>
                <a:gd name="T0" fmla="*/ 3 w 216"/>
                <a:gd name="T1" fmla="*/ 0 h 1246"/>
                <a:gd name="T2" fmla="*/ 4 w 216"/>
                <a:gd name="T3" fmla="*/ 3 h 1246"/>
                <a:gd name="T4" fmla="*/ 5 w 216"/>
                <a:gd name="T5" fmla="*/ 4 h 1246"/>
                <a:gd name="T6" fmla="*/ 5 w 216"/>
                <a:gd name="T7" fmla="*/ 5 h 1246"/>
                <a:gd name="T8" fmla="*/ 6 w 216"/>
                <a:gd name="T9" fmla="*/ 6 h 1246"/>
                <a:gd name="T10" fmla="*/ 6 w 216"/>
                <a:gd name="T11" fmla="*/ 7 h 1246"/>
                <a:gd name="T12" fmla="*/ 7 w 216"/>
                <a:gd name="T13" fmla="*/ 8 h 1246"/>
                <a:gd name="T14" fmla="*/ 4 w 216"/>
                <a:gd name="T15" fmla="*/ 8 h 1246"/>
                <a:gd name="T16" fmla="*/ 6 w 216"/>
                <a:gd name="T17" fmla="*/ 11 h 1246"/>
                <a:gd name="T18" fmla="*/ 5 w 216"/>
                <a:gd name="T19" fmla="*/ 14 h 1246"/>
                <a:gd name="T20" fmla="*/ 5 w 216"/>
                <a:gd name="T21" fmla="*/ 15 h 1246"/>
                <a:gd name="T22" fmla="*/ 4 w 216"/>
                <a:gd name="T23" fmla="*/ 16 h 1246"/>
                <a:gd name="T24" fmla="*/ 4 w 216"/>
                <a:gd name="T25" fmla="*/ 18 h 1246"/>
                <a:gd name="T26" fmla="*/ 3 w 216"/>
                <a:gd name="T27" fmla="*/ 22 h 1246"/>
                <a:gd name="T28" fmla="*/ 3 w 216"/>
                <a:gd name="T29" fmla="*/ 24 h 1246"/>
                <a:gd name="T30" fmla="*/ 3 w 216"/>
                <a:gd name="T31" fmla="*/ 26 h 1246"/>
                <a:gd name="T32" fmla="*/ 3 w 216"/>
                <a:gd name="T33" fmla="*/ 28 h 1246"/>
                <a:gd name="T34" fmla="*/ 3 w 216"/>
                <a:gd name="T35" fmla="*/ 33 h 1246"/>
                <a:gd name="T36" fmla="*/ 3 w 216"/>
                <a:gd name="T37" fmla="*/ 34 h 1246"/>
                <a:gd name="T38" fmla="*/ 2 w 216"/>
                <a:gd name="T39" fmla="*/ 36 h 1246"/>
                <a:gd name="T40" fmla="*/ 2 w 216"/>
                <a:gd name="T41" fmla="*/ 39 h 1246"/>
                <a:gd name="T42" fmla="*/ 1 w 216"/>
                <a:gd name="T43" fmla="*/ 30 h 1246"/>
                <a:gd name="T44" fmla="*/ 1 w 216"/>
                <a:gd name="T45" fmla="*/ 28 h 1246"/>
                <a:gd name="T46" fmla="*/ 1 w 216"/>
                <a:gd name="T47" fmla="*/ 24 h 1246"/>
                <a:gd name="T48" fmla="*/ 1 w 216"/>
                <a:gd name="T49" fmla="*/ 23 h 1246"/>
                <a:gd name="T50" fmla="*/ 1 w 216"/>
                <a:gd name="T51" fmla="*/ 21 h 1246"/>
                <a:gd name="T52" fmla="*/ 1 w 216"/>
                <a:gd name="T53" fmla="*/ 19 h 1246"/>
                <a:gd name="T54" fmla="*/ 0 w 216"/>
                <a:gd name="T55" fmla="*/ 16 h 1246"/>
                <a:gd name="T56" fmla="*/ 0 w 216"/>
                <a:gd name="T57" fmla="*/ 13 h 1246"/>
                <a:gd name="T58" fmla="*/ 1 w 216"/>
                <a:gd name="T59" fmla="*/ 12 h 1246"/>
                <a:gd name="T60" fmla="*/ 1 w 216"/>
                <a:gd name="T61" fmla="*/ 9 h 1246"/>
                <a:gd name="T62" fmla="*/ 1 w 216"/>
                <a:gd name="T63" fmla="*/ 8 h 1246"/>
                <a:gd name="T64" fmla="*/ 1 w 216"/>
                <a:gd name="T65" fmla="*/ 6 h 1246"/>
                <a:gd name="T66" fmla="*/ 1 w 216"/>
                <a:gd name="T67" fmla="*/ 5 h 1246"/>
                <a:gd name="T68" fmla="*/ 1 w 216"/>
                <a:gd name="T69" fmla="*/ 4 h 1246"/>
                <a:gd name="T70" fmla="*/ 2 w 216"/>
                <a:gd name="T71" fmla="*/ 4 h 1246"/>
                <a:gd name="T72" fmla="*/ 2 w 216"/>
                <a:gd name="T73" fmla="*/ 3 h 1246"/>
                <a:gd name="T74" fmla="*/ 3 w 216"/>
                <a:gd name="T75" fmla="*/ 0 h 124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16"/>
                <a:gd name="T115" fmla="*/ 0 h 1246"/>
                <a:gd name="T116" fmla="*/ 216 w 216"/>
                <a:gd name="T117" fmla="*/ 1246 h 124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16" h="1246">
                  <a:moveTo>
                    <a:pt x="84" y="0"/>
                  </a:moveTo>
                  <a:lnTo>
                    <a:pt x="117" y="83"/>
                  </a:lnTo>
                  <a:lnTo>
                    <a:pt x="130" y="113"/>
                  </a:lnTo>
                  <a:lnTo>
                    <a:pt x="144" y="140"/>
                  </a:lnTo>
                  <a:lnTo>
                    <a:pt x="168" y="175"/>
                  </a:lnTo>
                  <a:lnTo>
                    <a:pt x="186" y="196"/>
                  </a:lnTo>
                  <a:lnTo>
                    <a:pt x="216" y="228"/>
                  </a:lnTo>
                  <a:lnTo>
                    <a:pt x="116" y="232"/>
                  </a:lnTo>
                  <a:lnTo>
                    <a:pt x="184" y="324"/>
                  </a:lnTo>
                  <a:lnTo>
                    <a:pt x="146" y="418"/>
                  </a:lnTo>
                  <a:lnTo>
                    <a:pt x="132" y="458"/>
                  </a:lnTo>
                  <a:lnTo>
                    <a:pt x="120" y="500"/>
                  </a:lnTo>
                  <a:lnTo>
                    <a:pt x="109" y="554"/>
                  </a:lnTo>
                  <a:lnTo>
                    <a:pt x="89" y="679"/>
                  </a:lnTo>
                  <a:lnTo>
                    <a:pt x="80" y="748"/>
                  </a:lnTo>
                  <a:lnTo>
                    <a:pt x="74" y="820"/>
                  </a:lnTo>
                  <a:lnTo>
                    <a:pt x="72" y="875"/>
                  </a:lnTo>
                  <a:lnTo>
                    <a:pt x="72" y="1027"/>
                  </a:lnTo>
                  <a:lnTo>
                    <a:pt x="69" y="1069"/>
                  </a:lnTo>
                  <a:lnTo>
                    <a:pt x="62" y="1123"/>
                  </a:lnTo>
                  <a:lnTo>
                    <a:pt x="45" y="1246"/>
                  </a:lnTo>
                  <a:lnTo>
                    <a:pt x="24" y="951"/>
                  </a:lnTo>
                  <a:lnTo>
                    <a:pt x="17" y="875"/>
                  </a:lnTo>
                  <a:lnTo>
                    <a:pt x="8" y="767"/>
                  </a:lnTo>
                  <a:lnTo>
                    <a:pt x="4" y="710"/>
                  </a:lnTo>
                  <a:lnTo>
                    <a:pt x="1" y="654"/>
                  </a:lnTo>
                  <a:lnTo>
                    <a:pt x="1" y="580"/>
                  </a:lnTo>
                  <a:lnTo>
                    <a:pt x="0" y="498"/>
                  </a:lnTo>
                  <a:lnTo>
                    <a:pt x="0" y="416"/>
                  </a:lnTo>
                  <a:lnTo>
                    <a:pt x="1" y="367"/>
                  </a:lnTo>
                  <a:lnTo>
                    <a:pt x="6" y="283"/>
                  </a:lnTo>
                  <a:lnTo>
                    <a:pt x="9" y="239"/>
                  </a:lnTo>
                  <a:lnTo>
                    <a:pt x="16" y="188"/>
                  </a:lnTo>
                  <a:lnTo>
                    <a:pt x="22" y="159"/>
                  </a:lnTo>
                  <a:lnTo>
                    <a:pt x="30" y="127"/>
                  </a:lnTo>
                  <a:lnTo>
                    <a:pt x="38" y="101"/>
                  </a:lnTo>
                  <a:lnTo>
                    <a:pt x="46" y="76"/>
                  </a:lnTo>
                  <a:lnTo>
                    <a:pt x="84" y="0"/>
                  </a:lnTo>
                  <a:close/>
                </a:path>
              </a:pathLst>
            </a:custGeom>
            <a:solidFill>
              <a:srgbClr val="808080"/>
            </a:solidFill>
            <a:ln w="7938">
              <a:solidFill>
                <a:srgbClr val="000000"/>
              </a:solidFill>
              <a:prstDash val="solid"/>
              <a:round/>
              <a:headEnd/>
              <a:tailEnd/>
            </a:ln>
          </p:spPr>
          <p:txBody>
            <a:bodyPr/>
            <a:lstStyle/>
            <a:p>
              <a:endParaRPr lang="zh-CN" altLang="en-US"/>
            </a:p>
          </p:txBody>
        </p:sp>
      </p:grpSp>
      <p:grpSp>
        <p:nvGrpSpPr>
          <p:cNvPr id="4107" name="Group 52">
            <a:extLst>
              <a:ext uri="{FF2B5EF4-FFF2-40B4-BE49-F238E27FC236}">
                <a16:creationId xmlns:a16="http://schemas.microsoft.com/office/drawing/2014/main" id="{4D649DA3-1748-4BEB-A5F9-8AC7AFAF4C72}"/>
              </a:ext>
            </a:extLst>
          </p:cNvPr>
          <p:cNvGrpSpPr>
            <a:grpSpLocks/>
          </p:cNvGrpSpPr>
          <p:nvPr/>
        </p:nvGrpSpPr>
        <p:grpSpPr bwMode="auto">
          <a:xfrm>
            <a:off x="2947988" y="3429000"/>
            <a:ext cx="777875" cy="1103313"/>
            <a:chOff x="2072" y="2223"/>
            <a:chExt cx="298" cy="227"/>
          </a:xfrm>
        </p:grpSpPr>
        <p:grpSp>
          <p:nvGrpSpPr>
            <p:cNvPr id="4200" name="Group 53">
              <a:extLst>
                <a:ext uri="{FF2B5EF4-FFF2-40B4-BE49-F238E27FC236}">
                  <a16:creationId xmlns:a16="http://schemas.microsoft.com/office/drawing/2014/main" id="{57289CE5-CF36-4C71-9DE4-257DD9CA924B}"/>
                </a:ext>
              </a:extLst>
            </p:cNvPr>
            <p:cNvGrpSpPr>
              <a:grpSpLocks/>
            </p:cNvGrpSpPr>
            <p:nvPr/>
          </p:nvGrpSpPr>
          <p:grpSpPr bwMode="auto">
            <a:xfrm>
              <a:off x="2072" y="2223"/>
              <a:ext cx="298" cy="227"/>
              <a:chOff x="2072" y="2223"/>
              <a:chExt cx="298" cy="227"/>
            </a:xfrm>
          </p:grpSpPr>
          <p:sp>
            <p:nvSpPr>
              <p:cNvPr id="4202" name="Freeform 54">
                <a:extLst>
                  <a:ext uri="{FF2B5EF4-FFF2-40B4-BE49-F238E27FC236}">
                    <a16:creationId xmlns:a16="http://schemas.microsoft.com/office/drawing/2014/main" id="{2E718A97-8A78-4F6F-A2B7-FAD66A5E0E9D}"/>
                  </a:ext>
                </a:extLst>
              </p:cNvPr>
              <p:cNvSpPr>
                <a:spLocks/>
              </p:cNvSpPr>
              <p:nvPr/>
            </p:nvSpPr>
            <p:spPr bwMode="auto">
              <a:xfrm>
                <a:off x="2228" y="2232"/>
                <a:ext cx="142" cy="148"/>
              </a:xfrm>
              <a:custGeom>
                <a:avLst/>
                <a:gdLst>
                  <a:gd name="T0" fmla="*/ 0 w 284"/>
                  <a:gd name="T1" fmla="*/ 0 h 296"/>
                  <a:gd name="T2" fmla="*/ 9 w 284"/>
                  <a:gd name="T3" fmla="*/ 3 h 296"/>
                  <a:gd name="T4" fmla="*/ 9 w 284"/>
                  <a:gd name="T5" fmla="*/ 5 h 296"/>
                  <a:gd name="T6" fmla="*/ 9 w 284"/>
                  <a:gd name="T7" fmla="*/ 6 h 296"/>
                  <a:gd name="T8" fmla="*/ 9 w 284"/>
                  <a:gd name="T9" fmla="*/ 8 h 296"/>
                  <a:gd name="T10" fmla="*/ 8 w 284"/>
                  <a:gd name="T11" fmla="*/ 10 h 296"/>
                  <a:gd name="T12" fmla="*/ 5 w 284"/>
                  <a:gd name="T13" fmla="*/ 8 h 296"/>
                  <a:gd name="T14" fmla="*/ 2 w 284"/>
                  <a:gd name="T15" fmla="*/ 7 h 296"/>
                  <a:gd name="T16" fmla="*/ 0 w 284"/>
                  <a:gd name="T17" fmla="*/ 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4"/>
                  <a:gd name="T28" fmla="*/ 0 h 296"/>
                  <a:gd name="T29" fmla="*/ 284 w 284"/>
                  <a:gd name="T30" fmla="*/ 296 h 2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4" h="296">
                    <a:moveTo>
                      <a:pt x="0" y="0"/>
                    </a:moveTo>
                    <a:lnTo>
                      <a:pt x="271" y="92"/>
                    </a:lnTo>
                    <a:lnTo>
                      <a:pt x="280" y="144"/>
                    </a:lnTo>
                    <a:lnTo>
                      <a:pt x="284" y="192"/>
                    </a:lnTo>
                    <a:lnTo>
                      <a:pt x="272" y="248"/>
                    </a:lnTo>
                    <a:lnTo>
                      <a:pt x="248" y="296"/>
                    </a:lnTo>
                    <a:lnTo>
                      <a:pt x="152" y="228"/>
                    </a:lnTo>
                    <a:lnTo>
                      <a:pt x="44" y="208"/>
                    </a:lnTo>
                    <a:lnTo>
                      <a:pt x="0" y="0"/>
                    </a:lnTo>
                    <a:close/>
                  </a:path>
                </a:pathLst>
              </a:custGeom>
              <a:solidFill>
                <a:srgbClr val="FFC080"/>
              </a:solidFill>
              <a:ln w="7938">
                <a:solidFill>
                  <a:srgbClr val="000000"/>
                </a:solidFill>
                <a:prstDash val="solid"/>
                <a:round/>
                <a:headEnd/>
                <a:tailEnd/>
              </a:ln>
            </p:spPr>
            <p:txBody>
              <a:bodyPr/>
              <a:lstStyle/>
              <a:p>
                <a:endParaRPr lang="zh-CN" altLang="en-US"/>
              </a:p>
            </p:txBody>
          </p:sp>
          <p:sp>
            <p:nvSpPr>
              <p:cNvPr id="4203" name="Freeform 55">
                <a:extLst>
                  <a:ext uri="{FF2B5EF4-FFF2-40B4-BE49-F238E27FC236}">
                    <a16:creationId xmlns:a16="http://schemas.microsoft.com/office/drawing/2014/main" id="{25DE1089-5D34-4208-9C5D-92FE82235EEE}"/>
                  </a:ext>
                </a:extLst>
              </p:cNvPr>
              <p:cNvSpPr>
                <a:spLocks/>
              </p:cNvSpPr>
              <p:nvPr/>
            </p:nvSpPr>
            <p:spPr bwMode="auto">
              <a:xfrm>
                <a:off x="2072" y="2223"/>
                <a:ext cx="231" cy="227"/>
              </a:xfrm>
              <a:custGeom>
                <a:avLst/>
                <a:gdLst>
                  <a:gd name="T0" fmla="*/ 13 w 463"/>
                  <a:gd name="T1" fmla="*/ 3 h 454"/>
                  <a:gd name="T2" fmla="*/ 12 w 463"/>
                  <a:gd name="T3" fmla="*/ 2 h 454"/>
                  <a:gd name="T4" fmla="*/ 10 w 463"/>
                  <a:gd name="T5" fmla="*/ 2 h 454"/>
                  <a:gd name="T6" fmla="*/ 9 w 463"/>
                  <a:gd name="T7" fmla="*/ 1 h 454"/>
                  <a:gd name="T8" fmla="*/ 8 w 463"/>
                  <a:gd name="T9" fmla="*/ 0 h 454"/>
                  <a:gd name="T10" fmla="*/ 7 w 463"/>
                  <a:gd name="T11" fmla="*/ 1 h 454"/>
                  <a:gd name="T12" fmla="*/ 6 w 463"/>
                  <a:gd name="T13" fmla="*/ 1 h 454"/>
                  <a:gd name="T14" fmla="*/ 4 w 463"/>
                  <a:gd name="T15" fmla="*/ 1 h 454"/>
                  <a:gd name="T16" fmla="*/ 2 w 463"/>
                  <a:gd name="T17" fmla="*/ 1 h 454"/>
                  <a:gd name="T18" fmla="*/ 1 w 463"/>
                  <a:gd name="T19" fmla="*/ 1 h 454"/>
                  <a:gd name="T20" fmla="*/ 0 w 463"/>
                  <a:gd name="T21" fmla="*/ 1 h 454"/>
                  <a:gd name="T22" fmla="*/ 0 w 463"/>
                  <a:gd name="T23" fmla="*/ 2 h 454"/>
                  <a:gd name="T24" fmla="*/ 0 w 463"/>
                  <a:gd name="T25" fmla="*/ 3 h 454"/>
                  <a:gd name="T26" fmla="*/ 3 w 463"/>
                  <a:gd name="T27" fmla="*/ 3 h 454"/>
                  <a:gd name="T28" fmla="*/ 5 w 463"/>
                  <a:gd name="T29" fmla="*/ 3 h 454"/>
                  <a:gd name="T30" fmla="*/ 5 w 463"/>
                  <a:gd name="T31" fmla="*/ 4 h 454"/>
                  <a:gd name="T32" fmla="*/ 4 w 463"/>
                  <a:gd name="T33" fmla="*/ 7 h 454"/>
                  <a:gd name="T34" fmla="*/ 2 w 463"/>
                  <a:gd name="T35" fmla="*/ 9 h 454"/>
                  <a:gd name="T36" fmla="*/ 0 w 463"/>
                  <a:gd name="T37" fmla="*/ 10 h 454"/>
                  <a:gd name="T38" fmla="*/ 0 w 463"/>
                  <a:gd name="T39" fmla="*/ 10 h 454"/>
                  <a:gd name="T40" fmla="*/ 0 w 463"/>
                  <a:gd name="T41" fmla="*/ 11 h 454"/>
                  <a:gd name="T42" fmla="*/ 0 w 463"/>
                  <a:gd name="T43" fmla="*/ 11 h 454"/>
                  <a:gd name="T44" fmla="*/ 1 w 463"/>
                  <a:gd name="T45" fmla="*/ 11 h 454"/>
                  <a:gd name="T46" fmla="*/ 2 w 463"/>
                  <a:gd name="T47" fmla="*/ 10 h 454"/>
                  <a:gd name="T48" fmla="*/ 5 w 463"/>
                  <a:gd name="T49" fmla="*/ 8 h 454"/>
                  <a:gd name="T50" fmla="*/ 5 w 463"/>
                  <a:gd name="T51" fmla="*/ 8 h 454"/>
                  <a:gd name="T52" fmla="*/ 4 w 463"/>
                  <a:gd name="T53" fmla="*/ 10 h 454"/>
                  <a:gd name="T54" fmla="*/ 3 w 463"/>
                  <a:gd name="T55" fmla="*/ 11 h 454"/>
                  <a:gd name="T56" fmla="*/ 2 w 463"/>
                  <a:gd name="T57" fmla="*/ 12 h 454"/>
                  <a:gd name="T58" fmla="*/ 2 w 463"/>
                  <a:gd name="T59" fmla="*/ 13 h 454"/>
                  <a:gd name="T60" fmla="*/ 2 w 463"/>
                  <a:gd name="T61" fmla="*/ 13 h 454"/>
                  <a:gd name="T62" fmla="*/ 3 w 463"/>
                  <a:gd name="T63" fmla="*/ 13 h 454"/>
                  <a:gd name="T64" fmla="*/ 5 w 463"/>
                  <a:gd name="T65" fmla="*/ 12 h 454"/>
                  <a:gd name="T66" fmla="*/ 7 w 463"/>
                  <a:gd name="T67" fmla="*/ 9 h 454"/>
                  <a:gd name="T68" fmla="*/ 6 w 463"/>
                  <a:gd name="T69" fmla="*/ 11 h 454"/>
                  <a:gd name="T70" fmla="*/ 6 w 463"/>
                  <a:gd name="T71" fmla="*/ 12 h 454"/>
                  <a:gd name="T72" fmla="*/ 5 w 463"/>
                  <a:gd name="T73" fmla="*/ 13 h 454"/>
                  <a:gd name="T74" fmla="*/ 4 w 463"/>
                  <a:gd name="T75" fmla="*/ 14 h 454"/>
                  <a:gd name="T76" fmla="*/ 5 w 463"/>
                  <a:gd name="T77" fmla="*/ 15 h 454"/>
                  <a:gd name="T78" fmla="*/ 6 w 463"/>
                  <a:gd name="T79" fmla="*/ 15 h 454"/>
                  <a:gd name="T80" fmla="*/ 7 w 463"/>
                  <a:gd name="T81" fmla="*/ 12 h 454"/>
                  <a:gd name="T82" fmla="*/ 9 w 463"/>
                  <a:gd name="T83" fmla="*/ 9 h 454"/>
                  <a:gd name="T84" fmla="*/ 9 w 463"/>
                  <a:gd name="T85" fmla="*/ 9 h 454"/>
                  <a:gd name="T86" fmla="*/ 9 w 463"/>
                  <a:gd name="T87" fmla="*/ 10 h 454"/>
                  <a:gd name="T88" fmla="*/ 9 w 463"/>
                  <a:gd name="T89" fmla="*/ 12 h 454"/>
                  <a:gd name="T90" fmla="*/ 9 w 463"/>
                  <a:gd name="T91" fmla="*/ 14 h 454"/>
                  <a:gd name="T92" fmla="*/ 10 w 463"/>
                  <a:gd name="T93" fmla="*/ 14 h 454"/>
                  <a:gd name="T94" fmla="*/ 11 w 463"/>
                  <a:gd name="T95" fmla="*/ 14 h 454"/>
                  <a:gd name="T96" fmla="*/ 11 w 463"/>
                  <a:gd name="T97" fmla="*/ 14 h 454"/>
                  <a:gd name="T98" fmla="*/ 11 w 463"/>
                  <a:gd name="T99" fmla="*/ 12 h 454"/>
                  <a:gd name="T100" fmla="*/ 11 w 463"/>
                  <a:gd name="T101" fmla="*/ 10 h 454"/>
                  <a:gd name="T102" fmla="*/ 11 w 463"/>
                  <a:gd name="T103" fmla="*/ 9 h 454"/>
                  <a:gd name="T104" fmla="*/ 14 w 463"/>
                  <a:gd name="T105" fmla="*/ 5 h 454"/>
                  <a:gd name="T106" fmla="*/ 14 w 463"/>
                  <a:gd name="T107" fmla="*/ 4 h 4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63"/>
                  <a:gd name="T163" fmla="*/ 0 h 454"/>
                  <a:gd name="T164" fmla="*/ 463 w 463"/>
                  <a:gd name="T165" fmla="*/ 454 h 4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63" h="454">
                    <a:moveTo>
                      <a:pt x="440" y="87"/>
                    </a:moveTo>
                    <a:lnTo>
                      <a:pt x="427" y="72"/>
                    </a:lnTo>
                    <a:lnTo>
                      <a:pt x="410" y="60"/>
                    </a:lnTo>
                    <a:lnTo>
                      <a:pt x="390" y="54"/>
                    </a:lnTo>
                    <a:lnTo>
                      <a:pt x="363" y="48"/>
                    </a:lnTo>
                    <a:lnTo>
                      <a:pt x="351" y="40"/>
                    </a:lnTo>
                    <a:lnTo>
                      <a:pt x="332" y="27"/>
                    </a:lnTo>
                    <a:lnTo>
                      <a:pt x="307" y="11"/>
                    </a:lnTo>
                    <a:lnTo>
                      <a:pt x="280" y="2"/>
                    </a:lnTo>
                    <a:lnTo>
                      <a:pt x="266" y="0"/>
                    </a:lnTo>
                    <a:lnTo>
                      <a:pt x="251" y="3"/>
                    </a:lnTo>
                    <a:lnTo>
                      <a:pt x="231" y="11"/>
                    </a:lnTo>
                    <a:lnTo>
                      <a:pt x="213" y="19"/>
                    </a:lnTo>
                    <a:lnTo>
                      <a:pt x="197" y="24"/>
                    </a:lnTo>
                    <a:lnTo>
                      <a:pt x="175" y="28"/>
                    </a:lnTo>
                    <a:lnTo>
                      <a:pt x="139" y="28"/>
                    </a:lnTo>
                    <a:lnTo>
                      <a:pt x="115" y="27"/>
                    </a:lnTo>
                    <a:lnTo>
                      <a:pt x="89" y="22"/>
                    </a:lnTo>
                    <a:lnTo>
                      <a:pt x="65" y="16"/>
                    </a:lnTo>
                    <a:lnTo>
                      <a:pt x="51" y="16"/>
                    </a:lnTo>
                    <a:lnTo>
                      <a:pt x="33" y="20"/>
                    </a:lnTo>
                    <a:lnTo>
                      <a:pt x="17" y="28"/>
                    </a:lnTo>
                    <a:lnTo>
                      <a:pt x="13" y="36"/>
                    </a:lnTo>
                    <a:lnTo>
                      <a:pt x="13" y="46"/>
                    </a:lnTo>
                    <a:lnTo>
                      <a:pt x="15" y="59"/>
                    </a:lnTo>
                    <a:lnTo>
                      <a:pt x="25" y="67"/>
                    </a:lnTo>
                    <a:lnTo>
                      <a:pt x="67" y="70"/>
                    </a:lnTo>
                    <a:lnTo>
                      <a:pt x="100" y="82"/>
                    </a:lnTo>
                    <a:lnTo>
                      <a:pt x="155" y="92"/>
                    </a:lnTo>
                    <a:lnTo>
                      <a:pt x="164" y="96"/>
                    </a:lnTo>
                    <a:lnTo>
                      <a:pt x="173" y="111"/>
                    </a:lnTo>
                    <a:lnTo>
                      <a:pt x="173" y="124"/>
                    </a:lnTo>
                    <a:lnTo>
                      <a:pt x="159" y="164"/>
                    </a:lnTo>
                    <a:lnTo>
                      <a:pt x="139" y="198"/>
                    </a:lnTo>
                    <a:lnTo>
                      <a:pt x="112" y="228"/>
                    </a:lnTo>
                    <a:lnTo>
                      <a:pt x="71" y="262"/>
                    </a:lnTo>
                    <a:lnTo>
                      <a:pt x="41" y="286"/>
                    </a:lnTo>
                    <a:lnTo>
                      <a:pt x="29" y="292"/>
                    </a:lnTo>
                    <a:lnTo>
                      <a:pt x="17" y="300"/>
                    </a:lnTo>
                    <a:lnTo>
                      <a:pt x="7" y="310"/>
                    </a:lnTo>
                    <a:lnTo>
                      <a:pt x="0" y="320"/>
                    </a:lnTo>
                    <a:lnTo>
                      <a:pt x="0" y="331"/>
                    </a:lnTo>
                    <a:lnTo>
                      <a:pt x="4" y="343"/>
                    </a:lnTo>
                    <a:lnTo>
                      <a:pt x="11" y="348"/>
                    </a:lnTo>
                    <a:lnTo>
                      <a:pt x="24" y="351"/>
                    </a:lnTo>
                    <a:lnTo>
                      <a:pt x="40" y="350"/>
                    </a:lnTo>
                    <a:lnTo>
                      <a:pt x="55" y="343"/>
                    </a:lnTo>
                    <a:lnTo>
                      <a:pt x="83" y="320"/>
                    </a:lnTo>
                    <a:lnTo>
                      <a:pt x="133" y="290"/>
                    </a:lnTo>
                    <a:lnTo>
                      <a:pt x="173" y="252"/>
                    </a:lnTo>
                    <a:lnTo>
                      <a:pt x="179" y="247"/>
                    </a:lnTo>
                    <a:lnTo>
                      <a:pt x="185" y="248"/>
                    </a:lnTo>
                    <a:lnTo>
                      <a:pt x="183" y="259"/>
                    </a:lnTo>
                    <a:lnTo>
                      <a:pt x="143" y="299"/>
                    </a:lnTo>
                    <a:lnTo>
                      <a:pt x="129" y="312"/>
                    </a:lnTo>
                    <a:lnTo>
                      <a:pt x="115" y="328"/>
                    </a:lnTo>
                    <a:lnTo>
                      <a:pt x="84" y="350"/>
                    </a:lnTo>
                    <a:lnTo>
                      <a:pt x="68" y="364"/>
                    </a:lnTo>
                    <a:lnTo>
                      <a:pt x="63" y="376"/>
                    </a:lnTo>
                    <a:lnTo>
                      <a:pt x="64" y="390"/>
                    </a:lnTo>
                    <a:lnTo>
                      <a:pt x="71" y="399"/>
                    </a:lnTo>
                    <a:lnTo>
                      <a:pt x="80" y="406"/>
                    </a:lnTo>
                    <a:lnTo>
                      <a:pt x="95" y="408"/>
                    </a:lnTo>
                    <a:lnTo>
                      <a:pt x="111" y="406"/>
                    </a:lnTo>
                    <a:lnTo>
                      <a:pt x="123" y="399"/>
                    </a:lnTo>
                    <a:lnTo>
                      <a:pt x="160" y="367"/>
                    </a:lnTo>
                    <a:lnTo>
                      <a:pt x="184" y="342"/>
                    </a:lnTo>
                    <a:lnTo>
                      <a:pt x="245" y="271"/>
                    </a:lnTo>
                    <a:lnTo>
                      <a:pt x="224" y="300"/>
                    </a:lnTo>
                    <a:lnTo>
                      <a:pt x="215" y="324"/>
                    </a:lnTo>
                    <a:lnTo>
                      <a:pt x="209" y="336"/>
                    </a:lnTo>
                    <a:lnTo>
                      <a:pt x="199" y="359"/>
                    </a:lnTo>
                    <a:lnTo>
                      <a:pt x="172" y="395"/>
                    </a:lnTo>
                    <a:lnTo>
                      <a:pt x="163" y="407"/>
                    </a:lnTo>
                    <a:lnTo>
                      <a:pt x="157" y="419"/>
                    </a:lnTo>
                    <a:lnTo>
                      <a:pt x="156" y="430"/>
                    </a:lnTo>
                    <a:lnTo>
                      <a:pt x="159" y="439"/>
                    </a:lnTo>
                    <a:lnTo>
                      <a:pt x="167" y="449"/>
                    </a:lnTo>
                    <a:lnTo>
                      <a:pt x="177" y="454"/>
                    </a:lnTo>
                    <a:lnTo>
                      <a:pt x="193" y="453"/>
                    </a:lnTo>
                    <a:lnTo>
                      <a:pt x="205" y="449"/>
                    </a:lnTo>
                    <a:lnTo>
                      <a:pt x="255" y="379"/>
                    </a:lnTo>
                    <a:lnTo>
                      <a:pt x="283" y="323"/>
                    </a:lnTo>
                    <a:lnTo>
                      <a:pt x="306" y="279"/>
                    </a:lnTo>
                    <a:lnTo>
                      <a:pt x="310" y="272"/>
                    </a:lnTo>
                    <a:lnTo>
                      <a:pt x="318" y="272"/>
                    </a:lnTo>
                    <a:lnTo>
                      <a:pt x="320" y="278"/>
                    </a:lnTo>
                    <a:lnTo>
                      <a:pt x="316" y="310"/>
                    </a:lnTo>
                    <a:lnTo>
                      <a:pt x="314" y="335"/>
                    </a:lnTo>
                    <a:lnTo>
                      <a:pt x="315" y="368"/>
                    </a:lnTo>
                    <a:lnTo>
                      <a:pt x="315" y="412"/>
                    </a:lnTo>
                    <a:lnTo>
                      <a:pt x="316" y="420"/>
                    </a:lnTo>
                    <a:lnTo>
                      <a:pt x="322" y="428"/>
                    </a:lnTo>
                    <a:lnTo>
                      <a:pt x="331" y="436"/>
                    </a:lnTo>
                    <a:lnTo>
                      <a:pt x="343" y="439"/>
                    </a:lnTo>
                    <a:lnTo>
                      <a:pt x="355" y="438"/>
                    </a:lnTo>
                    <a:lnTo>
                      <a:pt x="363" y="432"/>
                    </a:lnTo>
                    <a:lnTo>
                      <a:pt x="368" y="422"/>
                    </a:lnTo>
                    <a:lnTo>
                      <a:pt x="370" y="396"/>
                    </a:lnTo>
                    <a:lnTo>
                      <a:pt x="367" y="363"/>
                    </a:lnTo>
                    <a:lnTo>
                      <a:pt x="367" y="335"/>
                    </a:lnTo>
                    <a:lnTo>
                      <a:pt x="372" y="290"/>
                    </a:lnTo>
                    <a:lnTo>
                      <a:pt x="376" y="272"/>
                    </a:lnTo>
                    <a:lnTo>
                      <a:pt x="383" y="258"/>
                    </a:lnTo>
                    <a:lnTo>
                      <a:pt x="430" y="194"/>
                    </a:lnTo>
                    <a:lnTo>
                      <a:pt x="462" y="147"/>
                    </a:lnTo>
                    <a:lnTo>
                      <a:pt x="463" y="128"/>
                    </a:lnTo>
                    <a:lnTo>
                      <a:pt x="455" y="106"/>
                    </a:lnTo>
                    <a:lnTo>
                      <a:pt x="440" y="87"/>
                    </a:lnTo>
                    <a:close/>
                  </a:path>
                </a:pathLst>
              </a:custGeom>
              <a:solidFill>
                <a:srgbClr val="FFC080"/>
              </a:solidFill>
              <a:ln w="7938">
                <a:solidFill>
                  <a:srgbClr val="000000"/>
                </a:solidFill>
                <a:prstDash val="solid"/>
                <a:round/>
                <a:headEnd/>
                <a:tailEnd/>
              </a:ln>
            </p:spPr>
            <p:txBody>
              <a:bodyPr/>
              <a:lstStyle/>
              <a:p>
                <a:endParaRPr lang="zh-CN" altLang="en-US"/>
              </a:p>
            </p:txBody>
          </p:sp>
        </p:grpSp>
        <p:sp>
          <p:nvSpPr>
            <p:cNvPr id="4201" name="Arc 56">
              <a:extLst>
                <a:ext uri="{FF2B5EF4-FFF2-40B4-BE49-F238E27FC236}">
                  <a16:creationId xmlns:a16="http://schemas.microsoft.com/office/drawing/2014/main" id="{49DB01C1-E406-421F-85FB-739077EA714A}"/>
                </a:ext>
              </a:extLst>
            </p:cNvPr>
            <p:cNvSpPr>
              <a:spLocks/>
            </p:cNvSpPr>
            <p:nvPr/>
          </p:nvSpPr>
          <p:spPr bwMode="auto">
            <a:xfrm>
              <a:off x="2207" y="2258"/>
              <a:ext cx="24" cy="42"/>
            </a:xfrm>
            <a:custGeom>
              <a:avLst/>
              <a:gdLst>
                <a:gd name="T0" fmla="*/ 0 w 26895"/>
                <a:gd name="T1" fmla="*/ 0 h 25678"/>
                <a:gd name="T2" fmla="*/ 0 w 26895"/>
                <a:gd name="T3" fmla="*/ 0 h 25678"/>
                <a:gd name="T4" fmla="*/ 0 w 26895"/>
                <a:gd name="T5" fmla="*/ 0 h 25678"/>
                <a:gd name="T6" fmla="*/ 0 60000 65536"/>
                <a:gd name="T7" fmla="*/ 0 60000 65536"/>
                <a:gd name="T8" fmla="*/ 0 60000 65536"/>
                <a:gd name="T9" fmla="*/ 0 w 26895"/>
                <a:gd name="T10" fmla="*/ 0 h 25678"/>
                <a:gd name="T11" fmla="*/ 26895 w 26895"/>
                <a:gd name="T12" fmla="*/ 25678 h 25678"/>
              </a:gdLst>
              <a:ahLst/>
              <a:cxnLst>
                <a:cxn ang="T6">
                  <a:pos x="T0" y="T1"/>
                </a:cxn>
                <a:cxn ang="T7">
                  <a:pos x="T2" y="T3"/>
                </a:cxn>
                <a:cxn ang="T8">
                  <a:pos x="T4" y="T5"/>
                </a:cxn>
              </a:cxnLst>
              <a:rect l="T9" t="T10" r="T11" b="T12"/>
              <a:pathLst>
                <a:path w="26895" h="25678" fill="none" extrusionOk="0">
                  <a:moveTo>
                    <a:pt x="26506" y="0"/>
                  </a:moveTo>
                  <a:cubicBezTo>
                    <a:pt x="26764" y="1344"/>
                    <a:pt x="26895" y="2709"/>
                    <a:pt x="26895" y="4078"/>
                  </a:cubicBezTo>
                  <a:cubicBezTo>
                    <a:pt x="26895" y="16007"/>
                    <a:pt x="17224" y="25678"/>
                    <a:pt x="5295" y="25678"/>
                  </a:cubicBezTo>
                  <a:cubicBezTo>
                    <a:pt x="3509" y="25678"/>
                    <a:pt x="1730" y="25456"/>
                    <a:pt x="0" y="25018"/>
                  </a:cubicBezTo>
                </a:path>
                <a:path w="26895" h="25678" stroke="0" extrusionOk="0">
                  <a:moveTo>
                    <a:pt x="26506" y="0"/>
                  </a:moveTo>
                  <a:cubicBezTo>
                    <a:pt x="26764" y="1344"/>
                    <a:pt x="26895" y="2709"/>
                    <a:pt x="26895" y="4078"/>
                  </a:cubicBezTo>
                  <a:cubicBezTo>
                    <a:pt x="26895" y="16007"/>
                    <a:pt x="17224" y="25678"/>
                    <a:pt x="5295" y="25678"/>
                  </a:cubicBezTo>
                  <a:cubicBezTo>
                    <a:pt x="3509" y="25678"/>
                    <a:pt x="1730" y="25456"/>
                    <a:pt x="0" y="25018"/>
                  </a:cubicBezTo>
                  <a:lnTo>
                    <a:pt x="5295" y="4078"/>
                  </a:lnTo>
                  <a:lnTo>
                    <a:pt x="26506" y="0"/>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08" name="Group 57">
            <a:extLst>
              <a:ext uri="{FF2B5EF4-FFF2-40B4-BE49-F238E27FC236}">
                <a16:creationId xmlns:a16="http://schemas.microsoft.com/office/drawing/2014/main" id="{52916CF7-4D30-474A-8D8F-39B5CBBA5925}"/>
              </a:ext>
            </a:extLst>
          </p:cNvPr>
          <p:cNvGrpSpPr>
            <a:grpSpLocks/>
          </p:cNvGrpSpPr>
          <p:nvPr/>
        </p:nvGrpSpPr>
        <p:grpSpPr bwMode="auto">
          <a:xfrm>
            <a:off x="5310188" y="3465513"/>
            <a:ext cx="1065212" cy="1020762"/>
            <a:chOff x="3369" y="2227"/>
            <a:chExt cx="298" cy="227"/>
          </a:xfrm>
        </p:grpSpPr>
        <p:grpSp>
          <p:nvGrpSpPr>
            <p:cNvPr id="4194" name="Group 58">
              <a:extLst>
                <a:ext uri="{FF2B5EF4-FFF2-40B4-BE49-F238E27FC236}">
                  <a16:creationId xmlns:a16="http://schemas.microsoft.com/office/drawing/2014/main" id="{84A0BA3C-6D15-438C-B8C8-3E98B820819D}"/>
                </a:ext>
              </a:extLst>
            </p:cNvPr>
            <p:cNvGrpSpPr>
              <a:grpSpLocks/>
            </p:cNvGrpSpPr>
            <p:nvPr/>
          </p:nvGrpSpPr>
          <p:grpSpPr bwMode="auto">
            <a:xfrm>
              <a:off x="3369" y="2227"/>
              <a:ext cx="298" cy="227"/>
              <a:chOff x="3369" y="2227"/>
              <a:chExt cx="298" cy="227"/>
            </a:xfrm>
          </p:grpSpPr>
          <p:sp>
            <p:nvSpPr>
              <p:cNvPr id="4196" name="Freeform 59">
                <a:extLst>
                  <a:ext uri="{FF2B5EF4-FFF2-40B4-BE49-F238E27FC236}">
                    <a16:creationId xmlns:a16="http://schemas.microsoft.com/office/drawing/2014/main" id="{50C48B0D-AFEC-403F-968E-E57B730A934B}"/>
                  </a:ext>
                </a:extLst>
              </p:cNvPr>
              <p:cNvSpPr>
                <a:spLocks/>
              </p:cNvSpPr>
              <p:nvPr/>
            </p:nvSpPr>
            <p:spPr bwMode="auto">
              <a:xfrm>
                <a:off x="3369" y="2276"/>
                <a:ext cx="47" cy="127"/>
              </a:xfrm>
              <a:custGeom>
                <a:avLst/>
                <a:gdLst>
                  <a:gd name="T0" fmla="*/ 1 w 92"/>
                  <a:gd name="T1" fmla="*/ 0 h 254"/>
                  <a:gd name="T2" fmla="*/ 1 w 92"/>
                  <a:gd name="T3" fmla="*/ 1 h 254"/>
                  <a:gd name="T4" fmla="*/ 1 w 92"/>
                  <a:gd name="T5" fmla="*/ 2 h 254"/>
                  <a:gd name="T6" fmla="*/ 0 w 92"/>
                  <a:gd name="T7" fmla="*/ 3 h 254"/>
                  <a:gd name="T8" fmla="*/ 0 w 92"/>
                  <a:gd name="T9" fmla="*/ 4 h 254"/>
                  <a:gd name="T10" fmla="*/ 0 w 92"/>
                  <a:gd name="T11" fmla="*/ 4 h 254"/>
                  <a:gd name="T12" fmla="*/ 1 w 92"/>
                  <a:gd name="T13" fmla="*/ 5 h 254"/>
                  <a:gd name="T14" fmla="*/ 1 w 92"/>
                  <a:gd name="T15" fmla="*/ 6 h 254"/>
                  <a:gd name="T16" fmla="*/ 1 w 92"/>
                  <a:gd name="T17" fmla="*/ 7 h 254"/>
                  <a:gd name="T18" fmla="*/ 2 w 92"/>
                  <a:gd name="T19" fmla="*/ 8 h 254"/>
                  <a:gd name="T20" fmla="*/ 2 w 92"/>
                  <a:gd name="T21" fmla="*/ 8 h 254"/>
                  <a:gd name="T22" fmla="*/ 3 w 92"/>
                  <a:gd name="T23" fmla="*/ 8 h 254"/>
                  <a:gd name="T24" fmla="*/ 3 w 92"/>
                  <a:gd name="T25" fmla="*/ 8 h 254"/>
                  <a:gd name="T26" fmla="*/ 3 w 92"/>
                  <a:gd name="T27" fmla="*/ 8 h 254"/>
                  <a:gd name="T28" fmla="*/ 3 w 92"/>
                  <a:gd name="T29" fmla="*/ 8 h 254"/>
                  <a:gd name="T30" fmla="*/ 3 w 92"/>
                  <a:gd name="T31" fmla="*/ 7 h 254"/>
                  <a:gd name="T32" fmla="*/ 3 w 92"/>
                  <a:gd name="T33" fmla="*/ 6 h 254"/>
                  <a:gd name="T34" fmla="*/ 3 w 92"/>
                  <a:gd name="T35" fmla="*/ 5 h 254"/>
                  <a:gd name="T36" fmla="*/ 2 w 92"/>
                  <a:gd name="T37" fmla="*/ 1 h 254"/>
                  <a:gd name="T38" fmla="*/ 1 w 92"/>
                  <a:gd name="T39" fmla="*/ 1 h 254"/>
                  <a:gd name="T40" fmla="*/ 1 w 92"/>
                  <a:gd name="T41" fmla="*/ 0 h 25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2"/>
                  <a:gd name="T64" fmla="*/ 0 h 254"/>
                  <a:gd name="T65" fmla="*/ 92 w 92"/>
                  <a:gd name="T66" fmla="*/ 254 h 254"/>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2" h="254">
                    <a:moveTo>
                      <a:pt x="16" y="0"/>
                    </a:moveTo>
                    <a:lnTo>
                      <a:pt x="8" y="25"/>
                    </a:lnTo>
                    <a:lnTo>
                      <a:pt x="4" y="48"/>
                    </a:lnTo>
                    <a:lnTo>
                      <a:pt x="0" y="78"/>
                    </a:lnTo>
                    <a:lnTo>
                      <a:pt x="0" y="98"/>
                    </a:lnTo>
                    <a:lnTo>
                      <a:pt x="0" y="122"/>
                    </a:lnTo>
                    <a:lnTo>
                      <a:pt x="7" y="153"/>
                    </a:lnTo>
                    <a:lnTo>
                      <a:pt x="16" y="186"/>
                    </a:lnTo>
                    <a:lnTo>
                      <a:pt x="25" y="209"/>
                    </a:lnTo>
                    <a:lnTo>
                      <a:pt x="36" y="230"/>
                    </a:lnTo>
                    <a:lnTo>
                      <a:pt x="51" y="244"/>
                    </a:lnTo>
                    <a:lnTo>
                      <a:pt x="68" y="253"/>
                    </a:lnTo>
                    <a:lnTo>
                      <a:pt x="83" y="254"/>
                    </a:lnTo>
                    <a:lnTo>
                      <a:pt x="88" y="238"/>
                    </a:lnTo>
                    <a:lnTo>
                      <a:pt x="89" y="225"/>
                    </a:lnTo>
                    <a:lnTo>
                      <a:pt x="92" y="202"/>
                    </a:lnTo>
                    <a:lnTo>
                      <a:pt x="92" y="182"/>
                    </a:lnTo>
                    <a:lnTo>
                      <a:pt x="87" y="129"/>
                    </a:lnTo>
                    <a:lnTo>
                      <a:pt x="51" y="14"/>
                    </a:lnTo>
                    <a:lnTo>
                      <a:pt x="32" y="2"/>
                    </a:lnTo>
                    <a:lnTo>
                      <a:pt x="16" y="0"/>
                    </a:lnTo>
                    <a:close/>
                  </a:path>
                </a:pathLst>
              </a:custGeom>
              <a:solidFill>
                <a:srgbClr val="202020"/>
              </a:solidFill>
              <a:ln w="7938">
                <a:solidFill>
                  <a:srgbClr val="000000"/>
                </a:solidFill>
                <a:prstDash val="solid"/>
                <a:round/>
                <a:headEnd/>
                <a:tailEnd/>
              </a:ln>
            </p:spPr>
            <p:txBody>
              <a:bodyPr/>
              <a:lstStyle/>
              <a:p>
                <a:endParaRPr lang="zh-CN" altLang="en-US"/>
              </a:p>
            </p:txBody>
          </p:sp>
          <p:grpSp>
            <p:nvGrpSpPr>
              <p:cNvPr id="4197" name="Group 60">
                <a:extLst>
                  <a:ext uri="{FF2B5EF4-FFF2-40B4-BE49-F238E27FC236}">
                    <a16:creationId xmlns:a16="http://schemas.microsoft.com/office/drawing/2014/main" id="{24850C0E-2790-4E70-8578-B3DAA1EA62DC}"/>
                  </a:ext>
                </a:extLst>
              </p:cNvPr>
              <p:cNvGrpSpPr>
                <a:grpSpLocks/>
              </p:cNvGrpSpPr>
              <p:nvPr/>
            </p:nvGrpSpPr>
            <p:grpSpPr bwMode="auto">
              <a:xfrm>
                <a:off x="3369" y="2227"/>
                <a:ext cx="298" cy="227"/>
                <a:chOff x="3369" y="2227"/>
                <a:chExt cx="298" cy="227"/>
              </a:xfrm>
            </p:grpSpPr>
            <p:sp>
              <p:nvSpPr>
                <p:cNvPr id="4198" name="Freeform 61">
                  <a:extLst>
                    <a:ext uri="{FF2B5EF4-FFF2-40B4-BE49-F238E27FC236}">
                      <a16:creationId xmlns:a16="http://schemas.microsoft.com/office/drawing/2014/main" id="{05CE8137-1316-4D57-8E45-0731E8D4FA4E}"/>
                    </a:ext>
                  </a:extLst>
                </p:cNvPr>
                <p:cNvSpPr>
                  <a:spLocks/>
                </p:cNvSpPr>
                <p:nvPr/>
              </p:nvSpPr>
              <p:spPr bwMode="auto">
                <a:xfrm>
                  <a:off x="3369" y="2236"/>
                  <a:ext cx="142" cy="148"/>
                </a:xfrm>
                <a:custGeom>
                  <a:avLst/>
                  <a:gdLst>
                    <a:gd name="T0" fmla="*/ 9 w 284"/>
                    <a:gd name="T1" fmla="*/ 0 h 296"/>
                    <a:gd name="T2" fmla="*/ 1 w 284"/>
                    <a:gd name="T3" fmla="*/ 3 h 296"/>
                    <a:gd name="T4" fmla="*/ 1 w 284"/>
                    <a:gd name="T5" fmla="*/ 5 h 296"/>
                    <a:gd name="T6" fmla="*/ 0 w 284"/>
                    <a:gd name="T7" fmla="*/ 6 h 296"/>
                    <a:gd name="T8" fmla="*/ 1 w 284"/>
                    <a:gd name="T9" fmla="*/ 8 h 296"/>
                    <a:gd name="T10" fmla="*/ 2 w 284"/>
                    <a:gd name="T11" fmla="*/ 10 h 296"/>
                    <a:gd name="T12" fmla="*/ 5 w 284"/>
                    <a:gd name="T13" fmla="*/ 8 h 296"/>
                    <a:gd name="T14" fmla="*/ 8 w 284"/>
                    <a:gd name="T15" fmla="*/ 7 h 296"/>
                    <a:gd name="T16" fmla="*/ 9 w 284"/>
                    <a:gd name="T17" fmla="*/ 0 h 2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4"/>
                    <a:gd name="T28" fmla="*/ 0 h 296"/>
                    <a:gd name="T29" fmla="*/ 284 w 284"/>
                    <a:gd name="T30" fmla="*/ 296 h 2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4" h="296">
                      <a:moveTo>
                        <a:pt x="284" y="0"/>
                      </a:moveTo>
                      <a:lnTo>
                        <a:pt x="13" y="92"/>
                      </a:lnTo>
                      <a:lnTo>
                        <a:pt x="4" y="144"/>
                      </a:lnTo>
                      <a:lnTo>
                        <a:pt x="0" y="192"/>
                      </a:lnTo>
                      <a:lnTo>
                        <a:pt x="12" y="248"/>
                      </a:lnTo>
                      <a:lnTo>
                        <a:pt x="36" y="296"/>
                      </a:lnTo>
                      <a:lnTo>
                        <a:pt x="132" y="228"/>
                      </a:lnTo>
                      <a:lnTo>
                        <a:pt x="240" y="208"/>
                      </a:lnTo>
                      <a:lnTo>
                        <a:pt x="284" y="0"/>
                      </a:lnTo>
                      <a:close/>
                    </a:path>
                  </a:pathLst>
                </a:custGeom>
                <a:solidFill>
                  <a:srgbClr val="FFC080"/>
                </a:solidFill>
                <a:ln w="7938">
                  <a:solidFill>
                    <a:srgbClr val="000000"/>
                  </a:solidFill>
                  <a:prstDash val="solid"/>
                  <a:round/>
                  <a:headEnd/>
                  <a:tailEnd/>
                </a:ln>
              </p:spPr>
              <p:txBody>
                <a:bodyPr/>
                <a:lstStyle/>
                <a:p>
                  <a:endParaRPr lang="zh-CN" altLang="en-US"/>
                </a:p>
              </p:txBody>
            </p:sp>
            <p:sp>
              <p:nvSpPr>
                <p:cNvPr id="4199" name="Freeform 62">
                  <a:extLst>
                    <a:ext uri="{FF2B5EF4-FFF2-40B4-BE49-F238E27FC236}">
                      <a16:creationId xmlns:a16="http://schemas.microsoft.com/office/drawing/2014/main" id="{A4558AC9-1BD4-45BA-B720-376349156C17}"/>
                    </a:ext>
                  </a:extLst>
                </p:cNvPr>
                <p:cNvSpPr>
                  <a:spLocks/>
                </p:cNvSpPr>
                <p:nvPr/>
              </p:nvSpPr>
              <p:spPr bwMode="auto">
                <a:xfrm>
                  <a:off x="3436" y="2227"/>
                  <a:ext cx="231" cy="227"/>
                </a:xfrm>
                <a:custGeom>
                  <a:avLst/>
                  <a:gdLst>
                    <a:gd name="T0" fmla="*/ 1 w 463"/>
                    <a:gd name="T1" fmla="*/ 3 h 454"/>
                    <a:gd name="T2" fmla="*/ 2 w 463"/>
                    <a:gd name="T3" fmla="*/ 2 h 454"/>
                    <a:gd name="T4" fmla="*/ 3 w 463"/>
                    <a:gd name="T5" fmla="*/ 2 h 454"/>
                    <a:gd name="T6" fmla="*/ 4 w 463"/>
                    <a:gd name="T7" fmla="*/ 1 h 454"/>
                    <a:gd name="T8" fmla="*/ 6 w 463"/>
                    <a:gd name="T9" fmla="*/ 0 h 454"/>
                    <a:gd name="T10" fmla="*/ 7 w 463"/>
                    <a:gd name="T11" fmla="*/ 1 h 454"/>
                    <a:gd name="T12" fmla="*/ 8 w 463"/>
                    <a:gd name="T13" fmla="*/ 1 h 454"/>
                    <a:gd name="T14" fmla="*/ 10 w 463"/>
                    <a:gd name="T15" fmla="*/ 1 h 454"/>
                    <a:gd name="T16" fmla="*/ 11 w 463"/>
                    <a:gd name="T17" fmla="*/ 1 h 454"/>
                    <a:gd name="T18" fmla="*/ 12 w 463"/>
                    <a:gd name="T19" fmla="*/ 1 h 454"/>
                    <a:gd name="T20" fmla="*/ 13 w 463"/>
                    <a:gd name="T21" fmla="*/ 1 h 454"/>
                    <a:gd name="T22" fmla="*/ 14 w 463"/>
                    <a:gd name="T23" fmla="*/ 2 h 454"/>
                    <a:gd name="T24" fmla="*/ 13 w 463"/>
                    <a:gd name="T25" fmla="*/ 3 h 454"/>
                    <a:gd name="T26" fmla="*/ 11 w 463"/>
                    <a:gd name="T27" fmla="*/ 3 h 454"/>
                    <a:gd name="T28" fmla="*/ 9 w 463"/>
                    <a:gd name="T29" fmla="*/ 3 h 454"/>
                    <a:gd name="T30" fmla="*/ 9 w 463"/>
                    <a:gd name="T31" fmla="*/ 4 h 454"/>
                    <a:gd name="T32" fmla="*/ 10 w 463"/>
                    <a:gd name="T33" fmla="*/ 7 h 454"/>
                    <a:gd name="T34" fmla="*/ 12 w 463"/>
                    <a:gd name="T35" fmla="*/ 9 h 454"/>
                    <a:gd name="T36" fmla="*/ 13 w 463"/>
                    <a:gd name="T37" fmla="*/ 10 h 454"/>
                    <a:gd name="T38" fmla="*/ 14 w 463"/>
                    <a:gd name="T39" fmla="*/ 10 h 454"/>
                    <a:gd name="T40" fmla="*/ 14 w 463"/>
                    <a:gd name="T41" fmla="*/ 11 h 454"/>
                    <a:gd name="T42" fmla="*/ 14 w 463"/>
                    <a:gd name="T43" fmla="*/ 11 h 454"/>
                    <a:gd name="T44" fmla="*/ 13 w 463"/>
                    <a:gd name="T45" fmla="*/ 11 h 454"/>
                    <a:gd name="T46" fmla="*/ 11 w 463"/>
                    <a:gd name="T47" fmla="*/ 10 h 454"/>
                    <a:gd name="T48" fmla="*/ 9 w 463"/>
                    <a:gd name="T49" fmla="*/ 8 h 454"/>
                    <a:gd name="T50" fmla="*/ 8 w 463"/>
                    <a:gd name="T51" fmla="*/ 8 h 454"/>
                    <a:gd name="T52" fmla="*/ 10 w 463"/>
                    <a:gd name="T53" fmla="*/ 10 h 454"/>
                    <a:gd name="T54" fmla="*/ 10 w 463"/>
                    <a:gd name="T55" fmla="*/ 11 h 454"/>
                    <a:gd name="T56" fmla="*/ 12 w 463"/>
                    <a:gd name="T57" fmla="*/ 12 h 454"/>
                    <a:gd name="T58" fmla="*/ 12 w 463"/>
                    <a:gd name="T59" fmla="*/ 13 h 454"/>
                    <a:gd name="T60" fmla="*/ 11 w 463"/>
                    <a:gd name="T61" fmla="*/ 13 h 454"/>
                    <a:gd name="T62" fmla="*/ 11 w 463"/>
                    <a:gd name="T63" fmla="*/ 13 h 454"/>
                    <a:gd name="T64" fmla="*/ 9 w 463"/>
                    <a:gd name="T65" fmla="*/ 12 h 454"/>
                    <a:gd name="T66" fmla="*/ 6 w 463"/>
                    <a:gd name="T67" fmla="*/ 9 h 454"/>
                    <a:gd name="T68" fmla="*/ 7 w 463"/>
                    <a:gd name="T69" fmla="*/ 11 h 454"/>
                    <a:gd name="T70" fmla="*/ 8 w 463"/>
                    <a:gd name="T71" fmla="*/ 12 h 454"/>
                    <a:gd name="T72" fmla="*/ 9 w 463"/>
                    <a:gd name="T73" fmla="*/ 13 h 454"/>
                    <a:gd name="T74" fmla="*/ 9 w 463"/>
                    <a:gd name="T75" fmla="*/ 14 h 454"/>
                    <a:gd name="T76" fmla="*/ 9 w 463"/>
                    <a:gd name="T77" fmla="*/ 15 h 454"/>
                    <a:gd name="T78" fmla="*/ 8 w 463"/>
                    <a:gd name="T79" fmla="*/ 15 h 454"/>
                    <a:gd name="T80" fmla="*/ 6 w 463"/>
                    <a:gd name="T81" fmla="*/ 12 h 454"/>
                    <a:gd name="T82" fmla="*/ 4 w 463"/>
                    <a:gd name="T83" fmla="*/ 9 h 454"/>
                    <a:gd name="T84" fmla="*/ 4 w 463"/>
                    <a:gd name="T85" fmla="*/ 9 h 454"/>
                    <a:gd name="T86" fmla="*/ 4 w 463"/>
                    <a:gd name="T87" fmla="*/ 10 h 454"/>
                    <a:gd name="T88" fmla="*/ 4 w 463"/>
                    <a:gd name="T89" fmla="*/ 12 h 454"/>
                    <a:gd name="T90" fmla="*/ 4 w 463"/>
                    <a:gd name="T91" fmla="*/ 14 h 454"/>
                    <a:gd name="T92" fmla="*/ 4 w 463"/>
                    <a:gd name="T93" fmla="*/ 14 h 454"/>
                    <a:gd name="T94" fmla="*/ 3 w 463"/>
                    <a:gd name="T95" fmla="*/ 14 h 454"/>
                    <a:gd name="T96" fmla="*/ 2 w 463"/>
                    <a:gd name="T97" fmla="*/ 14 h 454"/>
                    <a:gd name="T98" fmla="*/ 3 w 463"/>
                    <a:gd name="T99" fmla="*/ 12 h 454"/>
                    <a:gd name="T100" fmla="*/ 2 w 463"/>
                    <a:gd name="T101" fmla="*/ 10 h 454"/>
                    <a:gd name="T102" fmla="*/ 2 w 463"/>
                    <a:gd name="T103" fmla="*/ 9 h 454"/>
                    <a:gd name="T104" fmla="*/ 0 w 463"/>
                    <a:gd name="T105" fmla="*/ 5 h 454"/>
                    <a:gd name="T106" fmla="*/ 0 w 463"/>
                    <a:gd name="T107" fmla="*/ 4 h 45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63"/>
                    <a:gd name="T163" fmla="*/ 0 h 454"/>
                    <a:gd name="T164" fmla="*/ 463 w 463"/>
                    <a:gd name="T165" fmla="*/ 454 h 45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63" h="454">
                      <a:moveTo>
                        <a:pt x="23" y="87"/>
                      </a:moveTo>
                      <a:lnTo>
                        <a:pt x="36" y="72"/>
                      </a:lnTo>
                      <a:lnTo>
                        <a:pt x="53" y="60"/>
                      </a:lnTo>
                      <a:lnTo>
                        <a:pt x="73" y="54"/>
                      </a:lnTo>
                      <a:lnTo>
                        <a:pt x="100" y="48"/>
                      </a:lnTo>
                      <a:lnTo>
                        <a:pt x="112" y="40"/>
                      </a:lnTo>
                      <a:lnTo>
                        <a:pt x="131" y="27"/>
                      </a:lnTo>
                      <a:lnTo>
                        <a:pt x="156" y="11"/>
                      </a:lnTo>
                      <a:lnTo>
                        <a:pt x="183" y="2"/>
                      </a:lnTo>
                      <a:lnTo>
                        <a:pt x="197" y="0"/>
                      </a:lnTo>
                      <a:lnTo>
                        <a:pt x="212" y="3"/>
                      </a:lnTo>
                      <a:lnTo>
                        <a:pt x="232" y="11"/>
                      </a:lnTo>
                      <a:lnTo>
                        <a:pt x="250" y="19"/>
                      </a:lnTo>
                      <a:lnTo>
                        <a:pt x="266" y="24"/>
                      </a:lnTo>
                      <a:lnTo>
                        <a:pt x="288" y="28"/>
                      </a:lnTo>
                      <a:lnTo>
                        <a:pt x="324" y="28"/>
                      </a:lnTo>
                      <a:lnTo>
                        <a:pt x="348" y="27"/>
                      </a:lnTo>
                      <a:lnTo>
                        <a:pt x="374" y="22"/>
                      </a:lnTo>
                      <a:lnTo>
                        <a:pt x="398" y="16"/>
                      </a:lnTo>
                      <a:lnTo>
                        <a:pt x="412" y="16"/>
                      </a:lnTo>
                      <a:lnTo>
                        <a:pt x="430" y="20"/>
                      </a:lnTo>
                      <a:lnTo>
                        <a:pt x="446" y="28"/>
                      </a:lnTo>
                      <a:lnTo>
                        <a:pt x="450" y="36"/>
                      </a:lnTo>
                      <a:lnTo>
                        <a:pt x="450" y="46"/>
                      </a:lnTo>
                      <a:lnTo>
                        <a:pt x="448" y="59"/>
                      </a:lnTo>
                      <a:lnTo>
                        <a:pt x="438" y="67"/>
                      </a:lnTo>
                      <a:lnTo>
                        <a:pt x="396" y="70"/>
                      </a:lnTo>
                      <a:lnTo>
                        <a:pt x="363" y="82"/>
                      </a:lnTo>
                      <a:lnTo>
                        <a:pt x="308" y="92"/>
                      </a:lnTo>
                      <a:lnTo>
                        <a:pt x="299" y="96"/>
                      </a:lnTo>
                      <a:lnTo>
                        <a:pt x="290" y="111"/>
                      </a:lnTo>
                      <a:lnTo>
                        <a:pt x="290" y="124"/>
                      </a:lnTo>
                      <a:lnTo>
                        <a:pt x="304" y="164"/>
                      </a:lnTo>
                      <a:lnTo>
                        <a:pt x="324" y="198"/>
                      </a:lnTo>
                      <a:lnTo>
                        <a:pt x="351" y="228"/>
                      </a:lnTo>
                      <a:lnTo>
                        <a:pt x="392" y="262"/>
                      </a:lnTo>
                      <a:lnTo>
                        <a:pt x="422" y="286"/>
                      </a:lnTo>
                      <a:lnTo>
                        <a:pt x="434" y="292"/>
                      </a:lnTo>
                      <a:lnTo>
                        <a:pt x="446" y="300"/>
                      </a:lnTo>
                      <a:lnTo>
                        <a:pt x="456" y="310"/>
                      </a:lnTo>
                      <a:lnTo>
                        <a:pt x="463" y="320"/>
                      </a:lnTo>
                      <a:lnTo>
                        <a:pt x="463" y="331"/>
                      </a:lnTo>
                      <a:lnTo>
                        <a:pt x="459" y="342"/>
                      </a:lnTo>
                      <a:lnTo>
                        <a:pt x="452" y="347"/>
                      </a:lnTo>
                      <a:lnTo>
                        <a:pt x="439" y="351"/>
                      </a:lnTo>
                      <a:lnTo>
                        <a:pt x="423" y="350"/>
                      </a:lnTo>
                      <a:lnTo>
                        <a:pt x="408" y="342"/>
                      </a:lnTo>
                      <a:lnTo>
                        <a:pt x="380" y="320"/>
                      </a:lnTo>
                      <a:lnTo>
                        <a:pt x="330" y="290"/>
                      </a:lnTo>
                      <a:lnTo>
                        <a:pt x="290" y="252"/>
                      </a:lnTo>
                      <a:lnTo>
                        <a:pt x="284" y="247"/>
                      </a:lnTo>
                      <a:lnTo>
                        <a:pt x="278" y="248"/>
                      </a:lnTo>
                      <a:lnTo>
                        <a:pt x="280" y="259"/>
                      </a:lnTo>
                      <a:lnTo>
                        <a:pt x="320" y="299"/>
                      </a:lnTo>
                      <a:lnTo>
                        <a:pt x="334" y="312"/>
                      </a:lnTo>
                      <a:lnTo>
                        <a:pt x="348" y="328"/>
                      </a:lnTo>
                      <a:lnTo>
                        <a:pt x="379" y="350"/>
                      </a:lnTo>
                      <a:lnTo>
                        <a:pt x="395" y="364"/>
                      </a:lnTo>
                      <a:lnTo>
                        <a:pt x="400" y="376"/>
                      </a:lnTo>
                      <a:lnTo>
                        <a:pt x="399" y="390"/>
                      </a:lnTo>
                      <a:lnTo>
                        <a:pt x="392" y="399"/>
                      </a:lnTo>
                      <a:lnTo>
                        <a:pt x="383" y="406"/>
                      </a:lnTo>
                      <a:lnTo>
                        <a:pt x="368" y="408"/>
                      </a:lnTo>
                      <a:lnTo>
                        <a:pt x="352" y="406"/>
                      </a:lnTo>
                      <a:lnTo>
                        <a:pt x="340" y="399"/>
                      </a:lnTo>
                      <a:lnTo>
                        <a:pt x="303" y="367"/>
                      </a:lnTo>
                      <a:lnTo>
                        <a:pt x="279" y="340"/>
                      </a:lnTo>
                      <a:lnTo>
                        <a:pt x="217" y="271"/>
                      </a:lnTo>
                      <a:lnTo>
                        <a:pt x="239" y="300"/>
                      </a:lnTo>
                      <a:lnTo>
                        <a:pt x="248" y="324"/>
                      </a:lnTo>
                      <a:lnTo>
                        <a:pt x="254" y="336"/>
                      </a:lnTo>
                      <a:lnTo>
                        <a:pt x="264" y="359"/>
                      </a:lnTo>
                      <a:lnTo>
                        <a:pt x="291" y="395"/>
                      </a:lnTo>
                      <a:lnTo>
                        <a:pt x="300" y="407"/>
                      </a:lnTo>
                      <a:lnTo>
                        <a:pt x="306" y="419"/>
                      </a:lnTo>
                      <a:lnTo>
                        <a:pt x="307" y="430"/>
                      </a:lnTo>
                      <a:lnTo>
                        <a:pt x="304" y="439"/>
                      </a:lnTo>
                      <a:lnTo>
                        <a:pt x="296" y="449"/>
                      </a:lnTo>
                      <a:lnTo>
                        <a:pt x="286" y="454"/>
                      </a:lnTo>
                      <a:lnTo>
                        <a:pt x="270" y="453"/>
                      </a:lnTo>
                      <a:lnTo>
                        <a:pt x="258" y="449"/>
                      </a:lnTo>
                      <a:lnTo>
                        <a:pt x="208" y="379"/>
                      </a:lnTo>
                      <a:lnTo>
                        <a:pt x="180" y="323"/>
                      </a:lnTo>
                      <a:lnTo>
                        <a:pt x="157" y="279"/>
                      </a:lnTo>
                      <a:lnTo>
                        <a:pt x="153" y="272"/>
                      </a:lnTo>
                      <a:lnTo>
                        <a:pt x="145" y="272"/>
                      </a:lnTo>
                      <a:lnTo>
                        <a:pt x="143" y="278"/>
                      </a:lnTo>
                      <a:lnTo>
                        <a:pt x="147" y="310"/>
                      </a:lnTo>
                      <a:lnTo>
                        <a:pt x="149" y="335"/>
                      </a:lnTo>
                      <a:lnTo>
                        <a:pt x="148" y="368"/>
                      </a:lnTo>
                      <a:lnTo>
                        <a:pt x="148" y="412"/>
                      </a:lnTo>
                      <a:lnTo>
                        <a:pt x="147" y="420"/>
                      </a:lnTo>
                      <a:lnTo>
                        <a:pt x="141" y="428"/>
                      </a:lnTo>
                      <a:lnTo>
                        <a:pt x="132" y="436"/>
                      </a:lnTo>
                      <a:lnTo>
                        <a:pt x="120" y="439"/>
                      </a:lnTo>
                      <a:lnTo>
                        <a:pt x="108" y="438"/>
                      </a:lnTo>
                      <a:lnTo>
                        <a:pt x="100" y="432"/>
                      </a:lnTo>
                      <a:lnTo>
                        <a:pt x="95" y="422"/>
                      </a:lnTo>
                      <a:lnTo>
                        <a:pt x="93" y="396"/>
                      </a:lnTo>
                      <a:lnTo>
                        <a:pt x="96" y="363"/>
                      </a:lnTo>
                      <a:lnTo>
                        <a:pt x="96" y="335"/>
                      </a:lnTo>
                      <a:lnTo>
                        <a:pt x="91" y="290"/>
                      </a:lnTo>
                      <a:lnTo>
                        <a:pt x="87" y="272"/>
                      </a:lnTo>
                      <a:lnTo>
                        <a:pt x="80" y="258"/>
                      </a:lnTo>
                      <a:lnTo>
                        <a:pt x="33" y="194"/>
                      </a:lnTo>
                      <a:lnTo>
                        <a:pt x="1" y="147"/>
                      </a:lnTo>
                      <a:lnTo>
                        <a:pt x="0" y="128"/>
                      </a:lnTo>
                      <a:lnTo>
                        <a:pt x="8" y="106"/>
                      </a:lnTo>
                      <a:lnTo>
                        <a:pt x="23" y="87"/>
                      </a:lnTo>
                      <a:close/>
                    </a:path>
                  </a:pathLst>
                </a:custGeom>
                <a:solidFill>
                  <a:srgbClr val="FFC080"/>
                </a:solidFill>
                <a:ln w="7938">
                  <a:solidFill>
                    <a:srgbClr val="000000"/>
                  </a:solidFill>
                  <a:prstDash val="solid"/>
                  <a:round/>
                  <a:headEnd/>
                  <a:tailEnd/>
                </a:ln>
              </p:spPr>
              <p:txBody>
                <a:bodyPr/>
                <a:lstStyle/>
                <a:p>
                  <a:endParaRPr lang="zh-CN" altLang="en-US"/>
                </a:p>
              </p:txBody>
            </p:sp>
          </p:grpSp>
        </p:grpSp>
        <p:sp>
          <p:nvSpPr>
            <p:cNvPr id="4195" name="Arc 63">
              <a:extLst>
                <a:ext uri="{FF2B5EF4-FFF2-40B4-BE49-F238E27FC236}">
                  <a16:creationId xmlns:a16="http://schemas.microsoft.com/office/drawing/2014/main" id="{F3A4828E-059A-41EA-A15C-3D6102E90825}"/>
                </a:ext>
              </a:extLst>
            </p:cNvPr>
            <p:cNvSpPr>
              <a:spLocks/>
            </p:cNvSpPr>
            <p:nvPr/>
          </p:nvSpPr>
          <p:spPr bwMode="auto">
            <a:xfrm>
              <a:off x="3503" y="2259"/>
              <a:ext cx="23" cy="43"/>
            </a:xfrm>
            <a:custGeom>
              <a:avLst/>
              <a:gdLst>
                <a:gd name="T0" fmla="*/ 0 w 25882"/>
                <a:gd name="T1" fmla="*/ 0 h 26024"/>
                <a:gd name="T2" fmla="*/ 0 w 25882"/>
                <a:gd name="T3" fmla="*/ 0 h 26024"/>
                <a:gd name="T4" fmla="*/ 0 w 25882"/>
                <a:gd name="T5" fmla="*/ 0 h 26024"/>
                <a:gd name="T6" fmla="*/ 0 60000 65536"/>
                <a:gd name="T7" fmla="*/ 0 60000 65536"/>
                <a:gd name="T8" fmla="*/ 0 60000 65536"/>
                <a:gd name="T9" fmla="*/ 0 w 25882"/>
                <a:gd name="T10" fmla="*/ 0 h 26024"/>
                <a:gd name="T11" fmla="*/ 25882 w 25882"/>
                <a:gd name="T12" fmla="*/ 26024 h 26024"/>
              </a:gdLst>
              <a:ahLst/>
              <a:cxnLst>
                <a:cxn ang="T6">
                  <a:pos x="T0" y="T1"/>
                </a:cxn>
                <a:cxn ang="T7">
                  <a:pos x="T2" y="T3"/>
                </a:cxn>
                <a:cxn ang="T8">
                  <a:pos x="T4" y="T5"/>
                </a:cxn>
              </a:cxnLst>
              <a:rect l="T9" t="T10" r="T11" b="T12"/>
              <a:pathLst>
                <a:path w="25882" h="26024" fill="none" extrusionOk="0">
                  <a:moveTo>
                    <a:pt x="25882" y="25595"/>
                  </a:moveTo>
                  <a:cubicBezTo>
                    <a:pt x="24472" y="25880"/>
                    <a:pt x="23038" y="26023"/>
                    <a:pt x="21600" y="26024"/>
                  </a:cubicBezTo>
                  <a:cubicBezTo>
                    <a:pt x="9670" y="26024"/>
                    <a:pt x="0" y="16353"/>
                    <a:pt x="0" y="4424"/>
                  </a:cubicBezTo>
                  <a:cubicBezTo>
                    <a:pt x="-1" y="2937"/>
                    <a:pt x="153" y="1454"/>
                    <a:pt x="457" y="-1"/>
                  </a:cubicBezTo>
                </a:path>
                <a:path w="25882" h="26024" stroke="0" extrusionOk="0">
                  <a:moveTo>
                    <a:pt x="25882" y="25595"/>
                  </a:moveTo>
                  <a:cubicBezTo>
                    <a:pt x="24472" y="25880"/>
                    <a:pt x="23038" y="26023"/>
                    <a:pt x="21600" y="26024"/>
                  </a:cubicBezTo>
                  <a:cubicBezTo>
                    <a:pt x="9670" y="26024"/>
                    <a:pt x="0" y="16353"/>
                    <a:pt x="0" y="4424"/>
                  </a:cubicBezTo>
                  <a:cubicBezTo>
                    <a:pt x="-1" y="2937"/>
                    <a:pt x="153" y="1454"/>
                    <a:pt x="457" y="-1"/>
                  </a:cubicBezTo>
                  <a:lnTo>
                    <a:pt x="21600" y="4424"/>
                  </a:lnTo>
                  <a:lnTo>
                    <a:pt x="25882" y="25595"/>
                  </a:lnTo>
                  <a:close/>
                </a:path>
              </a:pathLst>
            </a:custGeom>
            <a:noFill/>
            <a:ln w="7938">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109" name="Group 64">
            <a:extLst>
              <a:ext uri="{FF2B5EF4-FFF2-40B4-BE49-F238E27FC236}">
                <a16:creationId xmlns:a16="http://schemas.microsoft.com/office/drawing/2014/main" id="{A30B4E5F-A0BE-4E9C-8B88-7FC0F86CA977}"/>
              </a:ext>
            </a:extLst>
          </p:cNvPr>
          <p:cNvGrpSpPr>
            <a:grpSpLocks/>
          </p:cNvGrpSpPr>
          <p:nvPr/>
        </p:nvGrpSpPr>
        <p:grpSpPr bwMode="auto">
          <a:xfrm>
            <a:off x="4059238" y="2174875"/>
            <a:ext cx="930275" cy="708025"/>
            <a:chOff x="2572" y="1443"/>
            <a:chExt cx="586" cy="446"/>
          </a:xfrm>
        </p:grpSpPr>
        <p:sp>
          <p:nvSpPr>
            <p:cNvPr id="4185" name="Line 65">
              <a:extLst>
                <a:ext uri="{FF2B5EF4-FFF2-40B4-BE49-F238E27FC236}">
                  <a16:creationId xmlns:a16="http://schemas.microsoft.com/office/drawing/2014/main" id="{0AFC8A1D-98EA-4094-9590-79DFBE181E05}"/>
                </a:ext>
              </a:extLst>
            </p:cNvPr>
            <p:cNvSpPr>
              <a:spLocks noChangeShapeType="1"/>
            </p:cNvSpPr>
            <p:nvPr/>
          </p:nvSpPr>
          <p:spPr bwMode="auto">
            <a:xfrm>
              <a:off x="2572" y="1729"/>
              <a:ext cx="64" cy="22"/>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6" name="Line 66">
              <a:extLst>
                <a:ext uri="{FF2B5EF4-FFF2-40B4-BE49-F238E27FC236}">
                  <a16:creationId xmlns:a16="http://schemas.microsoft.com/office/drawing/2014/main" id="{17AB3AAD-41A6-4C91-BB57-0F4C13FD39FA}"/>
                </a:ext>
              </a:extLst>
            </p:cNvPr>
            <p:cNvSpPr>
              <a:spLocks noChangeShapeType="1"/>
            </p:cNvSpPr>
            <p:nvPr/>
          </p:nvSpPr>
          <p:spPr bwMode="auto">
            <a:xfrm flipV="1">
              <a:off x="3099" y="1759"/>
              <a:ext cx="59" cy="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7" name="Line 67">
              <a:extLst>
                <a:ext uri="{FF2B5EF4-FFF2-40B4-BE49-F238E27FC236}">
                  <a16:creationId xmlns:a16="http://schemas.microsoft.com/office/drawing/2014/main" id="{E5E7D921-90A7-4CD8-B620-C2BB16EDC695}"/>
                </a:ext>
              </a:extLst>
            </p:cNvPr>
            <p:cNvSpPr>
              <a:spLocks noChangeShapeType="1"/>
            </p:cNvSpPr>
            <p:nvPr/>
          </p:nvSpPr>
          <p:spPr bwMode="auto">
            <a:xfrm>
              <a:off x="2686" y="1487"/>
              <a:ext cx="34" cy="41"/>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8" name="Line 68">
              <a:extLst>
                <a:ext uri="{FF2B5EF4-FFF2-40B4-BE49-F238E27FC236}">
                  <a16:creationId xmlns:a16="http://schemas.microsoft.com/office/drawing/2014/main" id="{E068DC4B-CE28-4618-B5FA-37A26F5FD2D7}"/>
                </a:ext>
              </a:extLst>
            </p:cNvPr>
            <p:cNvSpPr>
              <a:spLocks noChangeShapeType="1"/>
            </p:cNvSpPr>
            <p:nvPr/>
          </p:nvSpPr>
          <p:spPr bwMode="auto">
            <a:xfrm flipH="1">
              <a:off x="3019" y="1501"/>
              <a:ext cx="28" cy="34"/>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89" name="Line 69">
              <a:extLst>
                <a:ext uri="{FF2B5EF4-FFF2-40B4-BE49-F238E27FC236}">
                  <a16:creationId xmlns:a16="http://schemas.microsoft.com/office/drawing/2014/main" id="{F02E405C-2E00-4610-913A-B1ECD7BB009C}"/>
                </a:ext>
              </a:extLst>
            </p:cNvPr>
            <p:cNvSpPr>
              <a:spLocks noChangeShapeType="1"/>
            </p:cNvSpPr>
            <p:nvPr/>
          </p:nvSpPr>
          <p:spPr bwMode="auto">
            <a:xfrm>
              <a:off x="2869" y="1443"/>
              <a:ext cx="1" cy="57"/>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0" name="Line 70">
              <a:extLst>
                <a:ext uri="{FF2B5EF4-FFF2-40B4-BE49-F238E27FC236}">
                  <a16:creationId xmlns:a16="http://schemas.microsoft.com/office/drawing/2014/main" id="{DA38B1F7-04A7-4A00-B991-9C57C01F71E8}"/>
                </a:ext>
              </a:extLst>
            </p:cNvPr>
            <p:cNvSpPr>
              <a:spLocks noChangeShapeType="1"/>
            </p:cNvSpPr>
            <p:nvPr/>
          </p:nvSpPr>
          <p:spPr bwMode="auto">
            <a:xfrm>
              <a:off x="2604" y="1608"/>
              <a:ext cx="47" cy="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1" name="Line 71">
              <a:extLst>
                <a:ext uri="{FF2B5EF4-FFF2-40B4-BE49-F238E27FC236}">
                  <a16:creationId xmlns:a16="http://schemas.microsoft.com/office/drawing/2014/main" id="{CBC92FFE-6277-4DE0-8A2A-A0F0834BCE98}"/>
                </a:ext>
              </a:extLst>
            </p:cNvPr>
            <p:cNvSpPr>
              <a:spLocks noChangeShapeType="1"/>
            </p:cNvSpPr>
            <p:nvPr/>
          </p:nvSpPr>
          <p:spPr bwMode="auto">
            <a:xfrm flipH="1">
              <a:off x="3107" y="1623"/>
              <a:ext cx="45" cy="8"/>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2" name="Line 72">
              <a:extLst>
                <a:ext uri="{FF2B5EF4-FFF2-40B4-BE49-F238E27FC236}">
                  <a16:creationId xmlns:a16="http://schemas.microsoft.com/office/drawing/2014/main" id="{76D90C2B-58EF-49F4-93CC-A4D24811D589}"/>
                </a:ext>
              </a:extLst>
            </p:cNvPr>
            <p:cNvSpPr>
              <a:spLocks noChangeShapeType="1"/>
            </p:cNvSpPr>
            <p:nvPr/>
          </p:nvSpPr>
          <p:spPr bwMode="auto">
            <a:xfrm flipH="1">
              <a:off x="2610" y="1876"/>
              <a:ext cx="43" cy="13"/>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3" name="Line 73">
              <a:extLst>
                <a:ext uri="{FF2B5EF4-FFF2-40B4-BE49-F238E27FC236}">
                  <a16:creationId xmlns:a16="http://schemas.microsoft.com/office/drawing/2014/main" id="{B6D3C9A0-B44C-4EE6-AC5E-ED1496AFC665}"/>
                </a:ext>
              </a:extLst>
            </p:cNvPr>
            <p:cNvSpPr>
              <a:spLocks noChangeShapeType="1"/>
            </p:cNvSpPr>
            <p:nvPr/>
          </p:nvSpPr>
          <p:spPr bwMode="auto">
            <a:xfrm>
              <a:off x="3093" y="1873"/>
              <a:ext cx="53" cy="15"/>
            </a:xfrm>
            <a:prstGeom prst="line">
              <a:avLst/>
            </a:prstGeom>
            <a:noFill/>
            <a:ln w="7938">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23" name="Group 74">
            <a:extLst>
              <a:ext uri="{FF2B5EF4-FFF2-40B4-BE49-F238E27FC236}">
                <a16:creationId xmlns:a16="http://schemas.microsoft.com/office/drawing/2014/main" id="{1D37FE7D-C007-4D48-A222-74E22976485A}"/>
              </a:ext>
            </a:extLst>
          </p:cNvPr>
          <p:cNvGrpSpPr>
            <a:grpSpLocks/>
          </p:cNvGrpSpPr>
          <p:nvPr/>
        </p:nvGrpSpPr>
        <p:grpSpPr bwMode="auto">
          <a:xfrm>
            <a:off x="2209800" y="2362200"/>
            <a:ext cx="4724400" cy="2286000"/>
            <a:chOff x="1392" y="1584"/>
            <a:chExt cx="2976" cy="1440"/>
          </a:xfrm>
        </p:grpSpPr>
        <p:sp>
          <p:nvSpPr>
            <p:cNvPr id="4182" name="AutoShape 75">
              <a:extLst>
                <a:ext uri="{FF2B5EF4-FFF2-40B4-BE49-F238E27FC236}">
                  <a16:creationId xmlns:a16="http://schemas.microsoft.com/office/drawing/2014/main" id="{7148070F-C913-4C78-A0C5-9DEC6B4F9CCA}"/>
                </a:ext>
              </a:extLst>
            </p:cNvPr>
            <p:cNvSpPr>
              <a:spLocks noChangeArrowheads="1"/>
            </p:cNvSpPr>
            <p:nvPr/>
          </p:nvSpPr>
          <p:spPr bwMode="auto">
            <a:xfrm>
              <a:off x="1392" y="1584"/>
              <a:ext cx="2976" cy="1440"/>
            </a:xfrm>
            <a:prstGeom prst="irregularSeal1">
              <a:avLst/>
            </a:prstGeom>
            <a:gradFill rotWithShape="0">
              <a:gsLst>
                <a:gs pos="0">
                  <a:srgbClr val="FFF200"/>
                </a:gs>
                <a:gs pos="45000">
                  <a:srgbClr val="FF7A00"/>
                </a:gs>
                <a:gs pos="70000">
                  <a:srgbClr val="FF0300"/>
                </a:gs>
                <a:gs pos="100000">
                  <a:srgbClr val="4D0808"/>
                </a:gs>
              </a:gsLst>
              <a:path path="shape">
                <a:fillToRect l="50000" t="50000" r="50000" b="50000"/>
              </a:path>
            </a:gradFill>
            <a:ln w="9525">
              <a:solidFill>
                <a:srgbClr val="000000"/>
              </a:solidFill>
              <a:miter lim="800000"/>
              <a:headEnd/>
              <a:tailEnd/>
            </a:ln>
          </p:spPr>
          <p:txBody>
            <a:bodyPr wrap="none" anchor="ct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endParaRPr lang="zh-CN" altLang="en-US" sz="4800">
                <a:latin typeface="Bookman Old Style" panose="02050604050505020204" pitchFamily="18" charset="0"/>
                <a:ea typeface="楷体_GB2312" pitchFamily="49" charset="-122"/>
              </a:endParaRPr>
            </a:p>
          </p:txBody>
        </p:sp>
        <p:sp>
          <p:nvSpPr>
            <p:cNvPr id="73804" name="Rectangle 76">
              <a:extLst>
                <a:ext uri="{FF2B5EF4-FFF2-40B4-BE49-F238E27FC236}">
                  <a16:creationId xmlns:a16="http://schemas.microsoft.com/office/drawing/2014/main" id="{2C49FDC2-FA5D-46B8-926E-6F00E6CC2C0D}"/>
                </a:ext>
              </a:extLst>
            </p:cNvPr>
            <p:cNvSpPr>
              <a:spLocks noChangeArrowheads="1"/>
            </p:cNvSpPr>
            <p:nvPr/>
          </p:nvSpPr>
          <p:spPr bwMode="auto">
            <a:xfrm>
              <a:off x="1948" y="1967"/>
              <a:ext cx="1652" cy="519"/>
            </a:xfrm>
            <a:prstGeom prst="rect">
              <a:avLst/>
            </a:prstGeom>
            <a:noFill/>
            <a:ln w="9525">
              <a:noFill/>
              <a:miter lim="800000"/>
              <a:headEnd/>
              <a:tailEnd/>
            </a:ln>
            <a:effectLst/>
          </p:spPr>
          <p:txBody>
            <a:bodyPr wrap="none" anchor="ctr">
              <a:spAutoFit/>
            </a:bodyPr>
            <a:lstStyle/>
            <a:p>
              <a:pPr algn="ctr" defTabSz="762000" eaLnBrk="0" hangingPunct="0">
                <a:defRPr/>
              </a:pPr>
              <a:r>
                <a:rPr lang="zh-CN" altLang="en-US" sz="4800" b="1">
                  <a:effectLst>
                    <a:outerShdw blurRad="38100" dist="38100" dir="2700000" algn="tl">
                      <a:srgbClr val="C0C0C0"/>
                    </a:outerShdw>
                  </a:effectLst>
                  <a:latin typeface="Bookman Old Style" pitchFamily="18" charset="0"/>
                  <a:ea typeface="楷体_GB2312" pitchFamily="49" charset="-122"/>
                </a:rPr>
                <a:t>软件质量</a:t>
              </a:r>
            </a:p>
          </p:txBody>
        </p:sp>
        <p:sp>
          <p:nvSpPr>
            <p:cNvPr id="73805" name="Rectangle 77">
              <a:extLst>
                <a:ext uri="{FF2B5EF4-FFF2-40B4-BE49-F238E27FC236}">
                  <a16:creationId xmlns:a16="http://schemas.microsoft.com/office/drawing/2014/main" id="{99BAE629-DF13-45B3-87F3-565FF77C7640}"/>
                </a:ext>
              </a:extLst>
            </p:cNvPr>
            <p:cNvSpPr>
              <a:spLocks noChangeArrowheads="1"/>
            </p:cNvSpPr>
            <p:nvPr/>
          </p:nvSpPr>
          <p:spPr bwMode="auto">
            <a:xfrm>
              <a:off x="3198" y="1849"/>
              <a:ext cx="821" cy="903"/>
            </a:xfrm>
            <a:prstGeom prst="rect">
              <a:avLst/>
            </a:prstGeom>
            <a:noFill/>
            <a:ln w="9525">
              <a:noFill/>
              <a:miter lim="800000"/>
              <a:headEnd/>
              <a:tailEnd/>
            </a:ln>
            <a:effectLst/>
          </p:spPr>
          <p:txBody>
            <a:bodyPr wrap="none" anchor="ctr">
              <a:spAutoFit/>
            </a:bodyPr>
            <a:lstStyle/>
            <a:p>
              <a:pPr algn="ctr" defTabSz="762000" eaLnBrk="0" hangingPunct="0">
                <a:defRPr/>
              </a:pPr>
              <a:r>
                <a:rPr lang="zh-CN" altLang="en-US" sz="8800" b="1" i="1">
                  <a:solidFill>
                    <a:srgbClr val="FFFF00"/>
                  </a:solidFill>
                  <a:effectLst>
                    <a:outerShdw blurRad="38100" dist="38100" dir="2700000" algn="tl">
                      <a:srgbClr val="C0C0C0"/>
                    </a:outerShdw>
                  </a:effectLst>
                  <a:latin typeface="Bookman Old Style" pitchFamily="18" charset="0"/>
                  <a:ea typeface="楷体_GB2312" pitchFamily="49" charset="-122"/>
                </a:rPr>
                <a:t>？</a:t>
              </a:r>
            </a:p>
          </p:txBody>
        </p:sp>
      </p:grpSp>
      <p:grpSp>
        <p:nvGrpSpPr>
          <p:cNvPr id="24" name="Group 78">
            <a:extLst>
              <a:ext uri="{FF2B5EF4-FFF2-40B4-BE49-F238E27FC236}">
                <a16:creationId xmlns:a16="http://schemas.microsoft.com/office/drawing/2014/main" id="{EB21E145-EA61-4EBA-9EC0-8537EEC3FC54}"/>
              </a:ext>
            </a:extLst>
          </p:cNvPr>
          <p:cNvGrpSpPr>
            <a:grpSpLocks/>
          </p:cNvGrpSpPr>
          <p:nvPr/>
        </p:nvGrpSpPr>
        <p:grpSpPr bwMode="auto">
          <a:xfrm>
            <a:off x="1192213" y="1484313"/>
            <a:ext cx="2317750" cy="2195512"/>
            <a:chOff x="766" y="1008"/>
            <a:chExt cx="1460" cy="1383"/>
          </a:xfrm>
        </p:grpSpPr>
        <p:sp>
          <p:nvSpPr>
            <p:cNvPr id="4180" name="Rectangle 79">
              <a:extLst>
                <a:ext uri="{FF2B5EF4-FFF2-40B4-BE49-F238E27FC236}">
                  <a16:creationId xmlns:a16="http://schemas.microsoft.com/office/drawing/2014/main" id="{8F17943F-F64A-44F5-A61A-728255F4CB8C}"/>
                </a:ext>
              </a:extLst>
            </p:cNvPr>
            <p:cNvSpPr>
              <a:spLocks noChangeArrowheads="1"/>
            </p:cNvSpPr>
            <p:nvPr/>
          </p:nvSpPr>
          <p:spPr bwMode="auto">
            <a:xfrm>
              <a:off x="766" y="1008"/>
              <a:ext cx="1460"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lnSpc>
                  <a:spcPct val="150000"/>
                </a:lnSpc>
              </a:pPr>
              <a:r>
                <a:rPr lang="zh-CN" altLang="en-US" sz="2400">
                  <a:latin typeface="Bookman Old Style" panose="02050604050505020204" pitchFamily="18" charset="0"/>
                  <a:ea typeface="黑体" panose="02010609060101010101" pitchFamily="49" charset="-122"/>
                </a:rPr>
                <a:t>程序运行不稳定</a:t>
              </a:r>
            </a:p>
          </p:txBody>
        </p:sp>
        <p:graphicFrame>
          <p:nvGraphicFramePr>
            <p:cNvPr id="4181" name="Object 80">
              <a:extLst>
                <a:ext uri="{FF2B5EF4-FFF2-40B4-BE49-F238E27FC236}">
                  <a16:creationId xmlns:a16="http://schemas.microsoft.com/office/drawing/2014/main" id="{2A341944-8555-4D9D-88C7-F81797DD7808}"/>
                </a:ext>
              </a:extLst>
            </p:cNvPr>
            <p:cNvGraphicFramePr>
              <a:graphicFrameLocks noChangeAspect="1"/>
            </p:cNvGraphicFramePr>
            <p:nvPr/>
          </p:nvGraphicFramePr>
          <p:xfrm>
            <a:off x="1200" y="1488"/>
            <a:ext cx="714" cy="903"/>
          </p:xfrm>
          <a:graphic>
            <a:graphicData uri="http://schemas.openxmlformats.org/presentationml/2006/ole">
              <mc:AlternateContent xmlns:mc="http://schemas.openxmlformats.org/markup-compatibility/2006">
                <mc:Choice xmlns:v="urn:schemas-microsoft-com:vml" Requires="v">
                  <p:oleObj spid="_x0000_s4249" name="剪辑" r:id="rId3" imgW="1622066" imgH="3934305" progId="MS_ClipArt_Gallery.2">
                    <p:embed/>
                  </p:oleObj>
                </mc:Choice>
                <mc:Fallback>
                  <p:oleObj name="剪辑" r:id="rId3" imgW="1622066" imgH="3934305" progId="MS_ClipArt_Gallery.2">
                    <p:embed/>
                    <p:pic>
                      <p:nvPicPr>
                        <p:cNvPr id="0" name="Object 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1488"/>
                          <a:ext cx="714" cy="9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25" name="Group 81">
            <a:extLst>
              <a:ext uri="{FF2B5EF4-FFF2-40B4-BE49-F238E27FC236}">
                <a16:creationId xmlns:a16="http://schemas.microsoft.com/office/drawing/2014/main" id="{89C9149D-027B-46CD-9DAC-F0C050590C66}"/>
              </a:ext>
            </a:extLst>
          </p:cNvPr>
          <p:cNvGrpSpPr>
            <a:grpSpLocks/>
          </p:cNvGrpSpPr>
          <p:nvPr/>
        </p:nvGrpSpPr>
        <p:grpSpPr bwMode="auto">
          <a:xfrm>
            <a:off x="5580063" y="4149725"/>
            <a:ext cx="2317750" cy="2555875"/>
            <a:chOff x="3456" y="2544"/>
            <a:chExt cx="1460" cy="1610"/>
          </a:xfrm>
        </p:grpSpPr>
        <p:sp>
          <p:nvSpPr>
            <p:cNvPr id="4168" name="Rectangle 82">
              <a:extLst>
                <a:ext uri="{FF2B5EF4-FFF2-40B4-BE49-F238E27FC236}">
                  <a16:creationId xmlns:a16="http://schemas.microsoft.com/office/drawing/2014/main" id="{B7398500-99B0-4493-8736-83DEE9E033C7}"/>
                </a:ext>
              </a:extLst>
            </p:cNvPr>
            <p:cNvSpPr>
              <a:spLocks noChangeArrowheads="1"/>
            </p:cNvSpPr>
            <p:nvPr/>
          </p:nvSpPr>
          <p:spPr bwMode="auto">
            <a:xfrm>
              <a:off x="3456" y="3406"/>
              <a:ext cx="1460" cy="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lnSpc>
                  <a:spcPct val="150000"/>
                </a:lnSpc>
              </a:pPr>
              <a:r>
                <a:rPr lang="zh-CN" altLang="en-US" sz="2400">
                  <a:latin typeface="Bookman Old Style" panose="02050604050505020204" pitchFamily="18" charset="0"/>
                  <a:ea typeface="黑体" panose="02010609060101010101" pitchFamily="49" charset="-122"/>
                </a:rPr>
                <a:t>成员缺乏自信，</a:t>
              </a:r>
            </a:p>
            <a:p>
              <a:pPr algn="ctr">
                <a:lnSpc>
                  <a:spcPct val="150000"/>
                </a:lnSpc>
              </a:pPr>
              <a:r>
                <a:rPr lang="zh-CN" altLang="en-US" sz="2400">
                  <a:latin typeface="Bookman Old Style" panose="02050604050505020204" pitchFamily="18" charset="0"/>
                  <a:ea typeface="黑体" panose="02010609060101010101" pitchFamily="49" charset="-122"/>
                </a:rPr>
                <a:t>造成流动</a:t>
              </a:r>
            </a:p>
          </p:txBody>
        </p:sp>
        <p:grpSp>
          <p:nvGrpSpPr>
            <p:cNvPr id="4169" name="Group 83">
              <a:extLst>
                <a:ext uri="{FF2B5EF4-FFF2-40B4-BE49-F238E27FC236}">
                  <a16:creationId xmlns:a16="http://schemas.microsoft.com/office/drawing/2014/main" id="{AAFC72D4-9905-4364-B661-BFDE866D6CD1}"/>
                </a:ext>
              </a:extLst>
            </p:cNvPr>
            <p:cNvGrpSpPr>
              <a:grpSpLocks/>
            </p:cNvGrpSpPr>
            <p:nvPr/>
          </p:nvGrpSpPr>
          <p:grpSpPr bwMode="auto">
            <a:xfrm>
              <a:off x="3648" y="2544"/>
              <a:ext cx="777" cy="921"/>
              <a:chOff x="6145" y="3350"/>
              <a:chExt cx="777" cy="921"/>
            </a:xfrm>
          </p:grpSpPr>
          <p:grpSp>
            <p:nvGrpSpPr>
              <p:cNvPr id="4170" name="Group 84">
                <a:extLst>
                  <a:ext uri="{FF2B5EF4-FFF2-40B4-BE49-F238E27FC236}">
                    <a16:creationId xmlns:a16="http://schemas.microsoft.com/office/drawing/2014/main" id="{B7AEAF06-3A45-44FF-90C7-E02170449461}"/>
                  </a:ext>
                </a:extLst>
              </p:cNvPr>
              <p:cNvGrpSpPr>
                <a:grpSpLocks/>
              </p:cNvGrpSpPr>
              <p:nvPr/>
            </p:nvGrpSpPr>
            <p:grpSpPr bwMode="auto">
              <a:xfrm>
                <a:off x="6145" y="3890"/>
                <a:ext cx="360" cy="378"/>
                <a:chOff x="6145" y="3890"/>
                <a:chExt cx="360" cy="378"/>
              </a:xfrm>
            </p:grpSpPr>
            <p:sp>
              <p:nvSpPr>
                <p:cNvPr id="4178" name="Freeform 85">
                  <a:extLst>
                    <a:ext uri="{FF2B5EF4-FFF2-40B4-BE49-F238E27FC236}">
                      <a16:creationId xmlns:a16="http://schemas.microsoft.com/office/drawing/2014/main" id="{8A016B1F-7BEC-4ED8-A501-C21DF4F79904}"/>
                    </a:ext>
                  </a:extLst>
                </p:cNvPr>
                <p:cNvSpPr>
                  <a:spLocks/>
                </p:cNvSpPr>
                <p:nvPr/>
              </p:nvSpPr>
              <p:spPr bwMode="auto">
                <a:xfrm>
                  <a:off x="6145" y="3899"/>
                  <a:ext cx="360" cy="369"/>
                </a:xfrm>
                <a:custGeom>
                  <a:avLst/>
                  <a:gdLst>
                    <a:gd name="T0" fmla="*/ 28 w 360"/>
                    <a:gd name="T1" fmla="*/ 40 h 369"/>
                    <a:gd name="T2" fmla="*/ 124 w 360"/>
                    <a:gd name="T3" fmla="*/ 89 h 369"/>
                    <a:gd name="T4" fmla="*/ 216 w 360"/>
                    <a:gd name="T5" fmla="*/ 133 h 369"/>
                    <a:gd name="T6" fmla="*/ 255 w 360"/>
                    <a:gd name="T7" fmla="*/ 156 h 369"/>
                    <a:gd name="T8" fmla="*/ 251 w 360"/>
                    <a:gd name="T9" fmla="*/ 173 h 369"/>
                    <a:gd name="T10" fmla="*/ 236 w 360"/>
                    <a:gd name="T11" fmla="*/ 180 h 369"/>
                    <a:gd name="T12" fmla="*/ 146 w 360"/>
                    <a:gd name="T13" fmla="*/ 122 h 369"/>
                    <a:gd name="T14" fmla="*/ 81 w 360"/>
                    <a:gd name="T15" fmla="*/ 89 h 369"/>
                    <a:gd name="T16" fmla="*/ 33 w 360"/>
                    <a:gd name="T17" fmla="*/ 62 h 369"/>
                    <a:gd name="T18" fmla="*/ 20 w 360"/>
                    <a:gd name="T19" fmla="*/ 69 h 369"/>
                    <a:gd name="T20" fmla="*/ 20 w 360"/>
                    <a:gd name="T21" fmla="*/ 147 h 369"/>
                    <a:gd name="T22" fmla="*/ 20 w 360"/>
                    <a:gd name="T23" fmla="*/ 196 h 369"/>
                    <a:gd name="T24" fmla="*/ 41 w 360"/>
                    <a:gd name="T25" fmla="*/ 236 h 369"/>
                    <a:gd name="T26" fmla="*/ 79 w 360"/>
                    <a:gd name="T27" fmla="*/ 260 h 369"/>
                    <a:gd name="T28" fmla="*/ 146 w 360"/>
                    <a:gd name="T29" fmla="*/ 307 h 369"/>
                    <a:gd name="T30" fmla="*/ 205 w 360"/>
                    <a:gd name="T31" fmla="*/ 322 h 369"/>
                    <a:gd name="T32" fmla="*/ 242 w 360"/>
                    <a:gd name="T33" fmla="*/ 329 h 369"/>
                    <a:gd name="T34" fmla="*/ 264 w 360"/>
                    <a:gd name="T35" fmla="*/ 320 h 369"/>
                    <a:gd name="T36" fmla="*/ 277 w 360"/>
                    <a:gd name="T37" fmla="*/ 313 h 369"/>
                    <a:gd name="T38" fmla="*/ 284 w 360"/>
                    <a:gd name="T39" fmla="*/ 242 h 369"/>
                    <a:gd name="T40" fmla="*/ 284 w 360"/>
                    <a:gd name="T41" fmla="*/ 147 h 369"/>
                    <a:gd name="T42" fmla="*/ 303 w 360"/>
                    <a:gd name="T43" fmla="*/ 133 h 369"/>
                    <a:gd name="T44" fmla="*/ 327 w 360"/>
                    <a:gd name="T45" fmla="*/ 140 h 369"/>
                    <a:gd name="T46" fmla="*/ 297 w 360"/>
                    <a:gd name="T47" fmla="*/ 156 h 369"/>
                    <a:gd name="T48" fmla="*/ 301 w 360"/>
                    <a:gd name="T49" fmla="*/ 209 h 369"/>
                    <a:gd name="T50" fmla="*/ 301 w 360"/>
                    <a:gd name="T51" fmla="*/ 300 h 369"/>
                    <a:gd name="T52" fmla="*/ 303 w 360"/>
                    <a:gd name="T53" fmla="*/ 329 h 369"/>
                    <a:gd name="T54" fmla="*/ 321 w 360"/>
                    <a:gd name="T55" fmla="*/ 302 h 369"/>
                    <a:gd name="T56" fmla="*/ 336 w 360"/>
                    <a:gd name="T57" fmla="*/ 287 h 369"/>
                    <a:gd name="T58" fmla="*/ 340 w 360"/>
                    <a:gd name="T59" fmla="*/ 196 h 369"/>
                    <a:gd name="T60" fmla="*/ 336 w 360"/>
                    <a:gd name="T61" fmla="*/ 142 h 369"/>
                    <a:gd name="T62" fmla="*/ 297 w 360"/>
                    <a:gd name="T63" fmla="*/ 109 h 369"/>
                    <a:gd name="T64" fmla="*/ 238 w 360"/>
                    <a:gd name="T65" fmla="*/ 80 h 369"/>
                    <a:gd name="T66" fmla="*/ 183 w 360"/>
                    <a:gd name="T67" fmla="*/ 49 h 369"/>
                    <a:gd name="T68" fmla="*/ 113 w 360"/>
                    <a:gd name="T69" fmla="*/ 27 h 369"/>
                    <a:gd name="T70" fmla="*/ 72 w 360"/>
                    <a:gd name="T71" fmla="*/ 16 h 369"/>
                    <a:gd name="T72" fmla="*/ 28 w 360"/>
                    <a:gd name="T73" fmla="*/ 40 h 369"/>
                    <a:gd name="T74" fmla="*/ 9 w 360"/>
                    <a:gd name="T75" fmla="*/ 29 h 369"/>
                    <a:gd name="T76" fmla="*/ 68 w 360"/>
                    <a:gd name="T77" fmla="*/ 0 h 369"/>
                    <a:gd name="T78" fmla="*/ 100 w 360"/>
                    <a:gd name="T79" fmla="*/ 2 h 369"/>
                    <a:gd name="T80" fmla="*/ 153 w 360"/>
                    <a:gd name="T81" fmla="*/ 16 h 369"/>
                    <a:gd name="T82" fmla="*/ 212 w 360"/>
                    <a:gd name="T83" fmla="*/ 42 h 369"/>
                    <a:gd name="T84" fmla="*/ 264 w 360"/>
                    <a:gd name="T85" fmla="*/ 76 h 369"/>
                    <a:gd name="T86" fmla="*/ 314 w 360"/>
                    <a:gd name="T87" fmla="*/ 96 h 369"/>
                    <a:gd name="T88" fmla="*/ 347 w 360"/>
                    <a:gd name="T89" fmla="*/ 122 h 369"/>
                    <a:gd name="T90" fmla="*/ 356 w 360"/>
                    <a:gd name="T91" fmla="*/ 140 h 369"/>
                    <a:gd name="T92" fmla="*/ 356 w 360"/>
                    <a:gd name="T93" fmla="*/ 160 h 369"/>
                    <a:gd name="T94" fmla="*/ 360 w 360"/>
                    <a:gd name="T95" fmla="*/ 220 h 369"/>
                    <a:gd name="T96" fmla="*/ 356 w 360"/>
                    <a:gd name="T97" fmla="*/ 267 h 369"/>
                    <a:gd name="T98" fmla="*/ 353 w 360"/>
                    <a:gd name="T99" fmla="*/ 300 h 369"/>
                    <a:gd name="T100" fmla="*/ 329 w 360"/>
                    <a:gd name="T101" fmla="*/ 316 h 369"/>
                    <a:gd name="T102" fmla="*/ 316 w 360"/>
                    <a:gd name="T103" fmla="*/ 353 h 369"/>
                    <a:gd name="T104" fmla="*/ 303 w 360"/>
                    <a:gd name="T105" fmla="*/ 369 h 369"/>
                    <a:gd name="T106" fmla="*/ 255 w 360"/>
                    <a:gd name="T107" fmla="*/ 367 h 369"/>
                    <a:gd name="T108" fmla="*/ 209 w 360"/>
                    <a:gd name="T109" fmla="*/ 347 h 369"/>
                    <a:gd name="T110" fmla="*/ 164 w 360"/>
                    <a:gd name="T111" fmla="*/ 333 h 369"/>
                    <a:gd name="T112" fmla="*/ 111 w 360"/>
                    <a:gd name="T113" fmla="*/ 309 h 369"/>
                    <a:gd name="T114" fmla="*/ 68 w 360"/>
                    <a:gd name="T115" fmla="*/ 280 h 369"/>
                    <a:gd name="T116" fmla="*/ 26 w 360"/>
                    <a:gd name="T117" fmla="*/ 249 h 369"/>
                    <a:gd name="T118" fmla="*/ 0 w 360"/>
                    <a:gd name="T119" fmla="*/ 216 h 369"/>
                    <a:gd name="T120" fmla="*/ 0 w 360"/>
                    <a:gd name="T121" fmla="*/ 180 h 369"/>
                    <a:gd name="T122" fmla="*/ 0 w 360"/>
                    <a:gd name="T123" fmla="*/ 42 h 369"/>
                    <a:gd name="T124" fmla="*/ 28 w 360"/>
                    <a:gd name="T125" fmla="*/ 40 h 369"/>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360"/>
                    <a:gd name="T190" fmla="*/ 0 h 369"/>
                    <a:gd name="T191" fmla="*/ 360 w 360"/>
                    <a:gd name="T192" fmla="*/ 369 h 369"/>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360" h="369">
                      <a:moveTo>
                        <a:pt x="28" y="40"/>
                      </a:moveTo>
                      <a:lnTo>
                        <a:pt x="124" y="89"/>
                      </a:lnTo>
                      <a:lnTo>
                        <a:pt x="216" y="133"/>
                      </a:lnTo>
                      <a:lnTo>
                        <a:pt x="255" y="156"/>
                      </a:lnTo>
                      <a:lnTo>
                        <a:pt x="251" y="173"/>
                      </a:lnTo>
                      <a:lnTo>
                        <a:pt x="236" y="180"/>
                      </a:lnTo>
                      <a:lnTo>
                        <a:pt x="146" y="122"/>
                      </a:lnTo>
                      <a:lnTo>
                        <a:pt x="81" y="89"/>
                      </a:lnTo>
                      <a:lnTo>
                        <a:pt x="33" y="62"/>
                      </a:lnTo>
                      <a:lnTo>
                        <a:pt x="20" y="69"/>
                      </a:lnTo>
                      <a:lnTo>
                        <a:pt x="20" y="147"/>
                      </a:lnTo>
                      <a:lnTo>
                        <a:pt x="20" y="196"/>
                      </a:lnTo>
                      <a:lnTo>
                        <a:pt x="41" y="236"/>
                      </a:lnTo>
                      <a:lnTo>
                        <a:pt x="79" y="260"/>
                      </a:lnTo>
                      <a:lnTo>
                        <a:pt x="146" y="307"/>
                      </a:lnTo>
                      <a:lnTo>
                        <a:pt x="205" y="322"/>
                      </a:lnTo>
                      <a:lnTo>
                        <a:pt x="242" y="329"/>
                      </a:lnTo>
                      <a:lnTo>
                        <a:pt x="264" y="320"/>
                      </a:lnTo>
                      <a:lnTo>
                        <a:pt x="277" y="313"/>
                      </a:lnTo>
                      <a:lnTo>
                        <a:pt x="284" y="242"/>
                      </a:lnTo>
                      <a:lnTo>
                        <a:pt x="284" y="147"/>
                      </a:lnTo>
                      <a:lnTo>
                        <a:pt x="303" y="133"/>
                      </a:lnTo>
                      <a:lnTo>
                        <a:pt x="327" y="140"/>
                      </a:lnTo>
                      <a:lnTo>
                        <a:pt x="297" y="156"/>
                      </a:lnTo>
                      <a:lnTo>
                        <a:pt x="301" y="209"/>
                      </a:lnTo>
                      <a:lnTo>
                        <a:pt x="301" y="300"/>
                      </a:lnTo>
                      <a:lnTo>
                        <a:pt x="303" y="329"/>
                      </a:lnTo>
                      <a:lnTo>
                        <a:pt x="321" y="302"/>
                      </a:lnTo>
                      <a:lnTo>
                        <a:pt x="336" y="287"/>
                      </a:lnTo>
                      <a:lnTo>
                        <a:pt x="340" y="196"/>
                      </a:lnTo>
                      <a:lnTo>
                        <a:pt x="336" y="142"/>
                      </a:lnTo>
                      <a:lnTo>
                        <a:pt x="297" y="109"/>
                      </a:lnTo>
                      <a:lnTo>
                        <a:pt x="238" y="80"/>
                      </a:lnTo>
                      <a:lnTo>
                        <a:pt x="183" y="49"/>
                      </a:lnTo>
                      <a:lnTo>
                        <a:pt x="113" y="27"/>
                      </a:lnTo>
                      <a:lnTo>
                        <a:pt x="72" y="16"/>
                      </a:lnTo>
                      <a:lnTo>
                        <a:pt x="28" y="40"/>
                      </a:lnTo>
                      <a:lnTo>
                        <a:pt x="9" y="29"/>
                      </a:lnTo>
                      <a:lnTo>
                        <a:pt x="68" y="0"/>
                      </a:lnTo>
                      <a:lnTo>
                        <a:pt x="100" y="2"/>
                      </a:lnTo>
                      <a:lnTo>
                        <a:pt x="153" y="16"/>
                      </a:lnTo>
                      <a:lnTo>
                        <a:pt x="212" y="42"/>
                      </a:lnTo>
                      <a:lnTo>
                        <a:pt x="264" y="76"/>
                      </a:lnTo>
                      <a:lnTo>
                        <a:pt x="314" y="96"/>
                      </a:lnTo>
                      <a:lnTo>
                        <a:pt x="347" y="122"/>
                      </a:lnTo>
                      <a:lnTo>
                        <a:pt x="356" y="140"/>
                      </a:lnTo>
                      <a:lnTo>
                        <a:pt x="356" y="160"/>
                      </a:lnTo>
                      <a:lnTo>
                        <a:pt x="360" y="220"/>
                      </a:lnTo>
                      <a:lnTo>
                        <a:pt x="356" y="267"/>
                      </a:lnTo>
                      <a:lnTo>
                        <a:pt x="353" y="300"/>
                      </a:lnTo>
                      <a:lnTo>
                        <a:pt x="329" y="316"/>
                      </a:lnTo>
                      <a:lnTo>
                        <a:pt x="316" y="353"/>
                      </a:lnTo>
                      <a:lnTo>
                        <a:pt x="303" y="369"/>
                      </a:lnTo>
                      <a:lnTo>
                        <a:pt x="255" y="367"/>
                      </a:lnTo>
                      <a:lnTo>
                        <a:pt x="209" y="347"/>
                      </a:lnTo>
                      <a:lnTo>
                        <a:pt x="164" y="333"/>
                      </a:lnTo>
                      <a:lnTo>
                        <a:pt x="111" y="309"/>
                      </a:lnTo>
                      <a:lnTo>
                        <a:pt x="68" y="280"/>
                      </a:lnTo>
                      <a:lnTo>
                        <a:pt x="26" y="249"/>
                      </a:lnTo>
                      <a:lnTo>
                        <a:pt x="0" y="216"/>
                      </a:lnTo>
                      <a:lnTo>
                        <a:pt x="0" y="180"/>
                      </a:lnTo>
                      <a:lnTo>
                        <a:pt x="0" y="42"/>
                      </a:lnTo>
                      <a:lnTo>
                        <a:pt x="28" y="4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9" name="Freeform 86">
                  <a:extLst>
                    <a:ext uri="{FF2B5EF4-FFF2-40B4-BE49-F238E27FC236}">
                      <a16:creationId xmlns:a16="http://schemas.microsoft.com/office/drawing/2014/main" id="{BF2FBC04-AEE5-4EF5-9162-CD780FF3F42D}"/>
                    </a:ext>
                  </a:extLst>
                </p:cNvPr>
                <p:cNvSpPr>
                  <a:spLocks/>
                </p:cNvSpPr>
                <p:nvPr/>
              </p:nvSpPr>
              <p:spPr bwMode="auto">
                <a:xfrm>
                  <a:off x="6257" y="3890"/>
                  <a:ext cx="129" cy="123"/>
                </a:xfrm>
                <a:custGeom>
                  <a:avLst/>
                  <a:gdLst>
                    <a:gd name="T0" fmla="*/ 0 w 129"/>
                    <a:gd name="T1" fmla="*/ 70 h 123"/>
                    <a:gd name="T2" fmla="*/ 11 w 129"/>
                    <a:gd name="T3" fmla="*/ 81 h 123"/>
                    <a:gd name="T4" fmla="*/ 25 w 129"/>
                    <a:gd name="T5" fmla="*/ 84 h 123"/>
                    <a:gd name="T6" fmla="*/ 27 w 129"/>
                    <a:gd name="T7" fmla="*/ 74 h 123"/>
                    <a:gd name="T8" fmla="*/ 41 w 129"/>
                    <a:gd name="T9" fmla="*/ 35 h 123"/>
                    <a:gd name="T10" fmla="*/ 66 w 129"/>
                    <a:gd name="T11" fmla="*/ 21 h 123"/>
                    <a:gd name="T12" fmla="*/ 102 w 129"/>
                    <a:gd name="T13" fmla="*/ 42 h 123"/>
                    <a:gd name="T14" fmla="*/ 109 w 129"/>
                    <a:gd name="T15" fmla="*/ 53 h 123"/>
                    <a:gd name="T16" fmla="*/ 100 w 129"/>
                    <a:gd name="T17" fmla="*/ 91 h 123"/>
                    <a:gd name="T18" fmla="*/ 95 w 129"/>
                    <a:gd name="T19" fmla="*/ 109 h 123"/>
                    <a:gd name="T20" fmla="*/ 109 w 129"/>
                    <a:gd name="T21" fmla="*/ 123 h 123"/>
                    <a:gd name="T22" fmla="*/ 122 w 129"/>
                    <a:gd name="T23" fmla="*/ 91 h 123"/>
                    <a:gd name="T24" fmla="*/ 129 w 129"/>
                    <a:gd name="T25" fmla="*/ 60 h 123"/>
                    <a:gd name="T26" fmla="*/ 129 w 129"/>
                    <a:gd name="T27" fmla="*/ 26 h 123"/>
                    <a:gd name="T28" fmla="*/ 93 w 129"/>
                    <a:gd name="T29" fmla="*/ 7 h 123"/>
                    <a:gd name="T30" fmla="*/ 61 w 129"/>
                    <a:gd name="T31" fmla="*/ 0 h 123"/>
                    <a:gd name="T32" fmla="*/ 41 w 129"/>
                    <a:gd name="T33" fmla="*/ 7 h 123"/>
                    <a:gd name="T34" fmla="*/ 32 w 129"/>
                    <a:gd name="T35" fmla="*/ 21 h 123"/>
                    <a:gd name="T36" fmla="*/ 0 w 129"/>
                    <a:gd name="T37" fmla="*/ 70 h 12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29"/>
                    <a:gd name="T58" fmla="*/ 0 h 123"/>
                    <a:gd name="T59" fmla="*/ 129 w 129"/>
                    <a:gd name="T60" fmla="*/ 123 h 12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29" h="123">
                      <a:moveTo>
                        <a:pt x="0" y="70"/>
                      </a:moveTo>
                      <a:lnTo>
                        <a:pt x="11" y="81"/>
                      </a:lnTo>
                      <a:lnTo>
                        <a:pt x="25" y="84"/>
                      </a:lnTo>
                      <a:lnTo>
                        <a:pt x="27" y="74"/>
                      </a:lnTo>
                      <a:lnTo>
                        <a:pt x="41" y="35"/>
                      </a:lnTo>
                      <a:lnTo>
                        <a:pt x="66" y="21"/>
                      </a:lnTo>
                      <a:lnTo>
                        <a:pt x="102" y="42"/>
                      </a:lnTo>
                      <a:lnTo>
                        <a:pt x="109" y="53"/>
                      </a:lnTo>
                      <a:lnTo>
                        <a:pt x="100" y="91"/>
                      </a:lnTo>
                      <a:lnTo>
                        <a:pt x="95" y="109"/>
                      </a:lnTo>
                      <a:lnTo>
                        <a:pt x="109" y="123"/>
                      </a:lnTo>
                      <a:lnTo>
                        <a:pt x="122" y="91"/>
                      </a:lnTo>
                      <a:lnTo>
                        <a:pt x="129" y="60"/>
                      </a:lnTo>
                      <a:lnTo>
                        <a:pt x="129" y="26"/>
                      </a:lnTo>
                      <a:lnTo>
                        <a:pt x="93" y="7"/>
                      </a:lnTo>
                      <a:lnTo>
                        <a:pt x="61" y="0"/>
                      </a:lnTo>
                      <a:lnTo>
                        <a:pt x="41" y="7"/>
                      </a:lnTo>
                      <a:lnTo>
                        <a:pt x="32" y="21"/>
                      </a:lnTo>
                      <a:lnTo>
                        <a:pt x="0"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71" name="Group 87">
                <a:extLst>
                  <a:ext uri="{FF2B5EF4-FFF2-40B4-BE49-F238E27FC236}">
                    <a16:creationId xmlns:a16="http://schemas.microsoft.com/office/drawing/2014/main" id="{EBCE5CB4-4F6D-4DD6-8814-0C884D9D03D4}"/>
                  </a:ext>
                </a:extLst>
              </p:cNvPr>
              <p:cNvGrpSpPr>
                <a:grpSpLocks/>
              </p:cNvGrpSpPr>
              <p:nvPr/>
            </p:nvGrpSpPr>
            <p:grpSpPr bwMode="auto">
              <a:xfrm>
                <a:off x="6457" y="3350"/>
                <a:ext cx="465" cy="921"/>
                <a:chOff x="6457" y="3350"/>
                <a:chExt cx="465" cy="921"/>
              </a:xfrm>
            </p:grpSpPr>
            <p:sp>
              <p:nvSpPr>
                <p:cNvPr id="4172" name="Freeform 88">
                  <a:extLst>
                    <a:ext uri="{FF2B5EF4-FFF2-40B4-BE49-F238E27FC236}">
                      <a16:creationId xmlns:a16="http://schemas.microsoft.com/office/drawing/2014/main" id="{498B6107-A790-4E82-9CDE-08D880B7AAB3}"/>
                    </a:ext>
                  </a:extLst>
                </p:cNvPr>
                <p:cNvSpPr>
                  <a:spLocks/>
                </p:cNvSpPr>
                <p:nvPr/>
              </p:nvSpPr>
              <p:spPr bwMode="auto">
                <a:xfrm>
                  <a:off x="6562" y="3350"/>
                  <a:ext cx="228" cy="225"/>
                </a:xfrm>
                <a:custGeom>
                  <a:avLst/>
                  <a:gdLst>
                    <a:gd name="T0" fmla="*/ 137 w 228"/>
                    <a:gd name="T1" fmla="*/ 56 h 225"/>
                    <a:gd name="T2" fmla="*/ 101 w 228"/>
                    <a:gd name="T3" fmla="*/ 38 h 225"/>
                    <a:gd name="T4" fmla="*/ 71 w 228"/>
                    <a:gd name="T5" fmla="*/ 26 h 225"/>
                    <a:gd name="T6" fmla="*/ 41 w 228"/>
                    <a:gd name="T7" fmla="*/ 26 h 225"/>
                    <a:gd name="T8" fmla="*/ 23 w 228"/>
                    <a:gd name="T9" fmla="*/ 41 h 225"/>
                    <a:gd name="T10" fmla="*/ 8 w 228"/>
                    <a:gd name="T11" fmla="*/ 61 h 225"/>
                    <a:gd name="T12" fmla="*/ 0 w 228"/>
                    <a:gd name="T13" fmla="*/ 95 h 225"/>
                    <a:gd name="T14" fmla="*/ 3 w 228"/>
                    <a:gd name="T15" fmla="*/ 133 h 225"/>
                    <a:gd name="T16" fmla="*/ 18 w 228"/>
                    <a:gd name="T17" fmla="*/ 171 h 225"/>
                    <a:gd name="T18" fmla="*/ 46 w 228"/>
                    <a:gd name="T19" fmla="*/ 199 h 225"/>
                    <a:gd name="T20" fmla="*/ 76 w 228"/>
                    <a:gd name="T21" fmla="*/ 215 h 225"/>
                    <a:gd name="T22" fmla="*/ 101 w 228"/>
                    <a:gd name="T23" fmla="*/ 222 h 225"/>
                    <a:gd name="T24" fmla="*/ 144 w 228"/>
                    <a:gd name="T25" fmla="*/ 225 h 225"/>
                    <a:gd name="T26" fmla="*/ 162 w 228"/>
                    <a:gd name="T27" fmla="*/ 215 h 225"/>
                    <a:gd name="T28" fmla="*/ 185 w 228"/>
                    <a:gd name="T29" fmla="*/ 194 h 225"/>
                    <a:gd name="T30" fmla="*/ 185 w 228"/>
                    <a:gd name="T31" fmla="*/ 156 h 225"/>
                    <a:gd name="T32" fmla="*/ 177 w 228"/>
                    <a:gd name="T33" fmla="*/ 123 h 225"/>
                    <a:gd name="T34" fmla="*/ 175 w 228"/>
                    <a:gd name="T35" fmla="*/ 100 h 225"/>
                    <a:gd name="T36" fmla="*/ 160 w 228"/>
                    <a:gd name="T37" fmla="*/ 77 h 225"/>
                    <a:gd name="T38" fmla="*/ 193 w 228"/>
                    <a:gd name="T39" fmla="*/ 46 h 225"/>
                    <a:gd name="T40" fmla="*/ 220 w 228"/>
                    <a:gd name="T41" fmla="*/ 33 h 225"/>
                    <a:gd name="T42" fmla="*/ 228 w 228"/>
                    <a:gd name="T43" fmla="*/ 15 h 225"/>
                    <a:gd name="T44" fmla="*/ 220 w 228"/>
                    <a:gd name="T45" fmla="*/ 0 h 225"/>
                    <a:gd name="T46" fmla="*/ 205 w 228"/>
                    <a:gd name="T47" fmla="*/ 0 h 225"/>
                    <a:gd name="T48" fmla="*/ 182 w 228"/>
                    <a:gd name="T49" fmla="*/ 18 h 225"/>
                    <a:gd name="T50" fmla="*/ 137 w 228"/>
                    <a:gd name="T51" fmla="*/ 56 h 22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28"/>
                    <a:gd name="T79" fmla="*/ 0 h 225"/>
                    <a:gd name="T80" fmla="*/ 228 w 228"/>
                    <a:gd name="T81" fmla="*/ 225 h 22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28" h="225">
                      <a:moveTo>
                        <a:pt x="137" y="56"/>
                      </a:moveTo>
                      <a:lnTo>
                        <a:pt x="101" y="38"/>
                      </a:lnTo>
                      <a:lnTo>
                        <a:pt x="71" y="26"/>
                      </a:lnTo>
                      <a:lnTo>
                        <a:pt x="41" y="26"/>
                      </a:lnTo>
                      <a:lnTo>
                        <a:pt x="23" y="41"/>
                      </a:lnTo>
                      <a:lnTo>
                        <a:pt x="8" y="61"/>
                      </a:lnTo>
                      <a:lnTo>
                        <a:pt x="0" y="95"/>
                      </a:lnTo>
                      <a:lnTo>
                        <a:pt x="3" y="133"/>
                      </a:lnTo>
                      <a:lnTo>
                        <a:pt x="18" y="171"/>
                      </a:lnTo>
                      <a:lnTo>
                        <a:pt x="46" y="199"/>
                      </a:lnTo>
                      <a:lnTo>
                        <a:pt x="76" y="215"/>
                      </a:lnTo>
                      <a:lnTo>
                        <a:pt x="101" y="222"/>
                      </a:lnTo>
                      <a:lnTo>
                        <a:pt x="144" y="225"/>
                      </a:lnTo>
                      <a:lnTo>
                        <a:pt x="162" y="215"/>
                      </a:lnTo>
                      <a:lnTo>
                        <a:pt x="185" y="194"/>
                      </a:lnTo>
                      <a:lnTo>
                        <a:pt x="185" y="156"/>
                      </a:lnTo>
                      <a:lnTo>
                        <a:pt x="177" y="123"/>
                      </a:lnTo>
                      <a:lnTo>
                        <a:pt x="175" y="100"/>
                      </a:lnTo>
                      <a:lnTo>
                        <a:pt x="160" y="77"/>
                      </a:lnTo>
                      <a:lnTo>
                        <a:pt x="193" y="46"/>
                      </a:lnTo>
                      <a:lnTo>
                        <a:pt x="220" y="33"/>
                      </a:lnTo>
                      <a:lnTo>
                        <a:pt x="228" y="15"/>
                      </a:lnTo>
                      <a:lnTo>
                        <a:pt x="220" y="0"/>
                      </a:lnTo>
                      <a:lnTo>
                        <a:pt x="205" y="0"/>
                      </a:lnTo>
                      <a:lnTo>
                        <a:pt x="182" y="18"/>
                      </a:lnTo>
                      <a:lnTo>
                        <a:pt x="137" y="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3" name="Freeform 89">
                  <a:extLst>
                    <a:ext uri="{FF2B5EF4-FFF2-40B4-BE49-F238E27FC236}">
                      <a16:creationId xmlns:a16="http://schemas.microsoft.com/office/drawing/2014/main" id="{805C5B84-D66A-4D80-B3AA-AC21B466739B}"/>
                    </a:ext>
                  </a:extLst>
                </p:cNvPr>
                <p:cNvSpPr>
                  <a:spLocks/>
                </p:cNvSpPr>
                <p:nvPr/>
              </p:nvSpPr>
              <p:spPr bwMode="auto">
                <a:xfrm>
                  <a:off x="6652" y="3586"/>
                  <a:ext cx="184" cy="310"/>
                </a:xfrm>
                <a:custGeom>
                  <a:avLst/>
                  <a:gdLst>
                    <a:gd name="T0" fmla="*/ 15 w 184"/>
                    <a:gd name="T1" fmla="*/ 15 h 310"/>
                    <a:gd name="T2" fmla="*/ 36 w 184"/>
                    <a:gd name="T3" fmla="*/ 0 h 310"/>
                    <a:gd name="T4" fmla="*/ 74 w 184"/>
                    <a:gd name="T5" fmla="*/ 0 h 310"/>
                    <a:gd name="T6" fmla="*/ 112 w 184"/>
                    <a:gd name="T7" fmla="*/ 15 h 310"/>
                    <a:gd name="T8" fmla="*/ 151 w 184"/>
                    <a:gd name="T9" fmla="*/ 40 h 310"/>
                    <a:gd name="T10" fmla="*/ 174 w 184"/>
                    <a:gd name="T11" fmla="*/ 86 h 310"/>
                    <a:gd name="T12" fmla="*/ 184 w 184"/>
                    <a:gd name="T13" fmla="*/ 136 h 310"/>
                    <a:gd name="T14" fmla="*/ 184 w 184"/>
                    <a:gd name="T15" fmla="*/ 176 h 310"/>
                    <a:gd name="T16" fmla="*/ 176 w 184"/>
                    <a:gd name="T17" fmla="*/ 234 h 310"/>
                    <a:gd name="T18" fmla="*/ 158 w 184"/>
                    <a:gd name="T19" fmla="*/ 280 h 310"/>
                    <a:gd name="T20" fmla="*/ 138 w 184"/>
                    <a:gd name="T21" fmla="*/ 297 h 310"/>
                    <a:gd name="T22" fmla="*/ 105 w 184"/>
                    <a:gd name="T23" fmla="*/ 310 h 310"/>
                    <a:gd name="T24" fmla="*/ 59 w 184"/>
                    <a:gd name="T25" fmla="*/ 310 h 310"/>
                    <a:gd name="T26" fmla="*/ 43 w 184"/>
                    <a:gd name="T27" fmla="*/ 287 h 310"/>
                    <a:gd name="T28" fmla="*/ 31 w 184"/>
                    <a:gd name="T29" fmla="*/ 260 h 310"/>
                    <a:gd name="T30" fmla="*/ 38 w 184"/>
                    <a:gd name="T31" fmla="*/ 229 h 310"/>
                    <a:gd name="T32" fmla="*/ 46 w 184"/>
                    <a:gd name="T33" fmla="*/ 199 h 310"/>
                    <a:gd name="T34" fmla="*/ 54 w 184"/>
                    <a:gd name="T35" fmla="*/ 166 h 310"/>
                    <a:gd name="T36" fmla="*/ 51 w 184"/>
                    <a:gd name="T37" fmla="*/ 139 h 310"/>
                    <a:gd name="T38" fmla="*/ 43 w 184"/>
                    <a:gd name="T39" fmla="*/ 121 h 310"/>
                    <a:gd name="T40" fmla="*/ 20 w 184"/>
                    <a:gd name="T41" fmla="*/ 101 h 310"/>
                    <a:gd name="T42" fmla="*/ 5 w 184"/>
                    <a:gd name="T43" fmla="*/ 63 h 310"/>
                    <a:gd name="T44" fmla="*/ 0 w 184"/>
                    <a:gd name="T45" fmla="*/ 38 h 310"/>
                    <a:gd name="T46" fmla="*/ 15 w 184"/>
                    <a:gd name="T47" fmla="*/ 15 h 31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4"/>
                    <a:gd name="T73" fmla="*/ 0 h 310"/>
                    <a:gd name="T74" fmla="*/ 184 w 184"/>
                    <a:gd name="T75" fmla="*/ 310 h 31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4" h="310">
                      <a:moveTo>
                        <a:pt x="15" y="15"/>
                      </a:moveTo>
                      <a:lnTo>
                        <a:pt x="36" y="0"/>
                      </a:lnTo>
                      <a:lnTo>
                        <a:pt x="74" y="0"/>
                      </a:lnTo>
                      <a:lnTo>
                        <a:pt x="112" y="15"/>
                      </a:lnTo>
                      <a:lnTo>
                        <a:pt x="151" y="40"/>
                      </a:lnTo>
                      <a:lnTo>
                        <a:pt x="174" y="86"/>
                      </a:lnTo>
                      <a:lnTo>
                        <a:pt x="184" y="136"/>
                      </a:lnTo>
                      <a:lnTo>
                        <a:pt x="184" y="176"/>
                      </a:lnTo>
                      <a:lnTo>
                        <a:pt x="176" y="234"/>
                      </a:lnTo>
                      <a:lnTo>
                        <a:pt x="158" y="280"/>
                      </a:lnTo>
                      <a:lnTo>
                        <a:pt x="138" y="297"/>
                      </a:lnTo>
                      <a:lnTo>
                        <a:pt x="105" y="310"/>
                      </a:lnTo>
                      <a:lnTo>
                        <a:pt x="59" y="310"/>
                      </a:lnTo>
                      <a:lnTo>
                        <a:pt x="43" y="287"/>
                      </a:lnTo>
                      <a:lnTo>
                        <a:pt x="31" y="260"/>
                      </a:lnTo>
                      <a:lnTo>
                        <a:pt x="38" y="229"/>
                      </a:lnTo>
                      <a:lnTo>
                        <a:pt x="46" y="199"/>
                      </a:lnTo>
                      <a:lnTo>
                        <a:pt x="54" y="166"/>
                      </a:lnTo>
                      <a:lnTo>
                        <a:pt x="51" y="139"/>
                      </a:lnTo>
                      <a:lnTo>
                        <a:pt x="43" y="121"/>
                      </a:lnTo>
                      <a:lnTo>
                        <a:pt x="20" y="101"/>
                      </a:lnTo>
                      <a:lnTo>
                        <a:pt x="5" y="63"/>
                      </a:lnTo>
                      <a:lnTo>
                        <a:pt x="0" y="38"/>
                      </a:lnTo>
                      <a:lnTo>
                        <a:pt x="15" y="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4" name="Freeform 90">
                  <a:extLst>
                    <a:ext uri="{FF2B5EF4-FFF2-40B4-BE49-F238E27FC236}">
                      <a16:creationId xmlns:a16="http://schemas.microsoft.com/office/drawing/2014/main" id="{2A2D389A-2B23-4129-B66C-9C1D6CFA0F05}"/>
                    </a:ext>
                  </a:extLst>
                </p:cNvPr>
                <p:cNvSpPr>
                  <a:spLocks/>
                </p:cNvSpPr>
                <p:nvPr/>
              </p:nvSpPr>
              <p:spPr bwMode="auto">
                <a:xfrm>
                  <a:off x="6457" y="3487"/>
                  <a:ext cx="234" cy="216"/>
                </a:xfrm>
                <a:custGeom>
                  <a:avLst/>
                  <a:gdLst>
                    <a:gd name="T0" fmla="*/ 180 w 234"/>
                    <a:gd name="T1" fmla="*/ 214 h 216"/>
                    <a:gd name="T2" fmla="*/ 212 w 234"/>
                    <a:gd name="T3" fmla="*/ 210 h 216"/>
                    <a:gd name="T4" fmla="*/ 234 w 234"/>
                    <a:gd name="T5" fmla="*/ 199 h 216"/>
                    <a:gd name="T6" fmla="*/ 228 w 234"/>
                    <a:gd name="T7" fmla="*/ 169 h 216"/>
                    <a:gd name="T8" fmla="*/ 202 w 234"/>
                    <a:gd name="T9" fmla="*/ 162 h 216"/>
                    <a:gd name="T10" fmla="*/ 159 w 234"/>
                    <a:gd name="T11" fmla="*/ 173 h 216"/>
                    <a:gd name="T12" fmla="*/ 105 w 234"/>
                    <a:gd name="T13" fmla="*/ 173 h 216"/>
                    <a:gd name="T14" fmla="*/ 80 w 234"/>
                    <a:gd name="T15" fmla="*/ 163 h 216"/>
                    <a:gd name="T16" fmla="*/ 80 w 234"/>
                    <a:gd name="T17" fmla="*/ 147 h 216"/>
                    <a:gd name="T18" fmla="*/ 77 w 234"/>
                    <a:gd name="T19" fmla="*/ 120 h 216"/>
                    <a:gd name="T20" fmla="*/ 94 w 234"/>
                    <a:gd name="T21" fmla="*/ 62 h 216"/>
                    <a:gd name="T22" fmla="*/ 99 w 234"/>
                    <a:gd name="T23" fmla="*/ 36 h 216"/>
                    <a:gd name="T24" fmla="*/ 103 w 234"/>
                    <a:gd name="T25" fmla="*/ 17 h 216"/>
                    <a:gd name="T26" fmla="*/ 88 w 234"/>
                    <a:gd name="T27" fmla="*/ 6 h 216"/>
                    <a:gd name="T28" fmla="*/ 66 w 234"/>
                    <a:gd name="T29" fmla="*/ 0 h 216"/>
                    <a:gd name="T30" fmla="*/ 21 w 234"/>
                    <a:gd name="T31" fmla="*/ 2 h 216"/>
                    <a:gd name="T32" fmla="*/ 0 w 234"/>
                    <a:gd name="T33" fmla="*/ 17 h 216"/>
                    <a:gd name="T34" fmla="*/ 7 w 234"/>
                    <a:gd name="T35" fmla="*/ 30 h 216"/>
                    <a:gd name="T36" fmla="*/ 32 w 234"/>
                    <a:gd name="T37" fmla="*/ 24 h 216"/>
                    <a:gd name="T38" fmla="*/ 62 w 234"/>
                    <a:gd name="T39" fmla="*/ 21 h 216"/>
                    <a:gd name="T40" fmla="*/ 73 w 234"/>
                    <a:gd name="T41" fmla="*/ 26 h 216"/>
                    <a:gd name="T42" fmla="*/ 73 w 234"/>
                    <a:gd name="T43" fmla="*/ 36 h 216"/>
                    <a:gd name="T44" fmla="*/ 60 w 234"/>
                    <a:gd name="T45" fmla="*/ 85 h 216"/>
                    <a:gd name="T46" fmla="*/ 54 w 234"/>
                    <a:gd name="T47" fmla="*/ 126 h 216"/>
                    <a:gd name="T48" fmla="*/ 41 w 234"/>
                    <a:gd name="T49" fmla="*/ 169 h 216"/>
                    <a:gd name="T50" fmla="*/ 52 w 234"/>
                    <a:gd name="T51" fmla="*/ 197 h 216"/>
                    <a:gd name="T52" fmla="*/ 77 w 234"/>
                    <a:gd name="T53" fmla="*/ 208 h 216"/>
                    <a:gd name="T54" fmla="*/ 103 w 234"/>
                    <a:gd name="T55" fmla="*/ 216 h 216"/>
                    <a:gd name="T56" fmla="*/ 140 w 234"/>
                    <a:gd name="T57" fmla="*/ 216 h 216"/>
                    <a:gd name="T58" fmla="*/ 180 w 234"/>
                    <a:gd name="T59" fmla="*/ 214 h 2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34"/>
                    <a:gd name="T91" fmla="*/ 0 h 216"/>
                    <a:gd name="T92" fmla="*/ 234 w 234"/>
                    <a:gd name="T93" fmla="*/ 216 h 21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34" h="216">
                      <a:moveTo>
                        <a:pt x="180" y="214"/>
                      </a:moveTo>
                      <a:lnTo>
                        <a:pt x="212" y="210"/>
                      </a:lnTo>
                      <a:lnTo>
                        <a:pt x="234" y="199"/>
                      </a:lnTo>
                      <a:lnTo>
                        <a:pt x="228" y="169"/>
                      </a:lnTo>
                      <a:lnTo>
                        <a:pt x="202" y="162"/>
                      </a:lnTo>
                      <a:lnTo>
                        <a:pt x="159" y="173"/>
                      </a:lnTo>
                      <a:lnTo>
                        <a:pt x="105" y="173"/>
                      </a:lnTo>
                      <a:lnTo>
                        <a:pt x="80" y="163"/>
                      </a:lnTo>
                      <a:lnTo>
                        <a:pt x="80" y="147"/>
                      </a:lnTo>
                      <a:lnTo>
                        <a:pt x="77" y="120"/>
                      </a:lnTo>
                      <a:lnTo>
                        <a:pt x="94" y="62"/>
                      </a:lnTo>
                      <a:lnTo>
                        <a:pt x="99" y="36"/>
                      </a:lnTo>
                      <a:lnTo>
                        <a:pt x="103" y="17"/>
                      </a:lnTo>
                      <a:lnTo>
                        <a:pt x="88" y="6"/>
                      </a:lnTo>
                      <a:lnTo>
                        <a:pt x="66" y="0"/>
                      </a:lnTo>
                      <a:lnTo>
                        <a:pt x="21" y="2"/>
                      </a:lnTo>
                      <a:lnTo>
                        <a:pt x="0" y="17"/>
                      </a:lnTo>
                      <a:lnTo>
                        <a:pt x="7" y="30"/>
                      </a:lnTo>
                      <a:lnTo>
                        <a:pt x="32" y="24"/>
                      </a:lnTo>
                      <a:lnTo>
                        <a:pt x="62" y="21"/>
                      </a:lnTo>
                      <a:lnTo>
                        <a:pt x="73" y="26"/>
                      </a:lnTo>
                      <a:lnTo>
                        <a:pt x="73" y="36"/>
                      </a:lnTo>
                      <a:lnTo>
                        <a:pt x="60" y="85"/>
                      </a:lnTo>
                      <a:lnTo>
                        <a:pt x="54" y="126"/>
                      </a:lnTo>
                      <a:lnTo>
                        <a:pt x="41" y="169"/>
                      </a:lnTo>
                      <a:lnTo>
                        <a:pt x="52" y="197"/>
                      </a:lnTo>
                      <a:lnTo>
                        <a:pt x="77" y="208"/>
                      </a:lnTo>
                      <a:lnTo>
                        <a:pt x="103" y="216"/>
                      </a:lnTo>
                      <a:lnTo>
                        <a:pt x="140" y="216"/>
                      </a:lnTo>
                      <a:lnTo>
                        <a:pt x="180" y="21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5" name="Freeform 91">
                  <a:extLst>
                    <a:ext uri="{FF2B5EF4-FFF2-40B4-BE49-F238E27FC236}">
                      <a16:creationId xmlns:a16="http://schemas.microsoft.com/office/drawing/2014/main" id="{2C37FA2A-CEB5-419C-B8E9-2F80F69F7907}"/>
                    </a:ext>
                  </a:extLst>
                </p:cNvPr>
                <p:cNvSpPr>
                  <a:spLocks/>
                </p:cNvSpPr>
                <p:nvPr/>
              </p:nvSpPr>
              <p:spPr bwMode="auto">
                <a:xfrm>
                  <a:off x="6746" y="3845"/>
                  <a:ext cx="147" cy="399"/>
                </a:xfrm>
                <a:custGeom>
                  <a:avLst/>
                  <a:gdLst>
                    <a:gd name="T0" fmla="*/ 3 w 147"/>
                    <a:gd name="T1" fmla="*/ 2 h 399"/>
                    <a:gd name="T2" fmla="*/ 23 w 147"/>
                    <a:gd name="T3" fmla="*/ 0 h 399"/>
                    <a:gd name="T4" fmla="*/ 48 w 147"/>
                    <a:gd name="T5" fmla="*/ 10 h 399"/>
                    <a:gd name="T6" fmla="*/ 71 w 147"/>
                    <a:gd name="T7" fmla="*/ 60 h 399"/>
                    <a:gd name="T8" fmla="*/ 99 w 147"/>
                    <a:gd name="T9" fmla="*/ 120 h 399"/>
                    <a:gd name="T10" fmla="*/ 106 w 147"/>
                    <a:gd name="T11" fmla="*/ 175 h 399"/>
                    <a:gd name="T12" fmla="*/ 99 w 147"/>
                    <a:gd name="T13" fmla="*/ 242 h 399"/>
                    <a:gd name="T14" fmla="*/ 79 w 147"/>
                    <a:gd name="T15" fmla="*/ 307 h 399"/>
                    <a:gd name="T16" fmla="*/ 68 w 147"/>
                    <a:gd name="T17" fmla="*/ 332 h 399"/>
                    <a:gd name="T18" fmla="*/ 76 w 147"/>
                    <a:gd name="T19" fmla="*/ 344 h 399"/>
                    <a:gd name="T20" fmla="*/ 124 w 147"/>
                    <a:gd name="T21" fmla="*/ 354 h 399"/>
                    <a:gd name="T22" fmla="*/ 147 w 147"/>
                    <a:gd name="T23" fmla="*/ 374 h 399"/>
                    <a:gd name="T24" fmla="*/ 144 w 147"/>
                    <a:gd name="T25" fmla="*/ 389 h 399"/>
                    <a:gd name="T26" fmla="*/ 114 w 147"/>
                    <a:gd name="T27" fmla="*/ 399 h 399"/>
                    <a:gd name="T28" fmla="*/ 86 w 147"/>
                    <a:gd name="T29" fmla="*/ 384 h 399"/>
                    <a:gd name="T30" fmla="*/ 63 w 147"/>
                    <a:gd name="T31" fmla="*/ 369 h 399"/>
                    <a:gd name="T32" fmla="*/ 30 w 147"/>
                    <a:gd name="T33" fmla="*/ 354 h 399"/>
                    <a:gd name="T34" fmla="*/ 25 w 147"/>
                    <a:gd name="T35" fmla="*/ 339 h 399"/>
                    <a:gd name="T36" fmla="*/ 30 w 147"/>
                    <a:gd name="T37" fmla="*/ 322 h 399"/>
                    <a:gd name="T38" fmla="*/ 56 w 147"/>
                    <a:gd name="T39" fmla="*/ 292 h 399"/>
                    <a:gd name="T40" fmla="*/ 68 w 147"/>
                    <a:gd name="T41" fmla="*/ 249 h 399"/>
                    <a:gd name="T42" fmla="*/ 71 w 147"/>
                    <a:gd name="T43" fmla="*/ 197 h 399"/>
                    <a:gd name="T44" fmla="*/ 68 w 147"/>
                    <a:gd name="T45" fmla="*/ 152 h 399"/>
                    <a:gd name="T46" fmla="*/ 46 w 147"/>
                    <a:gd name="T47" fmla="*/ 105 h 399"/>
                    <a:gd name="T48" fmla="*/ 23 w 147"/>
                    <a:gd name="T49" fmla="*/ 67 h 399"/>
                    <a:gd name="T50" fmla="*/ 0 w 147"/>
                    <a:gd name="T51" fmla="*/ 40 h 399"/>
                    <a:gd name="T52" fmla="*/ 3 w 147"/>
                    <a:gd name="T53" fmla="*/ 2 h 399"/>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47"/>
                    <a:gd name="T82" fmla="*/ 0 h 399"/>
                    <a:gd name="T83" fmla="*/ 147 w 147"/>
                    <a:gd name="T84" fmla="*/ 399 h 399"/>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47" h="399">
                      <a:moveTo>
                        <a:pt x="3" y="2"/>
                      </a:moveTo>
                      <a:lnTo>
                        <a:pt x="23" y="0"/>
                      </a:lnTo>
                      <a:lnTo>
                        <a:pt x="48" y="10"/>
                      </a:lnTo>
                      <a:lnTo>
                        <a:pt x="71" y="60"/>
                      </a:lnTo>
                      <a:lnTo>
                        <a:pt x="99" y="120"/>
                      </a:lnTo>
                      <a:lnTo>
                        <a:pt x="106" y="175"/>
                      </a:lnTo>
                      <a:lnTo>
                        <a:pt x="99" y="242"/>
                      </a:lnTo>
                      <a:lnTo>
                        <a:pt x="79" y="307"/>
                      </a:lnTo>
                      <a:lnTo>
                        <a:pt x="68" y="332"/>
                      </a:lnTo>
                      <a:lnTo>
                        <a:pt x="76" y="344"/>
                      </a:lnTo>
                      <a:lnTo>
                        <a:pt x="124" y="354"/>
                      </a:lnTo>
                      <a:lnTo>
                        <a:pt x="147" y="374"/>
                      </a:lnTo>
                      <a:lnTo>
                        <a:pt x="144" y="389"/>
                      </a:lnTo>
                      <a:lnTo>
                        <a:pt x="114" y="399"/>
                      </a:lnTo>
                      <a:lnTo>
                        <a:pt x="86" y="384"/>
                      </a:lnTo>
                      <a:lnTo>
                        <a:pt x="63" y="369"/>
                      </a:lnTo>
                      <a:lnTo>
                        <a:pt x="30" y="354"/>
                      </a:lnTo>
                      <a:lnTo>
                        <a:pt x="25" y="339"/>
                      </a:lnTo>
                      <a:lnTo>
                        <a:pt x="30" y="322"/>
                      </a:lnTo>
                      <a:lnTo>
                        <a:pt x="56" y="292"/>
                      </a:lnTo>
                      <a:lnTo>
                        <a:pt x="68" y="249"/>
                      </a:lnTo>
                      <a:lnTo>
                        <a:pt x="71" y="197"/>
                      </a:lnTo>
                      <a:lnTo>
                        <a:pt x="68" y="152"/>
                      </a:lnTo>
                      <a:lnTo>
                        <a:pt x="46" y="105"/>
                      </a:lnTo>
                      <a:lnTo>
                        <a:pt x="23" y="67"/>
                      </a:lnTo>
                      <a:lnTo>
                        <a:pt x="0" y="40"/>
                      </a:lnTo>
                      <a:lnTo>
                        <a:pt x="3"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6" name="Freeform 92">
                  <a:extLst>
                    <a:ext uri="{FF2B5EF4-FFF2-40B4-BE49-F238E27FC236}">
                      <a16:creationId xmlns:a16="http://schemas.microsoft.com/office/drawing/2014/main" id="{8321B6F5-331A-47D1-ABE6-71C3993377CB}"/>
                    </a:ext>
                  </a:extLst>
                </p:cNvPr>
                <p:cNvSpPr>
                  <a:spLocks/>
                </p:cNvSpPr>
                <p:nvPr/>
              </p:nvSpPr>
              <p:spPr bwMode="auto">
                <a:xfrm>
                  <a:off x="6634" y="3832"/>
                  <a:ext cx="126" cy="439"/>
                </a:xfrm>
                <a:custGeom>
                  <a:avLst/>
                  <a:gdLst>
                    <a:gd name="T0" fmla="*/ 47 w 126"/>
                    <a:gd name="T1" fmla="*/ 75 h 439"/>
                    <a:gd name="T2" fmla="*/ 71 w 126"/>
                    <a:gd name="T3" fmla="*/ 22 h 439"/>
                    <a:gd name="T4" fmla="*/ 102 w 126"/>
                    <a:gd name="T5" fmla="*/ 0 h 439"/>
                    <a:gd name="T6" fmla="*/ 126 w 126"/>
                    <a:gd name="T7" fmla="*/ 20 h 439"/>
                    <a:gd name="T8" fmla="*/ 118 w 126"/>
                    <a:gd name="T9" fmla="*/ 45 h 439"/>
                    <a:gd name="T10" fmla="*/ 97 w 126"/>
                    <a:gd name="T11" fmla="*/ 82 h 439"/>
                    <a:gd name="T12" fmla="*/ 66 w 126"/>
                    <a:gd name="T13" fmla="*/ 135 h 439"/>
                    <a:gd name="T14" fmla="*/ 47 w 126"/>
                    <a:gd name="T15" fmla="*/ 180 h 439"/>
                    <a:gd name="T16" fmla="*/ 47 w 126"/>
                    <a:gd name="T17" fmla="*/ 210 h 439"/>
                    <a:gd name="T18" fmla="*/ 58 w 126"/>
                    <a:gd name="T19" fmla="*/ 254 h 439"/>
                    <a:gd name="T20" fmla="*/ 79 w 126"/>
                    <a:gd name="T21" fmla="*/ 307 h 439"/>
                    <a:gd name="T22" fmla="*/ 97 w 126"/>
                    <a:gd name="T23" fmla="*/ 344 h 439"/>
                    <a:gd name="T24" fmla="*/ 102 w 126"/>
                    <a:gd name="T25" fmla="*/ 359 h 439"/>
                    <a:gd name="T26" fmla="*/ 95 w 126"/>
                    <a:gd name="T27" fmla="*/ 379 h 439"/>
                    <a:gd name="T28" fmla="*/ 66 w 126"/>
                    <a:gd name="T29" fmla="*/ 394 h 439"/>
                    <a:gd name="T30" fmla="*/ 47 w 126"/>
                    <a:gd name="T31" fmla="*/ 419 h 439"/>
                    <a:gd name="T32" fmla="*/ 39 w 126"/>
                    <a:gd name="T33" fmla="*/ 439 h 439"/>
                    <a:gd name="T34" fmla="*/ 18 w 126"/>
                    <a:gd name="T35" fmla="*/ 439 h 439"/>
                    <a:gd name="T36" fmla="*/ 8 w 126"/>
                    <a:gd name="T37" fmla="*/ 419 h 439"/>
                    <a:gd name="T38" fmla="*/ 0 w 126"/>
                    <a:gd name="T39" fmla="*/ 402 h 439"/>
                    <a:gd name="T40" fmla="*/ 11 w 126"/>
                    <a:gd name="T41" fmla="*/ 382 h 439"/>
                    <a:gd name="T42" fmla="*/ 50 w 126"/>
                    <a:gd name="T43" fmla="*/ 364 h 439"/>
                    <a:gd name="T44" fmla="*/ 63 w 126"/>
                    <a:gd name="T45" fmla="*/ 352 h 439"/>
                    <a:gd name="T46" fmla="*/ 66 w 126"/>
                    <a:gd name="T47" fmla="*/ 334 h 439"/>
                    <a:gd name="T48" fmla="*/ 42 w 126"/>
                    <a:gd name="T49" fmla="*/ 282 h 439"/>
                    <a:gd name="T50" fmla="*/ 18 w 126"/>
                    <a:gd name="T51" fmla="*/ 229 h 439"/>
                    <a:gd name="T52" fmla="*/ 3 w 126"/>
                    <a:gd name="T53" fmla="*/ 192 h 439"/>
                    <a:gd name="T54" fmla="*/ 8 w 126"/>
                    <a:gd name="T55" fmla="*/ 155 h 439"/>
                    <a:gd name="T56" fmla="*/ 24 w 126"/>
                    <a:gd name="T57" fmla="*/ 117 h 439"/>
                    <a:gd name="T58" fmla="*/ 47 w 126"/>
                    <a:gd name="T59" fmla="*/ 75 h 43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26"/>
                    <a:gd name="T91" fmla="*/ 0 h 439"/>
                    <a:gd name="T92" fmla="*/ 126 w 126"/>
                    <a:gd name="T93" fmla="*/ 439 h 43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26" h="439">
                      <a:moveTo>
                        <a:pt x="47" y="75"/>
                      </a:moveTo>
                      <a:lnTo>
                        <a:pt x="71" y="22"/>
                      </a:lnTo>
                      <a:lnTo>
                        <a:pt x="102" y="0"/>
                      </a:lnTo>
                      <a:lnTo>
                        <a:pt x="126" y="20"/>
                      </a:lnTo>
                      <a:lnTo>
                        <a:pt x="118" y="45"/>
                      </a:lnTo>
                      <a:lnTo>
                        <a:pt x="97" y="82"/>
                      </a:lnTo>
                      <a:lnTo>
                        <a:pt x="66" y="135"/>
                      </a:lnTo>
                      <a:lnTo>
                        <a:pt x="47" y="180"/>
                      </a:lnTo>
                      <a:lnTo>
                        <a:pt x="47" y="210"/>
                      </a:lnTo>
                      <a:lnTo>
                        <a:pt x="58" y="254"/>
                      </a:lnTo>
                      <a:lnTo>
                        <a:pt x="79" y="307"/>
                      </a:lnTo>
                      <a:lnTo>
                        <a:pt x="97" y="344"/>
                      </a:lnTo>
                      <a:lnTo>
                        <a:pt x="102" y="359"/>
                      </a:lnTo>
                      <a:lnTo>
                        <a:pt x="95" y="379"/>
                      </a:lnTo>
                      <a:lnTo>
                        <a:pt x="66" y="394"/>
                      </a:lnTo>
                      <a:lnTo>
                        <a:pt x="47" y="419"/>
                      </a:lnTo>
                      <a:lnTo>
                        <a:pt x="39" y="439"/>
                      </a:lnTo>
                      <a:lnTo>
                        <a:pt x="18" y="439"/>
                      </a:lnTo>
                      <a:lnTo>
                        <a:pt x="8" y="419"/>
                      </a:lnTo>
                      <a:lnTo>
                        <a:pt x="0" y="402"/>
                      </a:lnTo>
                      <a:lnTo>
                        <a:pt x="11" y="382"/>
                      </a:lnTo>
                      <a:lnTo>
                        <a:pt x="50" y="364"/>
                      </a:lnTo>
                      <a:lnTo>
                        <a:pt x="63" y="352"/>
                      </a:lnTo>
                      <a:lnTo>
                        <a:pt x="66" y="334"/>
                      </a:lnTo>
                      <a:lnTo>
                        <a:pt x="42" y="282"/>
                      </a:lnTo>
                      <a:lnTo>
                        <a:pt x="18" y="229"/>
                      </a:lnTo>
                      <a:lnTo>
                        <a:pt x="3" y="192"/>
                      </a:lnTo>
                      <a:lnTo>
                        <a:pt x="8" y="155"/>
                      </a:lnTo>
                      <a:lnTo>
                        <a:pt x="24" y="117"/>
                      </a:lnTo>
                      <a:lnTo>
                        <a:pt x="47" y="7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77" name="Freeform 93">
                  <a:extLst>
                    <a:ext uri="{FF2B5EF4-FFF2-40B4-BE49-F238E27FC236}">
                      <a16:creationId xmlns:a16="http://schemas.microsoft.com/office/drawing/2014/main" id="{6A0F67B3-3C4C-442A-A4B4-D84813281FAA}"/>
                    </a:ext>
                  </a:extLst>
                </p:cNvPr>
                <p:cNvSpPr>
                  <a:spLocks/>
                </p:cNvSpPr>
                <p:nvPr/>
              </p:nvSpPr>
              <p:spPr bwMode="auto">
                <a:xfrm>
                  <a:off x="6752" y="3364"/>
                  <a:ext cx="170" cy="283"/>
                </a:xfrm>
                <a:custGeom>
                  <a:avLst/>
                  <a:gdLst>
                    <a:gd name="T0" fmla="*/ 66 w 170"/>
                    <a:gd name="T1" fmla="*/ 270 h 283"/>
                    <a:gd name="T2" fmla="*/ 36 w 170"/>
                    <a:gd name="T3" fmla="*/ 281 h 283"/>
                    <a:gd name="T4" fmla="*/ 11 w 170"/>
                    <a:gd name="T5" fmla="*/ 283 h 283"/>
                    <a:gd name="T6" fmla="*/ 0 w 170"/>
                    <a:gd name="T7" fmla="*/ 255 h 283"/>
                    <a:gd name="T8" fmla="*/ 21 w 170"/>
                    <a:gd name="T9" fmla="*/ 235 h 283"/>
                    <a:gd name="T10" fmla="*/ 64 w 170"/>
                    <a:gd name="T11" fmla="*/ 225 h 283"/>
                    <a:gd name="T12" fmla="*/ 111 w 170"/>
                    <a:gd name="T13" fmla="*/ 199 h 283"/>
                    <a:gd name="T14" fmla="*/ 128 w 170"/>
                    <a:gd name="T15" fmla="*/ 177 h 283"/>
                    <a:gd name="T16" fmla="*/ 119 w 170"/>
                    <a:gd name="T17" fmla="*/ 162 h 283"/>
                    <a:gd name="T18" fmla="*/ 110 w 170"/>
                    <a:gd name="T19" fmla="*/ 138 h 283"/>
                    <a:gd name="T20" fmla="*/ 66 w 170"/>
                    <a:gd name="T21" fmla="*/ 97 h 283"/>
                    <a:gd name="T22" fmla="*/ 51 w 170"/>
                    <a:gd name="T23" fmla="*/ 76 h 283"/>
                    <a:gd name="T24" fmla="*/ 38 w 170"/>
                    <a:gd name="T25" fmla="*/ 61 h 283"/>
                    <a:gd name="T26" fmla="*/ 45 w 170"/>
                    <a:gd name="T27" fmla="*/ 45 h 283"/>
                    <a:gd name="T28" fmla="*/ 60 w 170"/>
                    <a:gd name="T29" fmla="*/ 28 h 283"/>
                    <a:gd name="T30" fmla="*/ 74 w 170"/>
                    <a:gd name="T31" fmla="*/ 7 h 283"/>
                    <a:gd name="T32" fmla="*/ 96 w 170"/>
                    <a:gd name="T33" fmla="*/ 0 h 283"/>
                    <a:gd name="T34" fmla="*/ 100 w 170"/>
                    <a:gd name="T35" fmla="*/ 30 h 283"/>
                    <a:gd name="T36" fmla="*/ 76 w 170"/>
                    <a:gd name="T37" fmla="*/ 45 h 283"/>
                    <a:gd name="T38" fmla="*/ 68 w 170"/>
                    <a:gd name="T39" fmla="*/ 54 h 283"/>
                    <a:gd name="T40" fmla="*/ 74 w 170"/>
                    <a:gd name="T41" fmla="*/ 63 h 283"/>
                    <a:gd name="T42" fmla="*/ 108 w 170"/>
                    <a:gd name="T43" fmla="*/ 101 h 283"/>
                    <a:gd name="T44" fmla="*/ 134 w 170"/>
                    <a:gd name="T45" fmla="*/ 134 h 283"/>
                    <a:gd name="T46" fmla="*/ 166 w 170"/>
                    <a:gd name="T47" fmla="*/ 164 h 283"/>
                    <a:gd name="T48" fmla="*/ 170 w 170"/>
                    <a:gd name="T49" fmla="*/ 194 h 283"/>
                    <a:gd name="T50" fmla="*/ 153 w 170"/>
                    <a:gd name="T51" fmla="*/ 214 h 283"/>
                    <a:gd name="T52" fmla="*/ 134 w 170"/>
                    <a:gd name="T53" fmla="*/ 235 h 283"/>
                    <a:gd name="T54" fmla="*/ 102 w 170"/>
                    <a:gd name="T55" fmla="*/ 253 h 283"/>
                    <a:gd name="T56" fmla="*/ 66 w 170"/>
                    <a:gd name="T57" fmla="*/ 270 h 28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70"/>
                    <a:gd name="T88" fmla="*/ 0 h 283"/>
                    <a:gd name="T89" fmla="*/ 170 w 170"/>
                    <a:gd name="T90" fmla="*/ 283 h 28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70" h="283">
                      <a:moveTo>
                        <a:pt x="66" y="270"/>
                      </a:moveTo>
                      <a:lnTo>
                        <a:pt x="36" y="281"/>
                      </a:lnTo>
                      <a:lnTo>
                        <a:pt x="11" y="283"/>
                      </a:lnTo>
                      <a:lnTo>
                        <a:pt x="0" y="255"/>
                      </a:lnTo>
                      <a:lnTo>
                        <a:pt x="21" y="235"/>
                      </a:lnTo>
                      <a:lnTo>
                        <a:pt x="64" y="225"/>
                      </a:lnTo>
                      <a:lnTo>
                        <a:pt x="111" y="199"/>
                      </a:lnTo>
                      <a:lnTo>
                        <a:pt x="128" y="177"/>
                      </a:lnTo>
                      <a:lnTo>
                        <a:pt x="119" y="162"/>
                      </a:lnTo>
                      <a:lnTo>
                        <a:pt x="110" y="138"/>
                      </a:lnTo>
                      <a:lnTo>
                        <a:pt x="66" y="97"/>
                      </a:lnTo>
                      <a:lnTo>
                        <a:pt x="51" y="76"/>
                      </a:lnTo>
                      <a:lnTo>
                        <a:pt x="38" y="61"/>
                      </a:lnTo>
                      <a:lnTo>
                        <a:pt x="45" y="45"/>
                      </a:lnTo>
                      <a:lnTo>
                        <a:pt x="60" y="28"/>
                      </a:lnTo>
                      <a:lnTo>
                        <a:pt x="74" y="7"/>
                      </a:lnTo>
                      <a:lnTo>
                        <a:pt x="96" y="0"/>
                      </a:lnTo>
                      <a:lnTo>
                        <a:pt x="100" y="30"/>
                      </a:lnTo>
                      <a:lnTo>
                        <a:pt x="76" y="45"/>
                      </a:lnTo>
                      <a:lnTo>
                        <a:pt x="68" y="54"/>
                      </a:lnTo>
                      <a:lnTo>
                        <a:pt x="74" y="63"/>
                      </a:lnTo>
                      <a:lnTo>
                        <a:pt x="108" y="101"/>
                      </a:lnTo>
                      <a:lnTo>
                        <a:pt x="134" y="134"/>
                      </a:lnTo>
                      <a:lnTo>
                        <a:pt x="166" y="164"/>
                      </a:lnTo>
                      <a:lnTo>
                        <a:pt x="170" y="194"/>
                      </a:lnTo>
                      <a:lnTo>
                        <a:pt x="153" y="214"/>
                      </a:lnTo>
                      <a:lnTo>
                        <a:pt x="134" y="235"/>
                      </a:lnTo>
                      <a:lnTo>
                        <a:pt x="102" y="253"/>
                      </a:lnTo>
                      <a:lnTo>
                        <a:pt x="66" y="2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nvGrpSpPr>
          <p:cNvPr id="29" name="Group 94">
            <a:extLst>
              <a:ext uri="{FF2B5EF4-FFF2-40B4-BE49-F238E27FC236}">
                <a16:creationId xmlns:a16="http://schemas.microsoft.com/office/drawing/2014/main" id="{38E00B7F-CD02-4A27-9DE4-FA68CD772EBC}"/>
              </a:ext>
            </a:extLst>
          </p:cNvPr>
          <p:cNvGrpSpPr>
            <a:grpSpLocks/>
          </p:cNvGrpSpPr>
          <p:nvPr/>
        </p:nvGrpSpPr>
        <p:grpSpPr bwMode="auto">
          <a:xfrm>
            <a:off x="890588" y="4151313"/>
            <a:ext cx="2927350" cy="1858962"/>
            <a:chOff x="672" y="2688"/>
            <a:chExt cx="1844" cy="1171"/>
          </a:xfrm>
        </p:grpSpPr>
        <p:sp>
          <p:nvSpPr>
            <p:cNvPr id="4150" name="Rectangle 95">
              <a:extLst>
                <a:ext uri="{FF2B5EF4-FFF2-40B4-BE49-F238E27FC236}">
                  <a16:creationId xmlns:a16="http://schemas.microsoft.com/office/drawing/2014/main" id="{1D5FC463-C996-448C-8D40-CFFB6583F23F}"/>
                </a:ext>
              </a:extLst>
            </p:cNvPr>
            <p:cNvSpPr>
              <a:spLocks noChangeArrowheads="1"/>
            </p:cNvSpPr>
            <p:nvPr/>
          </p:nvSpPr>
          <p:spPr bwMode="auto">
            <a:xfrm>
              <a:off x="672" y="3456"/>
              <a:ext cx="1844" cy="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lnSpc>
                  <a:spcPct val="150000"/>
                </a:lnSpc>
              </a:pPr>
              <a:r>
                <a:rPr lang="zh-CN" altLang="en-US" sz="2400">
                  <a:latin typeface="Bookman Old Style" panose="02050604050505020204" pitchFamily="18" charset="0"/>
                  <a:ea typeface="黑体" panose="02010609060101010101" pitchFamily="49" charset="-122"/>
                </a:rPr>
                <a:t>不能满足客户的需求</a:t>
              </a:r>
            </a:p>
          </p:txBody>
        </p:sp>
        <p:grpSp>
          <p:nvGrpSpPr>
            <p:cNvPr id="4151" name="Group 96">
              <a:extLst>
                <a:ext uri="{FF2B5EF4-FFF2-40B4-BE49-F238E27FC236}">
                  <a16:creationId xmlns:a16="http://schemas.microsoft.com/office/drawing/2014/main" id="{73D8CCDB-FF28-4AEE-9521-CC3FC4E7A206}"/>
                </a:ext>
              </a:extLst>
            </p:cNvPr>
            <p:cNvGrpSpPr>
              <a:grpSpLocks/>
            </p:cNvGrpSpPr>
            <p:nvPr/>
          </p:nvGrpSpPr>
          <p:grpSpPr bwMode="auto">
            <a:xfrm>
              <a:off x="1200" y="2688"/>
              <a:ext cx="839" cy="822"/>
              <a:chOff x="6336" y="1434"/>
              <a:chExt cx="1367" cy="966"/>
            </a:xfrm>
          </p:grpSpPr>
          <p:grpSp>
            <p:nvGrpSpPr>
              <p:cNvPr id="4152" name="Group 97">
                <a:extLst>
                  <a:ext uri="{FF2B5EF4-FFF2-40B4-BE49-F238E27FC236}">
                    <a16:creationId xmlns:a16="http://schemas.microsoft.com/office/drawing/2014/main" id="{037F9FC5-E25B-4839-B200-372D329DB597}"/>
                  </a:ext>
                </a:extLst>
              </p:cNvPr>
              <p:cNvGrpSpPr>
                <a:grpSpLocks/>
              </p:cNvGrpSpPr>
              <p:nvPr/>
            </p:nvGrpSpPr>
            <p:grpSpPr bwMode="auto">
              <a:xfrm>
                <a:off x="7104" y="1488"/>
                <a:ext cx="599" cy="864"/>
                <a:chOff x="7263" y="2736"/>
                <a:chExt cx="665" cy="1586"/>
              </a:xfrm>
            </p:grpSpPr>
            <p:sp>
              <p:nvSpPr>
                <p:cNvPr id="4162" name="Freeform 98">
                  <a:extLst>
                    <a:ext uri="{FF2B5EF4-FFF2-40B4-BE49-F238E27FC236}">
                      <a16:creationId xmlns:a16="http://schemas.microsoft.com/office/drawing/2014/main" id="{CEB06D23-F2E8-41A0-93A8-0361FD4CFE7A}"/>
                    </a:ext>
                  </a:extLst>
                </p:cNvPr>
                <p:cNvSpPr>
                  <a:spLocks/>
                </p:cNvSpPr>
                <p:nvPr/>
              </p:nvSpPr>
              <p:spPr bwMode="auto">
                <a:xfrm>
                  <a:off x="7573" y="3039"/>
                  <a:ext cx="247" cy="543"/>
                </a:xfrm>
                <a:custGeom>
                  <a:avLst/>
                  <a:gdLst>
                    <a:gd name="T0" fmla="*/ 43 w 247"/>
                    <a:gd name="T1" fmla="*/ 4 h 543"/>
                    <a:gd name="T2" fmla="*/ 86 w 247"/>
                    <a:gd name="T3" fmla="*/ 0 h 543"/>
                    <a:gd name="T4" fmla="*/ 143 w 247"/>
                    <a:gd name="T5" fmla="*/ 13 h 543"/>
                    <a:gd name="T6" fmla="*/ 181 w 247"/>
                    <a:gd name="T7" fmla="*/ 43 h 543"/>
                    <a:gd name="T8" fmla="*/ 204 w 247"/>
                    <a:gd name="T9" fmla="*/ 91 h 543"/>
                    <a:gd name="T10" fmla="*/ 233 w 247"/>
                    <a:gd name="T11" fmla="*/ 161 h 543"/>
                    <a:gd name="T12" fmla="*/ 242 w 247"/>
                    <a:gd name="T13" fmla="*/ 230 h 543"/>
                    <a:gd name="T14" fmla="*/ 247 w 247"/>
                    <a:gd name="T15" fmla="*/ 308 h 543"/>
                    <a:gd name="T16" fmla="*/ 238 w 247"/>
                    <a:gd name="T17" fmla="*/ 404 h 543"/>
                    <a:gd name="T18" fmla="*/ 214 w 247"/>
                    <a:gd name="T19" fmla="*/ 478 h 543"/>
                    <a:gd name="T20" fmla="*/ 181 w 247"/>
                    <a:gd name="T21" fmla="*/ 521 h 543"/>
                    <a:gd name="T22" fmla="*/ 138 w 247"/>
                    <a:gd name="T23" fmla="*/ 543 h 543"/>
                    <a:gd name="T24" fmla="*/ 86 w 247"/>
                    <a:gd name="T25" fmla="*/ 543 h 543"/>
                    <a:gd name="T26" fmla="*/ 52 w 247"/>
                    <a:gd name="T27" fmla="*/ 530 h 543"/>
                    <a:gd name="T28" fmla="*/ 29 w 247"/>
                    <a:gd name="T29" fmla="*/ 491 h 543"/>
                    <a:gd name="T30" fmla="*/ 24 w 247"/>
                    <a:gd name="T31" fmla="*/ 439 h 543"/>
                    <a:gd name="T32" fmla="*/ 43 w 247"/>
                    <a:gd name="T33" fmla="*/ 387 h 543"/>
                    <a:gd name="T34" fmla="*/ 67 w 247"/>
                    <a:gd name="T35" fmla="*/ 343 h 543"/>
                    <a:gd name="T36" fmla="*/ 86 w 247"/>
                    <a:gd name="T37" fmla="*/ 291 h 543"/>
                    <a:gd name="T38" fmla="*/ 81 w 247"/>
                    <a:gd name="T39" fmla="*/ 222 h 543"/>
                    <a:gd name="T40" fmla="*/ 48 w 247"/>
                    <a:gd name="T41" fmla="*/ 161 h 543"/>
                    <a:gd name="T42" fmla="*/ 14 w 247"/>
                    <a:gd name="T43" fmla="*/ 104 h 543"/>
                    <a:gd name="T44" fmla="*/ 0 w 247"/>
                    <a:gd name="T45" fmla="*/ 52 h 543"/>
                    <a:gd name="T46" fmla="*/ 14 w 247"/>
                    <a:gd name="T47" fmla="*/ 17 h 543"/>
                    <a:gd name="T48" fmla="*/ 43 w 247"/>
                    <a:gd name="T49" fmla="*/ 4 h 543"/>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7"/>
                    <a:gd name="T76" fmla="*/ 0 h 543"/>
                    <a:gd name="T77" fmla="*/ 247 w 247"/>
                    <a:gd name="T78" fmla="*/ 543 h 543"/>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7" h="543">
                      <a:moveTo>
                        <a:pt x="43" y="4"/>
                      </a:moveTo>
                      <a:lnTo>
                        <a:pt x="86" y="0"/>
                      </a:lnTo>
                      <a:lnTo>
                        <a:pt x="143" y="13"/>
                      </a:lnTo>
                      <a:lnTo>
                        <a:pt x="181" y="43"/>
                      </a:lnTo>
                      <a:lnTo>
                        <a:pt x="204" y="91"/>
                      </a:lnTo>
                      <a:lnTo>
                        <a:pt x="233" y="161"/>
                      </a:lnTo>
                      <a:lnTo>
                        <a:pt x="242" y="230"/>
                      </a:lnTo>
                      <a:lnTo>
                        <a:pt x="247" y="308"/>
                      </a:lnTo>
                      <a:lnTo>
                        <a:pt x="238" y="404"/>
                      </a:lnTo>
                      <a:lnTo>
                        <a:pt x="214" y="478"/>
                      </a:lnTo>
                      <a:lnTo>
                        <a:pt x="181" y="521"/>
                      </a:lnTo>
                      <a:lnTo>
                        <a:pt x="138" y="543"/>
                      </a:lnTo>
                      <a:lnTo>
                        <a:pt x="86" y="543"/>
                      </a:lnTo>
                      <a:lnTo>
                        <a:pt x="52" y="530"/>
                      </a:lnTo>
                      <a:lnTo>
                        <a:pt x="29" y="491"/>
                      </a:lnTo>
                      <a:lnTo>
                        <a:pt x="24" y="439"/>
                      </a:lnTo>
                      <a:lnTo>
                        <a:pt x="43" y="387"/>
                      </a:lnTo>
                      <a:lnTo>
                        <a:pt x="67" y="343"/>
                      </a:lnTo>
                      <a:lnTo>
                        <a:pt x="86" y="291"/>
                      </a:lnTo>
                      <a:lnTo>
                        <a:pt x="81" y="222"/>
                      </a:lnTo>
                      <a:lnTo>
                        <a:pt x="48" y="161"/>
                      </a:lnTo>
                      <a:lnTo>
                        <a:pt x="14" y="104"/>
                      </a:lnTo>
                      <a:lnTo>
                        <a:pt x="0" y="52"/>
                      </a:lnTo>
                      <a:lnTo>
                        <a:pt x="14" y="17"/>
                      </a:lnTo>
                      <a:lnTo>
                        <a:pt x="43"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3" name="Freeform 99">
                  <a:extLst>
                    <a:ext uri="{FF2B5EF4-FFF2-40B4-BE49-F238E27FC236}">
                      <a16:creationId xmlns:a16="http://schemas.microsoft.com/office/drawing/2014/main" id="{A9595483-B94B-496A-8C98-91DC663618DC}"/>
                    </a:ext>
                  </a:extLst>
                </p:cNvPr>
                <p:cNvSpPr>
                  <a:spLocks/>
                </p:cNvSpPr>
                <p:nvPr/>
              </p:nvSpPr>
              <p:spPr bwMode="auto">
                <a:xfrm>
                  <a:off x="7669" y="3052"/>
                  <a:ext cx="259" cy="508"/>
                </a:xfrm>
                <a:custGeom>
                  <a:avLst/>
                  <a:gdLst>
                    <a:gd name="T0" fmla="*/ 97 w 259"/>
                    <a:gd name="T1" fmla="*/ 42 h 508"/>
                    <a:gd name="T2" fmla="*/ 52 w 259"/>
                    <a:gd name="T3" fmla="*/ 6 h 508"/>
                    <a:gd name="T4" fmla="*/ 6 w 259"/>
                    <a:gd name="T5" fmla="*/ 0 h 508"/>
                    <a:gd name="T6" fmla="*/ 0 w 259"/>
                    <a:gd name="T7" fmla="*/ 31 h 508"/>
                    <a:gd name="T8" fmla="*/ 15 w 259"/>
                    <a:gd name="T9" fmla="*/ 59 h 508"/>
                    <a:gd name="T10" fmla="*/ 37 w 259"/>
                    <a:gd name="T11" fmla="*/ 68 h 508"/>
                    <a:gd name="T12" fmla="*/ 89 w 259"/>
                    <a:gd name="T13" fmla="*/ 103 h 508"/>
                    <a:gd name="T14" fmla="*/ 143 w 259"/>
                    <a:gd name="T15" fmla="*/ 150 h 508"/>
                    <a:gd name="T16" fmla="*/ 175 w 259"/>
                    <a:gd name="T17" fmla="*/ 187 h 508"/>
                    <a:gd name="T18" fmla="*/ 190 w 259"/>
                    <a:gd name="T19" fmla="*/ 226 h 508"/>
                    <a:gd name="T20" fmla="*/ 184 w 259"/>
                    <a:gd name="T21" fmla="*/ 268 h 508"/>
                    <a:gd name="T22" fmla="*/ 151 w 259"/>
                    <a:gd name="T23" fmla="*/ 328 h 508"/>
                    <a:gd name="T24" fmla="*/ 132 w 259"/>
                    <a:gd name="T25" fmla="*/ 369 h 508"/>
                    <a:gd name="T26" fmla="*/ 117 w 259"/>
                    <a:gd name="T27" fmla="*/ 425 h 508"/>
                    <a:gd name="T28" fmla="*/ 117 w 259"/>
                    <a:gd name="T29" fmla="*/ 447 h 508"/>
                    <a:gd name="T30" fmla="*/ 143 w 259"/>
                    <a:gd name="T31" fmla="*/ 457 h 508"/>
                    <a:gd name="T32" fmla="*/ 188 w 259"/>
                    <a:gd name="T33" fmla="*/ 484 h 508"/>
                    <a:gd name="T34" fmla="*/ 218 w 259"/>
                    <a:gd name="T35" fmla="*/ 508 h 508"/>
                    <a:gd name="T36" fmla="*/ 259 w 259"/>
                    <a:gd name="T37" fmla="*/ 504 h 508"/>
                    <a:gd name="T38" fmla="*/ 252 w 259"/>
                    <a:gd name="T39" fmla="*/ 473 h 508"/>
                    <a:gd name="T40" fmla="*/ 216 w 259"/>
                    <a:gd name="T41" fmla="*/ 475 h 508"/>
                    <a:gd name="T42" fmla="*/ 183 w 259"/>
                    <a:gd name="T43" fmla="*/ 444 h 508"/>
                    <a:gd name="T44" fmla="*/ 157 w 259"/>
                    <a:gd name="T45" fmla="*/ 420 h 508"/>
                    <a:gd name="T46" fmla="*/ 155 w 259"/>
                    <a:gd name="T47" fmla="*/ 400 h 508"/>
                    <a:gd name="T48" fmla="*/ 173 w 259"/>
                    <a:gd name="T49" fmla="*/ 359 h 508"/>
                    <a:gd name="T50" fmla="*/ 201 w 259"/>
                    <a:gd name="T51" fmla="*/ 304 h 508"/>
                    <a:gd name="T52" fmla="*/ 218 w 259"/>
                    <a:gd name="T53" fmla="*/ 257 h 508"/>
                    <a:gd name="T54" fmla="*/ 225 w 259"/>
                    <a:gd name="T55" fmla="*/ 237 h 508"/>
                    <a:gd name="T56" fmla="*/ 222 w 259"/>
                    <a:gd name="T57" fmla="*/ 198 h 508"/>
                    <a:gd name="T58" fmla="*/ 205 w 259"/>
                    <a:gd name="T59" fmla="*/ 167 h 508"/>
                    <a:gd name="T60" fmla="*/ 170 w 259"/>
                    <a:gd name="T61" fmla="*/ 119 h 508"/>
                    <a:gd name="T62" fmla="*/ 130 w 259"/>
                    <a:gd name="T63" fmla="*/ 79 h 508"/>
                    <a:gd name="T64" fmla="*/ 97 w 259"/>
                    <a:gd name="T65" fmla="*/ 42 h 50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9"/>
                    <a:gd name="T100" fmla="*/ 0 h 508"/>
                    <a:gd name="T101" fmla="*/ 259 w 259"/>
                    <a:gd name="T102" fmla="*/ 508 h 50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9" h="508">
                      <a:moveTo>
                        <a:pt x="97" y="42"/>
                      </a:moveTo>
                      <a:lnTo>
                        <a:pt x="52" y="6"/>
                      </a:lnTo>
                      <a:lnTo>
                        <a:pt x="6" y="0"/>
                      </a:lnTo>
                      <a:lnTo>
                        <a:pt x="0" y="31"/>
                      </a:lnTo>
                      <a:lnTo>
                        <a:pt x="15" y="59"/>
                      </a:lnTo>
                      <a:lnTo>
                        <a:pt x="37" y="68"/>
                      </a:lnTo>
                      <a:lnTo>
                        <a:pt x="89" y="103"/>
                      </a:lnTo>
                      <a:lnTo>
                        <a:pt x="143" y="150"/>
                      </a:lnTo>
                      <a:lnTo>
                        <a:pt x="175" y="187"/>
                      </a:lnTo>
                      <a:lnTo>
                        <a:pt x="190" y="226"/>
                      </a:lnTo>
                      <a:lnTo>
                        <a:pt x="184" y="268"/>
                      </a:lnTo>
                      <a:lnTo>
                        <a:pt x="151" y="328"/>
                      </a:lnTo>
                      <a:lnTo>
                        <a:pt x="132" y="369"/>
                      </a:lnTo>
                      <a:lnTo>
                        <a:pt x="117" y="425"/>
                      </a:lnTo>
                      <a:lnTo>
                        <a:pt x="117" y="447"/>
                      </a:lnTo>
                      <a:lnTo>
                        <a:pt x="143" y="457"/>
                      </a:lnTo>
                      <a:lnTo>
                        <a:pt x="188" y="484"/>
                      </a:lnTo>
                      <a:lnTo>
                        <a:pt x="218" y="508"/>
                      </a:lnTo>
                      <a:lnTo>
                        <a:pt x="259" y="504"/>
                      </a:lnTo>
                      <a:lnTo>
                        <a:pt x="252" y="473"/>
                      </a:lnTo>
                      <a:lnTo>
                        <a:pt x="216" y="475"/>
                      </a:lnTo>
                      <a:lnTo>
                        <a:pt x="183" y="444"/>
                      </a:lnTo>
                      <a:lnTo>
                        <a:pt x="157" y="420"/>
                      </a:lnTo>
                      <a:lnTo>
                        <a:pt x="155" y="400"/>
                      </a:lnTo>
                      <a:lnTo>
                        <a:pt x="173" y="359"/>
                      </a:lnTo>
                      <a:lnTo>
                        <a:pt x="201" y="304"/>
                      </a:lnTo>
                      <a:lnTo>
                        <a:pt x="218" y="257"/>
                      </a:lnTo>
                      <a:lnTo>
                        <a:pt x="225" y="237"/>
                      </a:lnTo>
                      <a:lnTo>
                        <a:pt x="222" y="198"/>
                      </a:lnTo>
                      <a:lnTo>
                        <a:pt x="205" y="167"/>
                      </a:lnTo>
                      <a:lnTo>
                        <a:pt x="170" y="119"/>
                      </a:lnTo>
                      <a:lnTo>
                        <a:pt x="130" y="79"/>
                      </a:lnTo>
                      <a:lnTo>
                        <a:pt x="97"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4" name="Freeform 100">
                  <a:extLst>
                    <a:ext uri="{FF2B5EF4-FFF2-40B4-BE49-F238E27FC236}">
                      <a16:creationId xmlns:a16="http://schemas.microsoft.com/office/drawing/2014/main" id="{3CA30AF2-5748-4E48-A6D1-F6B5C3B0B079}"/>
                    </a:ext>
                  </a:extLst>
                </p:cNvPr>
                <p:cNvSpPr>
                  <a:spLocks/>
                </p:cNvSpPr>
                <p:nvPr/>
              </p:nvSpPr>
              <p:spPr bwMode="auto">
                <a:xfrm>
                  <a:off x="7463" y="3489"/>
                  <a:ext cx="225" cy="802"/>
                </a:xfrm>
                <a:custGeom>
                  <a:avLst/>
                  <a:gdLst>
                    <a:gd name="T0" fmla="*/ 208 w 225"/>
                    <a:gd name="T1" fmla="*/ 0 h 802"/>
                    <a:gd name="T2" fmla="*/ 171 w 225"/>
                    <a:gd name="T3" fmla="*/ 12 h 802"/>
                    <a:gd name="T4" fmla="*/ 154 w 225"/>
                    <a:gd name="T5" fmla="*/ 32 h 802"/>
                    <a:gd name="T6" fmla="*/ 133 w 225"/>
                    <a:gd name="T7" fmla="*/ 97 h 802"/>
                    <a:gd name="T8" fmla="*/ 108 w 225"/>
                    <a:gd name="T9" fmla="*/ 210 h 802"/>
                    <a:gd name="T10" fmla="*/ 104 w 225"/>
                    <a:gd name="T11" fmla="*/ 298 h 802"/>
                    <a:gd name="T12" fmla="*/ 104 w 225"/>
                    <a:gd name="T13" fmla="*/ 431 h 802"/>
                    <a:gd name="T14" fmla="*/ 121 w 225"/>
                    <a:gd name="T15" fmla="*/ 512 h 802"/>
                    <a:gd name="T16" fmla="*/ 146 w 225"/>
                    <a:gd name="T17" fmla="*/ 609 h 802"/>
                    <a:gd name="T18" fmla="*/ 154 w 225"/>
                    <a:gd name="T19" fmla="*/ 673 h 802"/>
                    <a:gd name="T20" fmla="*/ 142 w 225"/>
                    <a:gd name="T21" fmla="*/ 705 h 802"/>
                    <a:gd name="T22" fmla="*/ 83 w 225"/>
                    <a:gd name="T23" fmla="*/ 725 h 802"/>
                    <a:gd name="T24" fmla="*/ 17 w 225"/>
                    <a:gd name="T25" fmla="*/ 738 h 802"/>
                    <a:gd name="T26" fmla="*/ 0 w 225"/>
                    <a:gd name="T27" fmla="*/ 754 h 802"/>
                    <a:gd name="T28" fmla="*/ 8 w 225"/>
                    <a:gd name="T29" fmla="*/ 774 h 802"/>
                    <a:gd name="T30" fmla="*/ 29 w 225"/>
                    <a:gd name="T31" fmla="*/ 802 h 802"/>
                    <a:gd name="T32" fmla="*/ 54 w 225"/>
                    <a:gd name="T33" fmla="*/ 798 h 802"/>
                    <a:gd name="T34" fmla="*/ 79 w 225"/>
                    <a:gd name="T35" fmla="*/ 774 h 802"/>
                    <a:gd name="T36" fmla="*/ 121 w 225"/>
                    <a:gd name="T37" fmla="*/ 750 h 802"/>
                    <a:gd name="T38" fmla="*/ 167 w 225"/>
                    <a:gd name="T39" fmla="*/ 733 h 802"/>
                    <a:gd name="T40" fmla="*/ 192 w 225"/>
                    <a:gd name="T41" fmla="*/ 733 h 802"/>
                    <a:gd name="T42" fmla="*/ 208 w 225"/>
                    <a:gd name="T43" fmla="*/ 721 h 802"/>
                    <a:gd name="T44" fmla="*/ 204 w 225"/>
                    <a:gd name="T45" fmla="*/ 685 h 802"/>
                    <a:gd name="T46" fmla="*/ 200 w 225"/>
                    <a:gd name="T47" fmla="*/ 657 h 802"/>
                    <a:gd name="T48" fmla="*/ 175 w 225"/>
                    <a:gd name="T49" fmla="*/ 600 h 802"/>
                    <a:gd name="T50" fmla="*/ 150 w 225"/>
                    <a:gd name="T51" fmla="*/ 496 h 802"/>
                    <a:gd name="T52" fmla="*/ 146 w 225"/>
                    <a:gd name="T53" fmla="*/ 399 h 802"/>
                    <a:gd name="T54" fmla="*/ 142 w 225"/>
                    <a:gd name="T55" fmla="*/ 326 h 802"/>
                    <a:gd name="T56" fmla="*/ 158 w 225"/>
                    <a:gd name="T57" fmla="*/ 238 h 802"/>
                    <a:gd name="T58" fmla="*/ 175 w 225"/>
                    <a:gd name="T59" fmla="*/ 173 h 802"/>
                    <a:gd name="T60" fmla="*/ 208 w 225"/>
                    <a:gd name="T61" fmla="*/ 93 h 802"/>
                    <a:gd name="T62" fmla="*/ 225 w 225"/>
                    <a:gd name="T63" fmla="*/ 40 h 802"/>
                    <a:gd name="T64" fmla="*/ 208 w 225"/>
                    <a:gd name="T65" fmla="*/ 0 h 8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25"/>
                    <a:gd name="T100" fmla="*/ 0 h 802"/>
                    <a:gd name="T101" fmla="*/ 225 w 225"/>
                    <a:gd name="T102" fmla="*/ 802 h 8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25" h="802">
                      <a:moveTo>
                        <a:pt x="208" y="0"/>
                      </a:moveTo>
                      <a:lnTo>
                        <a:pt x="171" y="12"/>
                      </a:lnTo>
                      <a:lnTo>
                        <a:pt x="154" y="32"/>
                      </a:lnTo>
                      <a:lnTo>
                        <a:pt x="133" y="97"/>
                      </a:lnTo>
                      <a:lnTo>
                        <a:pt x="108" y="210"/>
                      </a:lnTo>
                      <a:lnTo>
                        <a:pt x="104" y="298"/>
                      </a:lnTo>
                      <a:lnTo>
                        <a:pt x="104" y="431"/>
                      </a:lnTo>
                      <a:lnTo>
                        <a:pt x="121" y="512"/>
                      </a:lnTo>
                      <a:lnTo>
                        <a:pt x="146" y="609"/>
                      </a:lnTo>
                      <a:lnTo>
                        <a:pt x="154" y="673"/>
                      </a:lnTo>
                      <a:lnTo>
                        <a:pt x="142" y="705"/>
                      </a:lnTo>
                      <a:lnTo>
                        <a:pt x="83" y="725"/>
                      </a:lnTo>
                      <a:lnTo>
                        <a:pt x="17" y="738"/>
                      </a:lnTo>
                      <a:lnTo>
                        <a:pt x="0" y="754"/>
                      </a:lnTo>
                      <a:lnTo>
                        <a:pt x="8" y="774"/>
                      </a:lnTo>
                      <a:lnTo>
                        <a:pt x="29" y="802"/>
                      </a:lnTo>
                      <a:lnTo>
                        <a:pt x="54" y="798"/>
                      </a:lnTo>
                      <a:lnTo>
                        <a:pt x="79" y="774"/>
                      </a:lnTo>
                      <a:lnTo>
                        <a:pt x="121" y="750"/>
                      </a:lnTo>
                      <a:lnTo>
                        <a:pt x="167" y="733"/>
                      </a:lnTo>
                      <a:lnTo>
                        <a:pt x="192" y="733"/>
                      </a:lnTo>
                      <a:lnTo>
                        <a:pt x="208" y="721"/>
                      </a:lnTo>
                      <a:lnTo>
                        <a:pt x="204" y="685"/>
                      </a:lnTo>
                      <a:lnTo>
                        <a:pt x="200" y="657"/>
                      </a:lnTo>
                      <a:lnTo>
                        <a:pt x="175" y="600"/>
                      </a:lnTo>
                      <a:lnTo>
                        <a:pt x="150" y="496"/>
                      </a:lnTo>
                      <a:lnTo>
                        <a:pt x="146" y="399"/>
                      </a:lnTo>
                      <a:lnTo>
                        <a:pt x="142" y="326"/>
                      </a:lnTo>
                      <a:lnTo>
                        <a:pt x="158" y="238"/>
                      </a:lnTo>
                      <a:lnTo>
                        <a:pt x="175" y="173"/>
                      </a:lnTo>
                      <a:lnTo>
                        <a:pt x="208" y="93"/>
                      </a:lnTo>
                      <a:lnTo>
                        <a:pt x="225" y="40"/>
                      </a:lnTo>
                      <a:lnTo>
                        <a:pt x="20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5" name="Freeform 101">
                  <a:extLst>
                    <a:ext uri="{FF2B5EF4-FFF2-40B4-BE49-F238E27FC236}">
                      <a16:creationId xmlns:a16="http://schemas.microsoft.com/office/drawing/2014/main" id="{656CAB80-BF91-4F30-A64E-B3D503D74D0D}"/>
                    </a:ext>
                  </a:extLst>
                </p:cNvPr>
                <p:cNvSpPr>
                  <a:spLocks/>
                </p:cNvSpPr>
                <p:nvPr/>
              </p:nvSpPr>
              <p:spPr bwMode="auto">
                <a:xfrm>
                  <a:off x="7680" y="3505"/>
                  <a:ext cx="111" cy="817"/>
                </a:xfrm>
                <a:custGeom>
                  <a:avLst/>
                  <a:gdLst>
                    <a:gd name="T0" fmla="*/ 60 w 111"/>
                    <a:gd name="T1" fmla="*/ 12 h 817"/>
                    <a:gd name="T2" fmla="*/ 34 w 111"/>
                    <a:gd name="T3" fmla="*/ 0 h 817"/>
                    <a:gd name="T4" fmla="*/ 13 w 111"/>
                    <a:gd name="T5" fmla="*/ 16 h 817"/>
                    <a:gd name="T6" fmla="*/ 4 w 111"/>
                    <a:gd name="T7" fmla="*/ 36 h 817"/>
                    <a:gd name="T8" fmla="*/ 0 w 111"/>
                    <a:gd name="T9" fmla="*/ 76 h 817"/>
                    <a:gd name="T10" fmla="*/ 21 w 111"/>
                    <a:gd name="T11" fmla="*/ 157 h 817"/>
                    <a:gd name="T12" fmla="*/ 43 w 111"/>
                    <a:gd name="T13" fmla="*/ 274 h 817"/>
                    <a:gd name="T14" fmla="*/ 43 w 111"/>
                    <a:gd name="T15" fmla="*/ 374 h 817"/>
                    <a:gd name="T16" fmla="*/ 38 w 111"/>
                    <a:gd name="T17" fmla="*/ 479 h 817"/>
                    <a:gd name="T18" fmla="*/ 26 w 111"/>
                    <a:gd name="T19" fmla="*/ 588 h 817"/>
                    <a:gd name="T20" fmla="*/ 9 w 111"/>
                    <a:gd name="T21" fmla="*/ 656 h 817"/>
                    <a:gd name="T22" fmla="*/ 13 w 111"/>
                    <a:gd name="T23" fmla="*/ 696 h 817"/>
                    <a:gd name="T24" fmla="*/ 26 w 111"/>
                    <a:gd name="T25" fmla="*/ 716 h 817"/>
                    <a:gd name="T26" fmla="*/ 38 w 111"/>
                    <a:gd name="T27" fmla="*/ 769 h 817"/>
                    <a:gd name="T28" fmla="*/ 43 w 111"/>
                    <a:gd name="T29" fmla="*/ 801 h 817"/>
                    <a:gd name="T30" fmla="*/ 68 w 111"/>
                    <a:gd name="T31" fmla="*/ 817 h 817"/>
                    <a:gd name="T32" fmla="*/ 111 w 111"/>
                    <a:gd name="T33" fmla="*/ 789 h 817"/>
                    <a:gd name="T34" fmla="*/ 107 w 111"/>
                    <a:gd name="T35" fmla="*/ 761 h 817"/>
                    <a:gd name="T36" fmla="*/ 85 w 111"/>
                    <a:gd name="T37" fmla="*/ 737 h 817"/>
                    <a:gd name="T38" fmla="*/ 64 w 111"/>
                    <a:gd name="T39" fmla="*/ 688 h 817"/>
                    <a:gd name="T40" fmla="*/ 60 w 111"/>
                    <a:gd name="T41" fmla="*/ 632 h 817"/>
                    <a:gd name="T42" fmla="*/ 60 w 111"/>
                    <a:gd name="T43" fmla="*/ 555 h 817"/>
                    <a:gd name="T44" fmla="*/ 68 w 111"/>
                    <a:gd name="T45" fmla="*/ 467 h 817"/>
                    <a:gd name="T46" fmla="*/ 85 w 111"/>
                    <a:gd name="T47" fmla="*/ 366 h 817"/>
                    <a:gd name="T48" fmla="*/ 90 w 111"/>
                    <a:gd name="T49" fmla="*/ 294 h 817"/>
                    <a:gd name="T50" fmla="*/ 94 w 111"/>
                    <a:gd name="T51" fmla="*/ 225 h 817"/>
                    <a:gd name="T52" fmla="*/ 85 w 111"/>
                    <a:gd name="T53" fmla="*/ 141 h 817"/>
                    <a:gd name="T54" fmla="*/ 81 w 111"/>
                    <a:gd name="T55" fmla="*/ 68 h 817"/>
                    <a:gd name="T56" fmla="*/ 60 w 111"/>
                    <a:gd name="T57" fmla="*/ 12 h 8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11"/>
                    <a:gd name="T88" fmla="*/ 0 h 817"/>
                    <a:gd name="T89" fmla="*/ 111 w 111"/>
                    <a:gd name="T90" fmla="*/ 817 h 8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11" h="817">
                      <a:moveTo>
                        <a:pt x="60" y="12"/>
                      </a:moveTo>
                      <a:lnTo>
                        <a:pt x="34" y="0"/>
                      </a:lnTo>
                      <a:lnTo>
                        <a:pt x="13" y="16"/>
                      </a:lnTo>
                      <a:lnTo>
                        <a:pt x="4" y="36"/>
                      </a:lnTo>
                      <a:lnTo>
                        <a:pt x="0" y="76"/>
                      </a:lnTo>
                      <a:lnTo>
                        <a:pt x="21" y="157"/>
                      </a:lnTo>
                      <a:lnTo>
                        <a:pt x="43" y="274"/>
                      </a:lnTo>
                      <a:lnTo>
                        <a:pt x="43" y="374"/>
                      </a:lnTo>
                      <a:lnTo>
                        <a:pt x="38" y="479"/>
                      </a:lnTo>
                      <a:lnTo>
                        <a:pt x="26" y="588"/>
                      </a:lnTo>
                      <a:lnTo>
                        <a:pt x="9" y="656"/>
                      </a:lnTo>
                      <a:lnTo>
                        <a:pt x="13" y="696"/>
                      </a:lnTo>
                      <a:lnTo>
                        <a:pt x="26" y="716"/>
                      </a:lnTo>
                      <a:lnTo>
                        <a:pt x="38" y="769"/>
                      </a:lnTo>
                      <a:lnTo>
                        <a:pt x="43" y="801"/>
                      </a:lnTo>
                      <a:lnTo>
                        <a:pt x="68" y="817"/>
                      </a:lnTo>
                      <a:lnTo>
                        <a:pt x="111" y="789"/>
                      </a:lnTo>
                      <a:lnTo>
                        <a:pt x="107" y="761"/>
                      </a:lnTo>
                      <a:lnTo>
                        <a:pt x="85" y="737"/>
                      </a:lnTo>
                      <a:lnTo>
                        <a:pt x="64" y="688"/>
                      </a:lnTo>
                      <a:lnTo>
                        <a:pt x="60" y="632"/>
                      </a:lnTo>
                      <a:lnTo>
                        <a:pt x="60" y="555"/>
                      </a:lnTo>
                      <a:lnTo>
                        <a:pt x="68" y="467"/>
                      </a:lnTo>
                      <a:lnTo>
                        <a:pt x="85" y="366"/>
                      </a:lnTo>
                      <a:lnTo>
                        <a:pt x="90" y="294"/>
                      </a:lnTo>
                      <a:lnTo>
                        <a:pt x="94" y="225"/>
                      </a:lnTo>
                      <a:lnTo>
                        <a:pt x="85" y="141"/>
                      </a:lnTo>
                      <a:lnTo>
                        <a:pt x="81" y="68"/>
                      </a:lnTo>
                      <a:lnTo>
                        <a:pt x="60"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6" name="Freeform 102">
                  <a:extLst>
                    <a:ext uri="{FF2B5EF4-FFF2-40B4-BE49-F238E27FC236}">
                      <a16:creationId xmlns:a16="http://schemas.microsoft.com/office/drawing/2014/main" id="{3C000176-E07C-45DC-BF59-24B99F4C77FC}"/>
                    </a:ext>
                  </a:extLst>
                </p:cNvPr>
                <p:cNvSpPr>
                  <a:spLocks/>
                </p:cNvSpPr>
                <p:nvPr/>
              </p:nvSpPr>
              <p:spPr bwMode="auto">
                <a:xfrm>
                  <a:off x="7425" y="2736"/>
                  <a:ext cx="297" cy="297"/>
                </a:xfrm>
                <a:custGeom>
                  <a:avLst/>
                  <a:gdLst>
                    <a:gd name="T0" fmla="*/ 107 w 297"/>
                    <a:gd name="T1" fmla="*/ 159 h 297"/>
                    <a:gd name="T2" fmla="*/ 103 w 297"/>
                    <a:gd name="T3" fmla="*/ 100 h 297"/>
                    <a:gd name="T4" fmla="*/ 110 w 297"/>
                    <a:gd name="T5" fmla="*/ 54 h 297"/>
                    <a:gd name="T6" fmla="*/ 126 w 297"/>
                    <a:gd name="T7" fmla="*/ 17 h 297"/>
                    <a:gd name="T8" fmla="*/ 156 w 297"/>
                    <a:gd name="T9" fmla="*/ 4 h 297"/>
                    <a:gd name="T10" fmla="*/ 183 w 297"/>
                    <a:gd name="T11" fmla="*/ 0 h 297"/>
                    <a:gd name="T12" fmla="*/ 217 w 297"/>
                    <a:gd name="T13" fmla="*/ 4 h 297"/>
                    <a:gd name="T14" fmla="*/ 251 w 297"/>
                    <a:gd name="T15" fmla="*/ 25 h 297"/>
                    <a:gd name="T16" fmla="*/ 274 w 297"/>
                    <a:gd name="T17" fmla="*/ 50 h 297"/>
                    <a:gd name="T18" fmla="*/ 289 w 297"/>
                    <a:gd name="T19" fmla="*/ 88 h 297"/>
                    <a:gd name="T20" fmla="*/ 293 w 297"/>
                    <a:gd name="T21" fmla="*/ 142 h 297"/>
                    <a:gd name="T22" fmla="*/ 297 w 297"/>
                    <a:gd name="T23" fmla="*/ 192 h 297"/>
                    <a:gd name="T24" fmla="*/ 286 w 297"/>
                    <a:gd name="T25" fmla="*/ 238 h 297"/>
                    <a:gd name="T26" fmla="*/ 270 w 297"/>
                    <a:gd name="T27" fmla="*/ 268 h 297"/>
                    <a:gd name="T28" fmla="*/ 248 w 297"/>
                    <a:gd name="T29" fmla="*/ 284 h 297"/>
                    <a:gd name="T30" fmla="*/ 217 w 297"/>
                    <a:gd name="T31" fmla="*/ 297 h 297"/>
                    <a:gd name="T32" fmla="*/ 183 w 297"/>
                    <a:gd name="T33" fmla="*/ 297 h 297"/>
                    <a:gd name="T34" fmla="*/ 160 w 297"/>
                    <a:gd name="T35" fmla="*/ 280 h 297"/>
                    <a:gd name="T36" fmla="*/ 141 w 297"/>
                    <a:gd name="T37" fmla="*/ 259 h 297"/>
                    <a:gd name="T38" fmla="*/ 122 w 297"/>
                    <a:gd name="T39" fmla="*/ 226 h 297"/>
                    <a:gd name="T40" fmla="*/ 114 w 297"/>
                    <a:gd name="T41" fmla="*/ 197 h 297"/>
                    <a:gd name="T42" fmla="*/ 84 w 297"/>
                    <a:gd name="T43" fmla="*/ 226 h 297"/>
                    <a:gd name="T44" fmla="*/ 42 w 297"/>
                    <a:gd name="T45" fmla="*/ 247 h 297"/>
                    <a:gd name="T46" fmla="*/ 23 w 297"/>
                    <a:gd name="T47" fmla="*/ 259 h 297"/>
                    <a:gd name="T48" fmla="*/ 4 w 297"/>
                    <a:gd name="T49" fmla="*/ 247 h 297"/>
                    <a:gd name="T50" fmla="*/ 0 w 297"/>
                    <a:gd name="T51" fmla="*/ 226 h 297"/>
                    <a:gd name="T52" fmla="*/ 11 w 297"/>
                    <a:gd name="T53" fmla="*/ 213 h 297"/>
                    <a:gd name="T54" fmla="*/ 30 w 297"/>
                    <a:gd name="T55" fmla="*/ 197 h 297"/>
                    <a:gd name="T56" fmla="*/ 65 w 297"/>
                    <a:gd name="T57" fmla="*/ 197 h 297"/>
                    <a:gd name="T58" fmla="*/ 107 w 297"/>
                    <a:gd name="T59" fmla="*/ 159 h 29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97"/>
                    <a:gd name="T91" fmla="*/ 0 h 297"/>
                    <a:gd name="T92" fmla="*/ 297 w 297"/>
                    <a:gd name="T93" fmla="*/ 297 h 297"/>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97" h="297">
                      <a:moveTo>
                        <a:pt x="107" y="159"/>
                      </a:moveTo>
                      <a:lnTo>
                        <a:pt x="103" y="100"/>
                      </a:lnTo>
                      <a:lnTo>
                        <a:pt x="110" y="54"/>
                      </a:lnTo>
                      <a:lnTo>
                        <a:pt x="126" y="17"/>
                      </a:lnTo>
                      <a:lnTo>
                        <a:pt x="156" y="4"/>
                      </a:lnTo>
                      <a:lnTo>
                        <a:pt x="183" y="0"/>
                      </a:lnTo>
                      <a:lnTo>
                        <a:pt x="217" y="4"/>
                      </a:lnTo>
                      <a:lnTo>
                        <a:pt x="251" y="25"/>
                      </a:lnTo>
                      <a:lnTo>
                        <a:pt x="274" y="50"/>
                      </a:lnTo>
                      <a:lnTo>
                        <a:pt x="289" y="88"/>
                      </a:lnTo>
                      <a:lnTo>
                        <a:pt x="293" y="142"/>
                      </a:lnTo>
                      <a:lnTo>
                        <a:pt x="297" y="192"/>
                      </a:lnTo>
                      <a:lnTo>
                        <a:pt x="286" y="238"/>
                      </a:lnTo>
                      <a:lnTo>
                        <a:pt x="270" y="268"/>
                      </a:lnTo>
                      <a:lnTo>
                        <a:pt x="248" y="284"/>
                      </a:lnTo>
                      <a:lnTo>
                        <a:pt x="217" y="297"/>
                      </a:lnTo>
                      <a:lnTo>
                        <a:pt x="183" y="297"/>
                      </a:lnTo>
                      <a:lnTo>
                        <a:pt x="160" y="280"/>
                      </a:lnTo>
                      <a:lnTo>
                        <a:pt x="141" y="259"/>
                      </a:lnTo>
                      <a:lnTo>
                        <a:pt x="122" y="226"/>
                      </a:lnTo>
                      <a:lnTo>
                        <a:pt x="114" y="197"/>
                      </a:lnTo>
                      <a:lnTo>
                        <a:pt x="84" y="226"/>
                      </a:lnTo>
                      <a:lnTo>
                        <a:pt x="42" y="247"/>
                      </a:lnTo>
                      <a:lnTo>
                        <a:pt x="23" y="259"/>
                      </a:lnTo>
                      <a:lnTo>
                        <a:pt x="4" y="247"/>
                      </a:lnTo>
                      <a:lnTo>
                        <a:pt x="0" y="226"/>
                      </a:lnTo>
                      <a:lnTo>
                        <a:pt x="11" y="213"/>
                      </a:lnTo>
                      <a:lnTo>
                        <a:pt x="30" y="197"/>
                      </a:lnTo>
                      <a:lnTo>
                        <a:pt x="65" y="197"/>
                      </a:lnTo>
                      <a:lnTo>
                        <a:pt x="107" y="15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7" name="Freeform 103">
                  <a:extLst>
                    <a:ext uri="{FF2B5EF4-FFF2-40B4-BE49-F238E27FC236}">
                      <a16:creationId xmlns:a16="http://schemas.microsoft.com/office/drawing/2014/main" id="{6398F5D9-7E62-48E2-8329-B70FDB8A4786}"/>
                    </a:ext>
                  </a:extLst>
                </p:cNvPr>
                <p:cNvSpPr>
                  <a:spLocks/>
                </p:cNvSpPr>
                <p:nvPr/>
              </p:nvSpPr>
              <p:spPr bwMode="auto">
                <a:xfrm>
                  <a:off x="7263" y="3025"/>
                  <a:ext cx="380" cy="293"/>
                </a:xfrm>
                <a:custGeom>
                  <a:avLst/>
                  <a:gdLst>
                    <a:gd name="T0" fmla="*/ 288 w 380"/>
                    <a:gd name="T1" fmla="*/ 115 h 293"/>
                    <a:gd name="T2" fmla="*/ 325 w 380"/>
                    <a:gd name="T3" fmla="*/ 56 h 293"/>
                    <a:gd name="T4" fmla="*/ 365 w 380"/>
                    <a:gd name="T5" fmla="*/ 48 h 293"/>
                    <a:gd name="T6" fmla="*/ 380 w 380"/>
                    <a:gd name="T7" fmla="*/ 78 h 293"/>
                    <a:gd name="T8" fmla="*/ 373 w 380"/>
                    <a:gd name="T9" fmla="*/ 111 h 293"/>
                    <a:gd name="T10" fmla="*/ 336 w 380"/>
                    <a:gd name="T11" fmla="*/ 141 h 293"/>
                    <a:gd name="T12" fmla="*/ 303 w 380"/>
                    <a:gd name="T13" fmla="*/ 185 h 293"/>
                    <a:gd name="T14" fmla="*/ 266 w 380"/>
                    <a:gd name="T15" fmla="*/ 241 h 293"/>
                    <a:gd name="T16" fmla="*/ 236 w 380"/>
                    <a:gd name="T17" fmla="*/ 271 h 293"/>
                    <a:gd name="T18" fmla="*/ 210 w 380"/>
                    <a:gd name="T19" fmla="*/ 293 h 293"/>
                    <a:gd name="T20" fmla="*/ 181 w 380"/>
                    <a:gd name="T21" fmla="*/ 289 h 293"/>
                    <a:gd name="T22" fmla="*/ 170 w 380"/>
                    <a:gd name="T23" fmla="*/ 274 h 293"/>
                    <a:gd name="T24" fmla="*/ 148 w 380"/>
                    <a:gd name="T25" fmla="*/ 211 h 293"/>
                    <a:gd name="T26" fmla="*/ 125 w 380"/>
                    <a:gd name="T27" fmla="*/ 156 h 293"/>
                    <a:gd name="T28" fmla="*/ 103 w 380"/>
                    <a:gd name="T29" fmla="*/ 126 h 293"/>
                    <a:gd name="T30" fmla="*/ 81 w 380"/>
                    <a:gd name="T31" fmla="*/ 111 h 293"/>
                    <a:gd name="T32" fmla="*/ 59 w 380"/>
                    <a:gd name="T33" fmla="*/ 122 h 293"/>
                    <a:gd name="T34" fmla="*/ 37 w 380"/>
                    <a:gd name="T35" fmla="*/ 148 h 293"/>
                    <a:gd name="T36" fmla="*/ 26 w 380"/>
                    <a:gd name="T37" fmla="*/ 171 h 293"/>
                    <a:gd name="T38" fmla="*/ 15 w 380"/>
                    <a:gd name="T39" fmla="*/ 171 h 293"/>
                    <a:gd name="T40" fmla="*/ 0 w 380"/>
                    <a:gd name="T41" fmla="*/ 152 h 293"/>
                    <a:gd name="T42" fmla="*/ 11 w 380"/>
                    <a:gd name="T43" fmla="*/ 119 h 293"/>
                    <a:gd name="T44" fmla="*/ 37 w 380"/>
                    <a:gd name="T45" fmla="*/ 85 h 293"/>
                    <a:gd name="T46" fmla="*/ 70 w 380"/>
                    <a:gd name="T47" fmla="*/ 70 h 293"/>
                    <a:gd name="T48" fmla="*/ 92 w 380"/>
                    <a:gd name="T49" fmla="*/ 67 h 293"/>
                    <a:gd name="T50" fmla="*/ 96 w 380"/>
                    <a:gd name="T51" fmla="*/ 45 h 293"/>
                    <a:gd name="T52" fmla="*/ 92 w 380"/>
                    <a:gd name="T53" fmla="*/ 7 h 293"/>
                    <a:gd name="T54" fmla="*/ 103 w 380"/>
                    <a:gd name="T55" fmla="*/ 0 h 293"/>
                    <a:gd name="T56" fmla="*/ 118 w 380"/>
                    <a:gd name="T57" fmla="*/ 7 h 293"/>
                    <a:gd name="T58" fmla="*/ 122 w 380"/>
                    <a:gd name="T59" fmla="*/ 37 h 293"/>
                    <a:gd name="T60" fmla="*/ 114 w 380"/>
                    <a:gd name="T61" fmla="*/ 74 h 293"/>
                    <a:gd name="T62" fmla="*/ 129 w 380"/>
                    <a:gd name="T63" fmla="*/ 100 h 293"/>
                    <a:gd name="T64" fmla="*/ 151 w 380"/>
                    <a:gd name="T65" fmla="*/ 137 h 293"/>
                    <a:gd name="T66" fmla="*/ 177 w 380"/>
                    <a:gd name="T67" fmla="*/ 189 h 293"/>
                    <a:gd name="T68" fmla="*/ 203 w 380"/>
                    <a:gd name="T69" fmla="*/ 226 h 293"/>
                    <a:gd name="T70" fmla="*/ 218 w 380"/>
                    <a:gd name="T71" fmla="*/ 230 h 293"/>
                    <a:gd name="T72" fmla="*/ 240 w 380"/>
                    <a:gd name="T73" fmla="*/ 211 h 293"/>
                    <a:gd name="T74" fmla="*/ 266 w 380"/>
                    <a:gd name="T75" fmla="*/ 159 h 293"/>
                    <a:gd name="T76" fmla="*/ 288 w 380"/>
                    <a:gd name="T77" fmla="*/ 115 h 293"/>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0"/>
                    <a:gd name="T118" fmla="*/ 0 h 293"/>
                    <a:gd name="T119" fmla="*/ 380 w 380"/>
                    <a:gd name="T120" fmla="*/ 293 h 293"/>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0" h="293">
                      <a:moveTo>
                        <a:pt x="288" y="115"/>
                      </a:moveTo>
                      <a:lnTo>
                        <a:pt x="325" y="56"/>
                      </a:lnTo>
                      <a:lnTo>
                        <a:pt x="365" y="48"/>
                      </a:lnTo>
                      <a:lnTo>
                        <a:pt x="380" y="78"/>
                      </a:lnTo>
                      <a:lnTo>
                        <a:pt x="373" y="111"/>
                      </a:lnTo>
                      <a:lnTo>
                        <a:pt x="336" y="141"/>
                      </a:lnTo>
                      <a:lnTo>
                        <a:pt x="303" y="185"/>
                      </a:lnTo>
                      <a:lnTo>
                        <a:pt x="266" y="241"/>
                      </a:lnTo>
                      <a:lnTo>
                        <a:pt x="236" y="271"/>
                      </a:lnTo>
                      <a:lnTo>
                        <a:pt x="210" y="293"/>
                      </a:lnTo>
                      <a:lnTo>
                        <a:pt x="181" y="289"/>
                      </a:lnTo>
                      <a:lnTo>
                        <a:pt x="170" y="274"/>
                      </a:lnTo>
                      <a:lnTo>
                        <a:pt x="148" y="211"/>
                      </a:lnTo>
                      <a:lnTo>
                        <a:pt x="125" y="156"/>
                      </a:lnTo>
                      <a:lnTo>
                        <a:pt x="103" y="126"/>
                      </a:lnTo>
                      <a:lnTo>
                        <a:pt x="81" y="111"/>
                      </a:lnTo>
                      <a:lnTo>
                        <a:pt x="59" y="122"/>
                      </a:lnTo>
                      <a:lnTo>
                        <a:pt x="37" y="148"/>
                      </a:lnTo>
                      <a:lnTo>
                        <a:pt x="26" y="171"/>
                      </a:lnTo>
                      <a:lnTo>
                        <a:pt x="15" y="171"/>
                      </a:lnTo>
                      <a:lnTo>
                        <a:pt x="0" y="152"/>
                      </a:lnTo>
                      <a:lnTo>
                        <a:pt x="11" y="119"/>
                      </a:lnTo>
                      <a:lnTo>
                        <a:pt x="37" y="85"/>
                      </a:lnTo>
                      <a:lnTo>
                        <a:pt x="70" y="70"/>
                      </a:lnTo>
                      <a:lnTo>
                        <a:pt x="92" y="67"/>
                      </a:lnTo>
                      <a:lnTo>
                        <a:pt x="96" y="45"/>
                      </a:lnTo>
                      <a:lnTo>
                        <a:pt x="92" y="7"/>
                      </a:lnTo>
                      <a:lnTo>
                        <a:pt x="103" y="0"/>
                      </a:lnTo>
                      <a:lnTo>
                        <a:pt x="118" y="7"/>
                      </a:lnTo>
                      <a:lnTo>
                        <a:pt x="122" y="37"/>
                      </a:lnTo>
                      <a:lnTo>
                        <a:pt x="114" y="74"/>
                      </a:lnTo>
                      <a:lnTo>
                        <a:pt x="129" y="100"/>
                      </a:lnTo>
                      <a:lnTo>
                        <a:pt x="151" y="137"/>
                      </a:lnTo>
                      <a:lnTo>
                        <a:pt x="177" y="189"/>
                      </a:lnTo>
                      <a:lnTo>
                        <a:pt x="203" y="226"/>
                      </a:lnTo>
                      <a:lnTo>
                        <a:pt x="218" y="230"/>
                      </a:lnTo>
                      <a:lnTo>
                        <a:pt x="240" y="211"/>
                      </a:lnTo>
                      <a:lnTo>
                        <a:pt x="266" y="159"/>
                      </a:lnTo>
                      <a:lnTo>
                        <a:pt x="288"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53" name="Group 104">
                <a:extLst>
                  <a:ext uri="{FF2B5EF4-FFF2-40B4-BE49-F238E27FC236}">
                    <a16:creationId xmlns:a16="http://schemas.microsoft.com/office/drawing/2014/main" id="{4C5F83E7-AC5C-4B63-92B3-55D2F4A4F381}"/>
                  </a:ext>
                </a:extLst>
              </p:cNvPr>
              <p:cNvGrpSpPr>
                <a:grpSpLocks/>
              </p:cNvGrpSpPr>
              <p:nvPr/>
            </p:nvGrpSpPr>
            <p:grpSpPr bwMode="auto">
              <a:xfrm>
                <a:off x="6336" y="1434"/>
                <a:ext cx="687" cy="966"/>
                <a:chOff x="6336" y="1434"/>
                <a:chExt cx="687" cy="966"/>
              </a:xfrm>
            </p:grpSpPr>
            <p:sp>
              <p:nvSpPr>
                <p:cNvPr id="4154" name="Freeform 105">
                  <a:extLst>
                    <a:ext uri="{FF2B5EF4-FFF2-40B4-BE49-F238E27FC236}">
                      <a16:creationId xmlns:a16="http://schemas.microsoft.com/office/drawing/2014/main" id="{9D09DA15-FEFE-4FD6-BC0D-7B060A3C3B48}"/>
                    </a:ext>
                  </a:extLst>
                </p:cNvPr>
                <p:cNvSpPr>
                  <a:spLocks/>
                </p:cNvSpPr>
                <p:nvPr/>
              </p:nvSpPr>
              <p:spPr bwMode="auto">
                <a:xfrm>
                  <a:off x="6792" y="1502"/>
                  <a:ext cx="231" cy="360"/>
                </a:xfrm>
                <a:custGeom>
                  <a:avLst/>
                  <a:gdLst>
                    <a:gd name="T0" fmla="*/ 86 w 231"/>
                    <a:gd name="T1" fmla="*/ 301 h 360"/>
                    <a:gd name="T2" fmla="*/ 64 w 231"/>
                    <a:gd name="T3" fmla="*/ 246 h 360"/>
                    <a:gd name="T4" fmla="*/ 49 w 231"/>
                    <a:gd name="T5" fmla="*/ 188 h 360"/>
                    <a:gd name="T6" fmla="*/ 36 w 231"/>
                    <a:gd name="T7" fmla="*/ 142 h 360"/>
                    <a:gd name="T8" fmla="*/ 23 w 231"/>
                    <a:gd name="T9" fmla="*/ 116 h 360"/>
                    <a:gd name="T10" fmla="*/ 2 w 231"/>
                    <a:gd name="T11" fmla="*/ 118 h 360"/>
                    <a:gd name="T12" fmla="*/ 0 w 231"/>
                    <a:gd name="T13" fmla="*/ 137 h 360"/>
                    <a:gd name="T14" fmla="*/ 9 w 231"/>
                    <a:gd name="T15" fmla="*/ 162 h 360"/>
                    <a:gd name="T16" fmla="*/ 38 w 231"/>
                    <a:gd name="T17" fmla="*/ 212 h 360"/>
                    <a:gd name="T18" fmla="*/ 51 w 231"/>
                    <a:gd name="T19" fmla="*/ 271 h 360"/>
                    <a:gd name="T20" fmla="*/ 66 w 231"/>
                    <a:gd name="T21" fmla="*/ 321 h 360"/>
                    <a:gd name="T22" fmla="*/ 71 w 231"/>
                    <a:gd name="T23" fmla="*/ 358 h 360"/>
                    <a:gd name="T24" fmla="*/ 90 w 231"/>
                    <a:gd name="T25" fmla="*/ 360 h 360"/>
                    <a:gd name="T26" fmla="*/ 130 w 231"/>
                    <a:gd name="T27" fmla="*/ 327 h 360"/>
                    <a:gd name="T28" fmla="*/ 178 w 231"/>
                    <a:gd name="T29" fmla="*/ 295 h 360"/>
                    <a:gd name="T30" fmla="*/ 199 w 231"/>
                    <a:gd name="T31" fmla="*/ 288 h 360"/>
                    <a:gd name="T32" fmla="*/ 227 w 231"/>
                    <a:gd name="T33" fmla="*/ 284 h 360"/>
                    <a:gd name="T34" fmla="*/ 231 w 231"/>
                    <a:gd name="T35" fmla="*/ 258 h 360"/>
                    <a:gd name="T36" fmla="*/ 231 w 231"/>
                    <a:gd name="T37" fmla="*/ 229 h 360"/>
                    <a:gd name="T38" fmla="*/ 214 w 231"/>
                    <a:gd name="T39" fmla="*/ 194 h 360"/>
                    <a:gd name="T40" fmla="*/ 203 w 231"/>
                    <a:gd name="T41" fmla="*/ 166 h 360"/>
                    <a:gd name="T42" fmla="*/ 193 w 231"/>
                    <a:gd name="T43" fmla="*/ 114 h 360"/>
                    <a:gd name="T44" fmla="*/ 195 w 231"/>
                    <a:gd name="T45" fmla="*/ 46 h 360"/>
                    <a:gd name="T46" fmla="*/ 199 w 231"/>
                    <a:gd name="T47" fmla="*/ 4 h 360"/>
                    <a:gd name="T48" fmla="*/ 186 w 231"/>
                    <a:gd name="T49" fmla="*/ 0 h 360"/>
                    <a:gd name="T50" fmla="*/ 150 w 231"/>
                    <a:gd name="T51" fmla="*/ 20 h 360"/>
                    <a:gd name="T52" fmla="*/ 105 w 231"/>
                    <a:gd name="T53" fmla="*/ 35 h 360"/>
                    <a:gd name="T54" fmla="*/ 66 w 231"/>
                    <a:gd name="T55" fmla="*/ 50 h 360"/>
                    <a:gd name="T56" fmla="*/ 9 w 231"/>
                    <a:gd name="T57" fmla="*/ 63 h 360"/>
                    <a:gd name="T58" fmla="*/ 2 w 231"/>
                    <a:gd name="T59" fmla="*/ 78 h 360"/>
                    <a:gd name="T60" fmla="*/ 4 w 231"/>
                    <a:gd name="T61" fmla="*/ 96 h 360"/>
                    <a:gd name="T62" fmla="*/ 24 w 231"/>
                    <a:gd name="T63" fmla="*/ 92 h 360"/>
                    <a:gd name="T64" fmla="*/ 69 w 231"/>
                    <a:gd name="T65" fmla="*/ 68 h 360"/>
                    <a:gd name="T66" fmla="*/ 130 w 231"/>
                    <a:gd name="T67" fmla="*/ 50 h 360"/>
                    <a:gd name="T68" fmla="*/ 162 w 231"/>
                    <a:gd name="T69" fmla="*/ 42 h 360"/>
                    <a:gd name="T70" fmla="*/ 175 w 231"/>
                    <a:gd name="T71" fmla="*/ 52 h 360"/>
                    <a:gd name="T72" fmla="*/ 178 w 231"/>
                    <a:gd name="T73" fmla="*/ 61 h 360"/>
                    <a:gd name="T74" fmla="*/ 173 w 231"/>
                    <a:gd name="T75" fmla="*/ 102 h 360"/>
                    <a:gd name="T76" fmla="*/ 178 w 231"/>
                    <a:gd name="T77" fmla="*/ 140 h 360"/>
                    <a:gd name="T78" fmla="*/ 186 w 231"/>
                    <a:gd name="T79" fmla="*/ 183 h 360"/>
                    <a:gd name="T80" fmla="*/ 203 w 231"/>
                    <a:gd name="T81" fmla="*/ 222 h 360"/>
                    <a:gd name="T82" fmla="*/ 212 w 231"/>
                    <a:gd name="T83" fmla="*/ 251 h 360"/>
                    <a:gd name="T84" fmla="*/ 210 w 231"/>
                    <a:gd name="T85" fmla="*/ 270 h 360"/>
                    <a:gd name="T86" fmla="*/ 180 w 231"/>
                    <a:gd name="T87" fmla="*/ 271 h 360"/>
                    <a:gd name="T88" fmla="*/ 150 w 231"/>
                    <a:gd name="T89" fmla="*/ 290 h 360"/>
                    <a:gd name="T90" fmla="*/ 124 w 231"/>
                    <a:gd name="T91" fmla="*/ 308 h 360"/>
                    <a:gd name="T92" fmla="*/ 101 w 231"/>
                    <a:gd name="T93" fmla="*/ 323 h 360"/>
                    <a:gd name="T94" fmla="*/ 88 w 231"/>
                    <a:gd name="T95" fmla="*/ 330 h 360"/>
                    <a:gd name="T96" fmla="*/ 86 w 231"/>
                    <a:gd name="T97" fmla="*/ 301 h 3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31"/>
                    <a:gd name="T148" fmla="*/ 0 h 360"/>
                    <a:gd name="T149" fmla="*/ 231 w 231"/>
                    <a:gd name="T150" fmla="*/ 360 h 360"/>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31" h="360">
                      <a:moveTo>
                        <a:pt x="86" y="301"/>
                      </a:moveTo>
                      <a:lnTo>
                        <a:pt x="64" y="246"/>
                      </a:lnTo>
                      <a:lnTo>
                        <a:pt x="49" y="188"/>
                      </a:lnTo>
                      <a:lnTo>
                        <a:pt x="36" y="142"/>
                      </a:lnTo>
                      <a:lnTo>
                        <a:pt x="23" y="116"/>
                      </a:lnTo>
                      <a:lnTo>
                        <a:pt x="2" y="118"/>
                      </a:lnTo>
                      <a:lnTo>
                        <a:pt x="0" y="137"/>
                      </a:lnTo>
                      <a:lnTo>
                        <a:pt x="9" y="162"/>
                      </a:lnTo>
                      <a:lnTo>
                        <a:pt x="38" y="212"/>
                      </a:lnTo>
                      <a:lnTo>
                        <a:pt x="51" y="271"/>
                      </a:lnTo>
                      <a:lnTo>
                        <a:pt x="66" y="321"/>
                      </a:lnTo>
                      <a:lnTo>
                        <a:pt x="71" y="358"/>
                      </a:lnTo>
                      <a:lnTo>
                        <a:pt x="90" y="360"/>
                      </a:lnTo>
                      <a:lnTo>
                        <a:pt x="130" y="327"/>
                      </a:lnTo>
                      <a:lnTo>
                        <a:pt x="178" y="295"/>
                      </a:lnTo>
                      <a:lnTo>
                        <a:pt x="199" y="288"/>
                      </a:lnTo>
                      <a:lnTo>
                        <a:pt x="227" y="284"/>
                      </a:lnTo>
                      <a:lnTo>
                        <a:pt x="231" y="258"/>
                      </a:lnTo>
                      <a:lnTo>
                        <a:pt x="231" y="229"/>
                      </a:lnTo>
                      <a:lnTo>
                        <a:pt x="214" y="194"/>
                      </a:lnTo>
                      <a:lnTo>
                        <a:pt x="203" y="166"/>
                      </a:lnTo>
                      <a:lnTo>
                        <a:pt x="193" y="114"/>
                      </a:lnTo>
                      <a:lnTo>
                        <a:pt x="195" y="46"/>
                      </a:lnTo>
                      <a:lnTo>
                        <a:pt x="199" y="4"/>
                      </a:lnTo>
                      <a:lnTo>
                        <a:pt x="186" y="0"/>
                      </a:lnTo>
                      <a:lnTo>
                        <a:pt x="150" y="20"/>
                      </a:lnTo>
                      <a:lnTo>
                        <a:pt x="105" y="35"/>
                      </a:lnTo>
                      <a:lnTo>
                        <a:pt x="66" y="50"/>
                      </a:lnTo>
                      <a:lnTo>
                        <a:pt x="9" y="63"/>
                      </a:lnTo>
                      <a:lnTo>
                        <a:pt x="2" y="78"/>
                      </a:lnTo>
                      <a:lnTo>
                        <a:pt x="4" y="96"/>
                      </a:lnTo>
                      <a:lnTo>
                        <a:pt x="24" y="92"/>
                      </a:lnTo>
                      <a:lnTo>
                        <a:pt x="69" y="68"/>
                      </a:lnTo>
                      <a:lnTo>
                        <a:pt x="130" y="50"/>
                      </a:lnTo>
                      <a:lnTo>
                        <a:pt x="162" y="42"/>
                      </a:lnTo>
                      <a:lnTo>
                        <a:pt x="175" y="52"/>
                      </a:lnTo>
                      <a:lnTo>
                        <a:pt x="178" y="61"/>
                      </a:lnTo>
                      <a:lnTo>
                        <a:pt x="173" y="102"/>
                      </a:lnTo>
                      <a:lnTo>
                        <a:pt x="178" y="140"/>
                      </a:lnTo>
                      <a:lnTo>
                        <a:pt x="186" y="183"/>
                      </a:lnTo>
                      <a:lnTo>
                        <a:pt x="203" y="222"/>
                      </a:lnTo>
                      <a:lnTo>
                        <a:pt x="212" y="251"/>
                      </a:lnTo>
                      <a:lnTo>
                        <a:pt x="210" y="270"/>
                      </a:lnTo>
                      <a:lnTo>
                        <a:pt x="180" y="271"/>
                      </a:lnTo>
                      <a:lnTo>
                        <a:pt x="150" y="290"/>
                      </a:lnTo>
                      <a:lnTo>
                        <a:pt x="124" y="308"/>
                      </a:lnTo>
                      <a:lnTo>
                        <a:pt x="101" y="323"/>
                      </a:lnTo>
                      <a:lnTo>
                        <a:pt x="88" y="330"/>
                      </a:lnTo>
                      <a:lnTo>
                        <a:pt x="86" y="30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4155" name="Group 106">
                  <a:extLst>
                    <a:ext uri="{FF2B5EF4-FFF2-40B4-BE49-F238E27FC236}">
                      <a16:creationId xmlns:a16="http://schemas.microsoft.com/office/drawing/2014/main" id="{76CD3394-1522-4BD0-8BFF-6F38A9E5F0D9}"/>
                    </a:ext>
                  </a:extLst>
                </p:cNvPr>
                <p:cNvGrpSpPr>
                  <a:grpSpLocks/>
                </p:cNvGrpSpPr>
                <p:nvPr/>
              </p:nvGrpSpPr>
              <p:grpSpPr bwMode="auto">
                <a:xfrm>
                  <a:off x="6336" y="1434"/>
                  <a:ext cx="566" cy="966"/>
                  <a:chOff x="6465" y="2778"/>
                  <a:chExt cx="566" cy="966"/>
                </a:xfrm>
              </p:grpSpPr>
              <p:sp>
                <p:nvSpPr>
                  <p:cNvPr id="4156" name="Freeform 107">
                    <a:extLst>
                      <a:ext uri="{FF2B5EF4-FFF2-40B4-BE49-F238E27FC236}">
                        <a16:creationId xmlns:a16="http://schemas.microsoft.com/office/drawing/2014/main" id="{910ADC8C-84C9-48C1-93DC-38FF372BE70E}"/>
                      </a:ext>
                    </a:extLst>
                  </p:cNvPr>
                  <p:cNvSpPr>
                    <a:spLocks/>
                  </p:cNvSpPr>
                  <p:nvPr/>
                </p:nvSpPr>
                <p:spPr bwMode="auto">
                  <a:xfrm>
                    <a:off x="6676" y="3019"/>
                    <a:ext cx="355" cy="128"/>
                  </a:xfrm>
                  <a:custGeom>
                    <a:avLst/>
                    <a:gdLst>
                      <a:gd name="T0" fmla="*/ 22 w 355"/>
                      <a:gd name="T1" fmla="*/ 10 h 128"/>
                      <a:gd name="T2" fmla="*/ 44 w 355"/>
                      <a:gd name="T3" fmla="*/ 6 h 128"/>
                      <a:gd name="T4" fmla="*/ 74 w 355"/>
                      <a:gd name="T5" fmla="*/ 25 h 128"/>
                      <a:gd name="T6" fmla="*/ 113 w 355"/>
                      <a:gd name="T7" fmla="*/ 56 h 128"/>
                      <a:gd name="T8" fmla="*/ 157 w 355"/>
                      <a:gd name="T9" fmla="*/ 87 h 128"/>
                      <a:gd name="T10" fmla="*/ 176 w 355"/>
                      <a:gd name="T11" fmla="*/ 89 h 128"/>
                      <a:gd name="T12" fmla="*/ 214 w 355"/>
                      <a:gd name="T13" fmla="*/ 74 h 128"/>
                      <a:gd name="T14" fmla="*/ 261 w 355"/>
                      <a:gd name="T15" fmla="*/ 54 h 128"/>
                      <a:gd name="T16" fmla="*/ 285 w 355"/>
                      <a:gd name="T17" fmla="*/ 25 h 128"/>
                      <a:gd name="T18" fmla="*/ 300 w 355"/>
                      <a:gd name="T19" fmla="*/ 0 h 128"/>
                      <a:gd name="T20" fmla="*/ 311 w 355"/>
                      <a:gd name="T21" fmla="*/ 29 h 128"/>
                      <a:gd name="T22" fmla="*/ 338 w 355"/>
                      <a:gd name="T23" fmla="*/ 29 h 128"/>
                      <a:gd name="T24" fmla="*/ 355 w 355"/>
                      <a:gd name="T25" fmla="*/ 39 h 128"/>
                      <a:gd name="T26" fmla="*/ 355 w 355"/>
                      <a:gd name="T27" fmla="*/ 58 h 128"/>
                      <a:gd name="T28" fmla="*/ 325 w 355"/>
                      <a:gd name="T29" fmla="*/ 56 h 128"/>
                      <a:gd name="T30" fmla="*/ 305 w 355"/>
                      <a:gd name="T31" fmla="*/ 50 h 128"/>
                      <a:gd name="T32" fmla="*/ 301 w 355"/>
                      <a:gd name="T33" fmla="*/ 74 h 128"/>
                      <a:gd name="T34" fmla="*/ 264 w 355"/>
                      <a:gd name="T35" fmla="*/ 91 h 128"/>
                      <a:gd name="T36" fmla="*/ 237 w 355"/>
                      <a:gd name="T37" fmla="*/ 91 h 128"/>
                      <a:gd name="T38" fmla="*/ 196 w 355"/>
                      <a:gd name="T39" fmla="*/ 103 h 128"/>
                      <a:gd name="T40" fmla="*/ 166 w 355"/>
                      <a:gd name="T41" fmla="*/ 128 h 128"/>
                      <a:gd name="T42" fmla="*/ 142 w 355"/>
                      <a:gd name="T43" fmla="*/ 124 h 128"/>
                      <a:gd name="T44" fmla="*/ 100 w 355"/>
                      <a:gd name="T45" fmla="*/ 87 h 128"/>
                      <a:gd name="T46" fmla="*/ 74 w 355"/>
                      <a:gd name="T47" fmla="*/ 64 h 128"/>
                      <a:gd name="T48" fmla="*/ 37 w 355"/>
                      <a:gd name="T49" fmla="*/ 56 h 128"/>
                      <a:gd name="T50" fmla="*/ 0 w 355"/>
                      <a:gd name="T51" fmla="*/ 45 h 128"/>
                      <a:gd name="T52" fmla="*/ 22 w 355"/>
                      <a:gd name="T53" fmla="*/ 10 h 12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55"/>
                      <a:gd name="T82" fmla="*/ 0 h 128"/>
                      <a:gd name="T83" fmla="*/ 355 w 355"/>
                      <a:gd name="T84" fmla="*/ 128 h 12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55" h="128">
                        <a:moveTo>
                          <a:pt x="22" y="10"/>
                        </a:moveTo>
                        <a:lnTo>
                          <a:pt x="44" y="6"/>
                        </a:lnTo>
                        <a:lnTo>
                          <a:pt x="74" y="25"/>
                        </a:lnTo>
                        <a:lnTo>
                          <a:pt x="113" y="56"/>
                        </a:lnTo>
                        <a:lnTo>
                          <a:pt x="157" y="87"/>
                        </a:lnTo>
                        <a:lnTo>
                          <a:pt x="176" y="89"/>
                        </a:lnTo>
                        <a:lnTo>
                          <a:pt x="214" y="74"/>
                        </a:lnTo>
                        <a:lnTo>
                          <a:pt x="261" y="54"/>
                        </a:lnTo>
                        <a:lnTo>
                          <a:pt x="285" y="25"/>
                        </a:lnTo>
                        <a:lnTo>
                          <a:pt x="300" y="0"/>
                        </a:lnTo>
                        <a:lnTo>
                          <a:pt x="311" y="29"/>
                        </a:lnTo>
                        <a:lnTo>
                          <a:pt x="338" y="29"/>
                        </a:lnTo>
                        <a:lnTo>
                          <a:pt x="355" y="39"/>
                        </a:lnTo>
                        <a:lnTo>
                          <a:pt x="355" y="58"/>
                        </a:lnTo>
                        <a:lnTo>
                          <a:pt x="325" y="56"/>
                        </a:lnTo>
                        <a:lnTo>
                          <a:pt x="305" y="50"/>
                        </a:lnTo>
                        <a:lnTo>
                          <a:pt x="301" y="74"/>
                        </a:lnTo>
                        <a:lnTo>
                          <a:pt x="264" y="91"/>
                        </a:lnTo>
                        <a:lnTo>
                          <a:pt x="237" y="91"/>
                        </a:lnTo>
                        <a:lnTo>
                          <a:pt x="196" y="103"/>
                        </a:lnTo>
                        <a:lnTo>
                          <a:pt x="166" y="128"/>
                        </a:lnTo>
                        <a:lnTo>
                          <a:pt x="142" y="124"/>
                        </a:lnTo>
                        <a:lnTo>
                          <a:pt x="100" y="87"/>
                        </a:lnTo>
                        <a:lnTo>
                          <a:pt x="74" y="64"/>
                        </a:lnTo>
                        <a:lnTo>
                          <a:pt x="37" y="56"/>
                        </a:lnTo>
                        <a:lnTo>
                          <a:pt x="0" y="45"/>
                        </a:lnTo>
                        <a:lnTo>
                          <a:pt x="22"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7" name="Freeform 108">
                    <a:extLst>
                      <a:ext uri="{FF2B5EF4-FFF2-40B4-BE49-F238E27FC236}">
                        <a16:creationId xmlns:a16="http://schemas.microsoft.com/office/drawing/2014/main" id="{D7DDE420-9D3E-40E9-8F90-260BD071A81F}"/>
                      </a:ext>
                    </a:extLst>
                  </p:cNvPr>
                  <p:cNvSpPr>
                    <a:spLocks/>
                  </p:cNvSpPr>
                  <p:nvPr/>
                </p:nvSpPr>
                <p:spPr bwMode="auto">
                  <a:xfrm>
                    <a:off x="6582" y="3007"/>
                    <a:ext cx="183" cy="340"/>
                  </a:xfrm>
                  <a:custGeom>
                    <a:avLst/>
                    <a:gdLst>
                      <a:gd name="T0" fmla="*/ 45 w 183"/>
                      <a:gd name="T1" fmla="*/ 10 h 340"/>
                      <a:gd name="T2" fmla="*/ 70 w 183"/>
                      <a:gd name="T3" fmla="*/ 0 h 340"/>
                      <a:gd name="T4" fmla="*/ 106 w 183"/>
                      <a:gd name="T5" fmla="*/ 10 h 340"/>
                      <a:gd name="T6" fmla="*/ 140 w 183"/>
                      <a:gd name="T7" fmla="*/ 36 h 340"/>
                      <a:gd name="T8" fmla="*/ 170 w 183"/>
                      <a:gd name="T9" fmla="*/ 71 h 340"/>
                      <a:gd name="T10" fmla="*/ 183 w 183"/>
                      <a:gd name="T11" fmla="*/ 125 h 340"/>
                      <a:gd name="T12" fmla="*/ 179 w 183"/>
                      <a:gd name="T13" fmla="*/ 178 h 340"/>
                      <a:gd name="T14" fmla="*/ 170 w 183"/>
                      <a:gd name="T15" fmla="*/ 221 h 340"/>
                      <a:gd name="T16" fmla="*/ 149 w 183"/>
                      <a:gd name="T17" fmla="*/ 279 h 340"/>
                      <a:gd name="T18" fmla="*/ 121 w 183"/>
                      <a:gd name="T19" fmla="*/ 322 h 340"/>
                      <a:gd name="T20" fmla="*/ 94 w 183"/>
                      <a:gd name="T21" fmla="*/ 334 h 340"/>
                      <a:gd name="T22" fmla="*/ 60 w 183"/>
                      <a:gd name="T23" fmla="*/ 340 h 340"/>
                      <a:gd name="T24" fmla="*/ 17 w 183"/>
                      <a:gd name="T25" fmla="*/ 328 h 340"/>
                      <a:gd name="T26" fmla="*/ 8 w 183"/>
                      <a:gd name="T27" fmla="*/ 300 h 340"/>
                      <a:gd name="T28" fmla="*/ 0 w 183"/>
                      <a:gd name="T29" fmla="*/ 267 h 340"/>
                      <a:gd name="T30" fmla="*/ 15 w 183"/>
                      <a:gd name="T31" fmla="*/ 239 h 340"/>
                      <a:gd name="T32" fmla="*/ 30 w 183"/>
                      <a:gd name="T33" fmla="*/ 208 h 340"/>
                      <a:gd name="T34" fmla="*/ 45 w 183"/>
                      <a:gd name="T35" fmla="*/ 178 h 340"/>
                      <a:gd name="T36" fmla="*/ 51 w 183"/>
                      <a:gd name="T37" fmla="*/ 148 h 340"/>
                      <a:gd name="T38" fmla="*/ 47 w 183"/>
                      <a:gd name="T39" fmla="*/ 128 h 340"/>
                      <a:gd name="T40" fmla="*/ 30 w 183"/>
                      <a:gd name="T41" fmla="*/ 101 h 340"/>
                      <a:gd name="T42" fmla="*/ 25 w 183"/>
                      <a:gd name="T43" fmla="*/ 57 h 340"/>
                      <a:gd name="T44" fmla="*/ 25 w 183"/>
                      <a:gd name="T45" fmla="*/ 30 h 340"/>
                      <a:gd name="T46" fmla="*/ 45 w 183"/>
                      <a:gd name="T47" fmla="*/ 10 h 3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83"/>
                      <a:gd name="T73" fmla="*/ 0 h 340"/>
                      <a:gd name="T74" fmla="*/ 183 w 183"/>
                      <a:gd name="T75" fmla="*/ 340 h 34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83" h="340">
                        <a:moveTo>
                          <a:pt x="45" y="10"/>
                        </a:moveTo>
                        <a:lnTo>
                          <a:pt x="70" y="0"/>
                        </a:lnTo>
                        <a:lnTo>
                          <a:pt x="106" y="10"/>
                        </a:lnTo>
                        <a:lnTo>
                          <a:pt x="140" y="36"/>
                        </a:lnTo>
                        <a:lnTo>
                          <a:pt x="170" y="71"/>
                        </a:lnTo>
                        <a:lnTo>
                          <a:pt x="183" y="125"/>
                        </a:lnTo>
                        <a:lnTo>
                          <a:pt x="179" y="178"/>
                        </a:lnTo>
                        <a:lnTo>
                          <a:pt x="170" y="221"/>
                        </a:lnTo>
                        <a:lnTo>
                          <a:pt x="149" y="279"/>
                        </a:lnTo>
                        <a:lnTo>
                          <a:pt x="121" y="322"/>
                        </a:lnTo>
                        <a:lnTo>
                          <a:pt x="94" y="334"/>
                        </a:lnTo>
                        <a:lnTo>
                          <a:pt x="60" y="340"/>
                        </a:lnTo>
                        <a:lnTo>
                          <a:pt x="17" y="328"/>
                        </a:lnTo>
                        <a:lnTo>
                          <a:pt x="8" y="300"/>
                        </a:lnTo>
                        <a:lnTo>
                          <a:pt x="0" y="267"/>
                        </a:lnTo>
                        <a:lnTo>
                          <a:pt x="15" y="239"/>
                        </a:lnTo>
                        <a:lnTo>
                          <a:pt x="30" y="208"/>
                        </a:lnTo>
                        <a:lnTo>
                          <a:pt x="45" y="178"/>
                        </a:lnTo>
                        <a:lnTo>
                          <a:pt x="51" y="148"/>
                        </a:lnTo>
                        <a:lnTo>
                          <a:pt x="47" y="128"/>
                        </a:lnTo>
                        <a:lnTo>
                          <a:pt x="30" y="101"/>
                        </a:lnTo>
                        <a:lnTo>
                          <a:pt x="25" y="57"/>
                        </a:lnTo>
                        <a:lnTo>
                          <a:pt x="25" y="30"/>
                        </a:lnTo>
                        <a:lnTo>
                          <a:pt x="45"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8" name="Freeform 109">
                    <a:extLst>
                      <a:ext uri="{FF2B5EF4-FFF2-40B4-BE49-F238E27FC236}">
                        <a16:creationId xmlns:a16="http://schemas.microsoft.com/office/drawing/2014/main" id="{8115B7CA-65B9-4E83-AC63-F41AF4CD88DB}"/>
                      </a:ext>
                    </a:extLst>
                  </p:cNvPr>
                  <p:cNvSpPr>
                    <a:spLocks/>
                  </p:cNvSpPr>
                  <p:nvPr/>
                </p:nvSpPr>
                <p:spPr bwMode="auto">
                  <a:xfrm>
                    <a:off x="6465" y="3027"/>
                    <a:ext cx="170" cy="273"/>
                  </a:xfrm>
                  <a:custGeom>
                    <a:avLst/>
                    <a:gdLst>
                      <a:gd name="T0" fmla="*/ 104 w 170"/>
                      <a:gd name="T1" fmla="*/ 11 h 273"/>
                      <a:gd name="T2" fmla="*/ 140 w 170"/>
                      <a:gd name="T3" fmla="*/ 0 h 273"/>
                      <a:gd name="T4" fmla="*/ 161 w 170"/>
                      <a:gd name="T5" fmla="*/ 0 h 273"/>
                      <a:gd name="T6" fmla="*/ 170 w 170"/>
                      <a:gd name="T7" fmla="*/ 32 h 273"/>
                      <a:gd name="T8" fmla="*/ 149 w 170"/>
                      <a:gd name="T9" fmla="*/ 50 h 273"/>
                      <a:gd name="T10" fmla="*/ 106 w 170"/>
                      <a:gd name="T11" fmla="*/ 61 h 273"/>
                      <a:gd name="T12" fmla="*/ 55 w 170"/>
                      <a:gd name="T13" fmla="*/ 82 h 273"/>
                      <a:gd name="T14" fmla="*/ 38 w 170"/>
                      <a:gd name="T15" fmla="*/ 100 h 273"/>
                      <a:gd name="T16" fmla="*/ 47 w 170"/>
                      <a:gd name="T17" fmla="*/ 117 h 273"/>
                      <a:gd name="T18" fmla="*/ 57 w 170"/>
                      <a:gd name="T19" fmla="*/ 141 h 273"/>
                      <a:gd name="T20" fmla="*/ 100 w 170"/>
                      <a:gd name="T21" fmla="*/ 186 h 273"/>
                      <a:gd name="T22" fmla="*/ 113 w 170"/>
                      <a:gd name="T23" fmla="*/ 204 h 273"/>
                      <a:gd name="T24" fmla="*/ 128 w 170"/>
                      <a:gd name="T25" fmla="*/ 223 h 273"/>
                      <a:gd name="T26" fmla="*/ 117 w 170"/>
                      <a:gd name="T27" fmla="*/ 240 h 273"/>
                      <a:gd name="T28" fmla="*/ 100 w 170"/>
                      <a:gd name="T29" fmla="*/ 254 h 273"/>
                      <a:gd name="T30" fmla="*/ 60 w 170"/>
                      <a:gd name="T31" fmla="*/ 273 h 273"/>
                      <a:gd name="T32" fmla="*/ 36 w 170"/>
                      <a:gd name="T33" fmla="*/ 267 h 273"/>
                      <a:gd name="T34" fmla="*/ 34 w 170"/>
                      <a:gd name="T35" fmla="*/ 254 h 273"/>
                      <a:gd name="T36" fmla="*/ 59 w 170"/>
                      <a:gd name="T37" fmla="*/ 247 h 273"/>
                      <a:gd name="T38" fmla="*/ 91 w 170"/>
                      <a:gd name="T39" fmla="*/ 238 h 273"/>
                      <a:gd name="T40" fmla="*/ 98 w 170"/>
                      <a:gd name="T41" fmla="*/ 227 h 273"/>
                      <a:gd name="T42" fmla="*/ 93 w 170"/>
                      <a:gd name="T43" fmla="*/ 217 h 273"/>
                      <a:gd name="T44" fmla="*/ 59 w 170"/>
                      <a:gd name="T45" fmla="*/ 180 h 273"/>
                      <a:gd name="T46" fmla="*/ 34 w 170"/>
                      <a:gd name="T47" fmla="*/ 147 h 273"/>
                      <a:gd name="T48" fmla="*/ 2 w 170"/>
                      <a:gd name="T49" fmla="*/ 115 h 273"/>
                      <a:gd name="T50" fmla="*/ 0 w 170"/>
                      <a:gd name="T51" fmla="*/ 85 h 273"/>
                      <a:gd name="T52" fmla="*/ 19 w 170"/>
                      <a:gd name="T53" fmla="*/ 65 h 273"/>
                      <a:gd name="T54" fmla="*/ 36 w 170"/>
                      <a:gd name="T55" fmla="*/ 46 h 273"/>
                      <a:gd name="T56" fmla="*/ 70 w 170"/>
                      <a:gd name="T57" fmla="*/ 28 h 273"/>
                      <a:gd name="T58" fmla="*/ 104 w 170"/>
                      <a:gd name="T59" fmla="*/ 11 h 273"/>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70"/>
                      <a:gd name="T91" fmla="*/ 0 h 273"/>
                      <a:gd name="T92" fmla="*/ 170 w 170"/>
                      <a:gd name="T93" fmla="*/ 273 h 273"/>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70" h="273">
                        <a:moveTo>
                          <a:pt x="104" y="11"/>
                        </a:moveTo>
                        <a:lnTo>
                          <a:pt x="140" y="0"/>
                        </a:lnTo>
                        <a:lnTo>
                          <a:pt x="161" y="0"/>
                        </a:lnTo>
                        <a:lnTo>
                          <a:pt x="170" y="32"/>
                        </a:lnTo>
                        <a:lnTo>
                          <a:pt x="149" y="50"/>
                        </a:lnTo>
                        <a:lnTo>
                          <a:pt x="106" y="61"/>
                        </a:lnTo>
                        <a:lnTo>
                          <a:pt x="55" y="82"/>
                        </a:lnTo>
                        <a:lnTo>
                          <a:pt x="38" y="100"/>
                        </a:lnTo>
                        <a:lnTo>
                          <a:pt x="47" y="117"/>
                        </a:lnTo>
                        <a:lnTo>
                          <a:pt x="57" y="141"/>
                        </a:lnTo>
                        <a:lnTo>
                          <a:pt x="100" y="186"/>
                        </a:lnTo>
                        <a:lnTo>
                          <a:pt x="113" y="204"/>
                        </a:lnTo>
                        <a:lnTo>
                          <a:pt x="128" y="223"/>
                        </a:lnTo>
                        <a:lnTo>
                          <a:pt x="117" y="240"/>
                        </a:lnTo>
                        <a:lnTo>
                          <a:pt x="100" y="254"/>
                        </a:lnTo>
                        <a:lnTo>
                          <a:pt x="60" y="273"/>
                        </a:lnTo>
                        <a:lnTo>
                          <a:pt x="36" y="267"/>
                        </a:lnTo>
                        <a:lnTo>
                          <a:pt x="34" y="254"/>
                        </a:lnTo>
                        <a:lnTo>
                          <a:pt x="59" y="247"/>
                        </a:lnTo>
                        <a:lnTo>
                          <a:pt x="91" y="238"/>
                        </a:lnTo>
                        <a:lnTo>
                          <a:pt x="98" y="227"/>
                        </a:lnTo>
                        <a:lnTo>
                          <a:pt x="93" y="217"/>
                        </a:lnTo>
                        <a:lnTo>
                          <a:pt x="59" y="180"/>
                        </a:lnTo>
                        <a:lnTo>
                          <a:pt x="34" y="147"/>
                        </a:lnTo>
                        <a:lnTo>
                          <a:pt x="2" y="115"/>
                        </a:lnTo>
                        <a:lnTo>
                          <a:pt x="0" y="85"/>
                        </a:lnTo>
                        <a:lnTo>
                          <a:pt x="19" y="65"/>
                        </a:lnTo>
                        <a:lnTo>
                          <a:pt x="36" y="46"/>
                        </a:lnTo>
                        <a:lnTo>
                          <a:pt x="70" y="28"/>
                        </a:lnTo>
                        <a:lnTo>
                          <a:pt x="104" y="1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59" name="Freeform 110">
                    <a:extLst>
                      <a:ext uri="{FF2B5EF4-FFF2-40B4-BE49-F238E27FC236}">
                        <a16:creationId xmlns:a16="http://schemas.microsoft.com/office/drawing/2014/main" id="{38CC70FF-AB92-41BB-A993-E01434416D7B}"/>
                      </a:ext>
                    </a:extLst>
                  </p:cNvPr>
                  <p:cNvSpPr>
                    <a:spLocks/>
                  </p:cNvSpPr>
                  <p:nvPr/>
                </p:nvSpPr>
                <p:spPr bwMode="auto">
                  <a:xfrm>
                    <a:off x="6573" y="2778"/>
                    <a:ext cx="264" cy="222"/>
                  </a:xfrm>
                  <a:custGeom>
                    <a:avLst/>
                    <a:gdLst>
                      <a:gd name="T0" fmla="*/ 164 w 264"/>
                      <a:gd name="T1" fmla="*/ 88 h 222"/>
                      <a:gd name="T2" fmla="*/ 151 w 264"/>
                      <a:gd name="T3" fmla="*/ 50 h 222"/>
                      <a:gd name="T4" fmla="*/ 136 w 264"/>
                      <a:gd name="T5" fmla="*/ 21 h 222"/>
                      <a:gd name="T6" fmla="*/ 113 w 264"/>
                      <a:gd name="T7" fmla="*/ 0 h 222"/>
                      <a:gd name="T8" fmla="*/ 91 w 264"/>
                      <a:gd name="T9" fmla="*/ 0 h 222"/>
                      <a:gd name="T10" fmla="*/ 65 w 264"/>
                      <a:gd name="T11" fmla="*/ 4 h 222"/>
                      <a:gd name="T12" fmla="*/ 39 w 264"/>
                      <a:gd name="T13" fmla="*/ 22 h 222"/>
                      <a:gd name="T14" fmla="*/ 13 w 264"/>
                      <a:gd name="T15" fmla="*/ 52 h 222"/>
                      <a:gd name="T16" fmla="*/ 0 w 264"/>
                      <a:gd name="T17" fmla="*/ 91 h 222"/>
                      <a:gd name="T18" fmla="*/ 2 w 264"/>
                      <a:gd name="T19" fmla="*/ 131 h 222"/>
                      <a:gd name="T20" fmla="*/ 11 w 264"/>
                      <a:gd name="T21" fmla="*/ 162 h 222"/>
                      <a:gd name="T22" fmla="*/ 26 w 264"/>
                      <a:gd name="T23" fmla="*/ 185 h 222"/>
                      <a:gd name="T24" fmla="*/ 56 w 264"/>
                      <a:gd name="T25" fmla="*/ 216 h 222"/>
                      <a:gd name="T26" fmla="*/ 74 w 264"/>
                      <a:gd name="T27" fmla="*/ 222 h 222"/>
                      <a:gd name="T28" fmla="*/ 106 w 264"/>
                      <a:gd name="T29" fmla="*/ 222 h 222"/>
                      <a:gd name="T30" fmla="*/ 132 w 264"/>
                      <a:gd name="T31" fmla="*/ 194 h 222"/>
                      <a:gd name="T32" fmla="*/ 151 w 264"/>
                      <a:gd name="T33" fmla="*/ 164 h 222"/>
                      <a:gd name="T34" fmla="*/ 164 w 264"/>
                      <a:gd name="T35" fmla="*/ 147 h 222"/>
                      <a:gd name="T36" fmla="*/ 167 w 264"/>
                      <a:gd name="T37" fmla="*/ 118 h 222"/>
                      <a:gd name="T38" fmla="*/ 212 w 264"/>
                      <a:gd name="T39" fmla="*/ 119 h 222"/>
                      <a:gd name="T40" fmla="*/ 242 w 264"/>
                      <a:gd name="T41" fmla="*/ 129 h 222"/>
                      <a:gd name="T42" fmla="*/ 258 w 264"/>
                      <a:gd name="T43" fmla="*/ 121 h 222"/>
                      <a:gd name="T44" fmla="*/ 264 w 264"/>
                      <a:gd name="T45" fmla="*/ 104 h 222"/>
                      <a:gd name="T46" fmla="*/ 253 w 264"/>
                      <a:gd name="T47" fmla="*/ 93 h 222"/>
                      <a:gd name="T48" fmla="*/ 223 w 264"/>
                      <a:gd name="T49" fmla="*/ 91 h 222"/>
                      <a:gd name="T50" fmla="*/ 164 w 264"/>
                      <a:gd name="T51" fmla="*/ 88 h 22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264"/>
                      <a:gd name="T79" fmla="*/ 0 h 222"/>
                      <a:gd name="T80" fmla="*/ 264 w 264"/>
                      <a:gd name="T81" fmla="*/ 222 h 22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264" h="222">
                        <a:moveTo>
                          <a:pt x="164" y="88"/>
                        </a:moveTo>
                        <a:lnTo>
                          <a:pt x="151" y="50"/>
                        </a:lnTo>
                        <a:lnTo>
                          <a:pt x="136" y="21"/>
                        </a:lnTo>
                        <a:lnTo>
                          <a:pt x="113" y="0"/>
                        </a:lnTo>
                        <a:lnTo>
                          <a:pt x="91" y="0"/>
                        </a:lnTo>
                        <a:lnTo>
                          <a:pt x="65" y="4"/>
                        </a:lnTo>
                        <a:lnTo>
                          <a:pt x="39" y="22"/>
                        </a:lnTo>
                        <a:lnTo>
                          <a:pt x="13" y="52"/>
                        </a:lnTo>
                        <a:lnTo>
                          <a:pt x="0" y="91"/>
                        </a:lnTo>
                        <a:lnTo>
                          <a:pt x="2" y="131"/>
                        </a:lnTo>
                        <a:lnTo>
                          <a:pt x="11" y="162"/>
                        </a:lnTo>
                        <a:lnTo>
                          <a:pt x="26" y="185"/>
                        </a:lnTo>
                        <a:lnTo>
                          <a:pt x="56" y="216"/>
                        </a:lnTo>
                        <a:lnTo>
                          <a:pt x="74" y="222"/>
                        </a:lnTo>
                        <a:lnTo>
                          <a:pt x="106" y="222"/>
                        </a:lnTo>
                        <a:lnTo>
                          <a:pt x="132" y="194"/>
                        </a:lnTo>
                        <a:lnTo>
                          <a:pt x="151" y="164"/>
                        </a:lnTo>
                        <a:lnTo>
                          <a:pt x="164" y="147"/>
                        </a:lnTo>
                        <a:lnTo>
                          <a:pt x="167" y="118"/>
                        </a:lnTo>
                        <a:lnTo>
                          <a:pt x="212" y="119"/>
                        </a:lnTo>
                        <a:lnTo>
                          <a:pt x="242" y="129"/>
                        </a:lnTo>
                        <a:lnTo>
                          <a:pt x="258" y="121"/>
                        </a:lnTo>
                        <a:lnTo>
                          <a:pt x="264" y="104"/>
                        </a:lnTo>
                        <a:lnTo>
                          <a:pt x="253" y="93"/>
                        </a:lnTo>
                        <a:lnTo>
                          <a:pt x="223" y="91"/>
                        </a:lnTo>
                        <a:lnTo>
                          <a:pt x="164" y="8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0" name="Freeform 111">
                    <a:extLst>
                      <a:ext uri="{FF2B5EF4-FFF2-40B4-BE49-F238E27FC236}">
                        <a16:creationId xmlns:a16="http://schemas.microsoft.com/office/drawing/2014/main" id="{0BA31250-4FA1-4A67-B108-FE43659B7D84}"/>
                      </a:ext>
                    </a:extLst>
                  </p:cNvPr>
                  <p:cNvSpPr>
                    <a:spLocks/>
                  </p:cNvSpPr>
                  <p:nvPr/>
                </p:nvSpPr>
                <p:spPr bwMode="auto">
                  <a:xfrm>
                    <a:off x="6486" y="3281"/>
                    <a:ext cx="174" cy="463"/>
                  </a:xfrm>
                  <a:custGeom>
                    <a:avLst/>
                    <a:gdLst>
                      <a:gd name="T0" fmla="*/ 72 w 174"/>
                      <a:gd name="T1" fmla="*/ 44 h 463"/>
                      <a:gd name="T2" fmla="*/ 98 w 174"/>
                      <a:gd name="T3" fmla="*/ 15 h 463"/>
                      <a:gd name="T4" fmla="*/ 132 w 174"/>
                      <a:gd name="T5" fmla="*/ 0 h 463"/>
                      <a:gd name="T6" fmla="*/ 159 w 174"/>
                      <a:gd name="T7" fmla="*/ 4 h 463"/>
                      <a:gd name="T8" fmla="*/ 163 w 174"/>
                      <a:gd name="T9" fmla="*/ 44 h 463"/>
                      <a:gd name="T10" fmla="*/ 132 w 174"/>
                      <a:gd name="T11" fmla="*/ 66 h 463"/>
                      <a:gd name="T12" fmla="*/ 98 w 174"/>
                      <a:gd name="T13" fmla="*/ 92 h 463"/>
                      <a:gd name="T14" fmla="*/ 68 w 174"/>
                      <a:gd name="T15" fmla="*/ 125 h 463"/>
                      <a:gd name="T16" fmla="*/ 49 w 174"/>
                      <a:gd name="T17" fmla="*/ 165 h 463"/>
                      <a:gd name="T18" fmla="*/ 42 w 174"/>
                      <a:gd name="T19" fmla="*/ 195 h 463"/>
                      <a:gd name="T20" fmla="*/ 42 w 174"/>
                      <a:gd name="T21" fmla="*/ 232 h 463"/>
                      <a:gd name="T22" fmla="*/ 57 w 174"/>
                      <a:gd name="T23" fmla="*/ 261 h 463"/>
                      <a:gd name="T24" fmla="*/ 106 w 174"/>
                      <a:gd name="T25" fmla="*/ 294 h 463"/>
                      <a:gd name="T26" fmla="*/ 140 w 174"/>
                      <a:gd name="T27" fmla="*/ 309 h 463"/>
                      <a:gd name="T28" fmla="*/ 163 w 174"/>
                      <a:gd name="T29" fmla="*/ 316 h 463"/>
                      <a:gd name="T30" fmla="*/ 174 w 174"/>
                      <a:gd name="T31" fmla="*/ 334 h 463"/>
                      <a:gd name="T32" fmla="*/ 148 w 174"/>
                      <a:gd name="T33" fmla="*/ 367 h 463"/>
                      <a:gd name="T34" fmla="*/ 129 w 174"/>
                      <a:gd name="T35" fmla="*/ 401 h 463"/>
                      <a:gd name="T36" fmla="*/ 136 w 174"/>
                      <a:gd name="T37" fmla="*/ 445 h 463"/>
                      <a:gd name="T38" fmla="*/ 121 w 174"/>
                      <a:gd name="T39" fmla="*/ 463 h 463"/>
                      <a:gd name="T40" fmla="*/ 102 w 174"/>
                      <a:gd name="T41" fmla="*/ 459 h 463"/>
                      <a:gd name="T42" fmla="*/ 91 w 174"/>
                      <a:gd name="T43" fmla="*/ 437 h 463"/>
                      <a:gd name="T44" fmla="*/ 95 w 174"/>
                      <a:gd name="T45" fmla="*/ 415 h 463"/>
                      <a:gd name="T46" fmla="*/ 106 w 174"/>
                      <a:gd name="T47" fmla="*/ 378 h 463"/>
                      <a:gd name="T48" fmla="*/ 129 w 174"/>
                      <a:gd name="T49" fmla="*/ 342 h 463"/>
                      <a:gd name="T50" fmla="*/ 129 w 174"/>
                      <a:gd name="T51" fmla="*/ 331 h 463"/>
                      <a:gd name="T52" fmla="*/ 95 w 174"/>
                      <a:gd name="T53" fmla="*/ 312 h 463"/>
                      <a:gd name="T54" fmla="*/ 42 w 174"/>
                      <a:gd name="T55" fmla="*/ 290 h 463"/>
                      <a:gd name="T56" fmla="*/ 11 w 174"/>
                      <a:gd name="T57" fmla="*/ 265 h 463"/>
                      <a:gd name="T58" fmla="*/ 0 w 174"/>
                      <a:gd name="T59" fmla="*/ 228 h 463"/>
                      <a:gd name="T60" fmla="*/ 4 w 174"/>
                      <a:gd name="T61" fmla="*/ 195 h 463"/>
                      <a:gd name="T62" fmla="*/ 15 w 174"/>
                      <a:gd name="T63" fmla="*/ 154 h 463"/>
                      <a:gd name="T64" fmla="*/ 34 w 174"/>
                      <a:gd name="T65" fmla="*/ 110 h 463"/>
                      <a:gd name="T66" fmla="*/ 45 w 174"/>
                      <a:gd name="T67" fmla="*/ 85 h 463"/>
                      <a:gd name="T68" fmla="*/ 72 w 174"/>
                      <a:gd name="T69" fmla="*/ 44 h 46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74"/>
                      <a:gd name="T106" fmla="*/ 0 h 463"/>
                      <a:gd name="T107" fmla="*/ 174 w 174"/>
                      <a:gd name="T108" fmla="*/ 463 h 463"/>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74" h="463">
                        <a:moveTo>
                          <a:pt x="72" y="44"/>
                        </a:moveTo>
                        <a:lnTo>
                          <a:pt x="98" y="15"/>
                        </a:lnTo>
                        <a:lnTo>
                          <a:pt x="132" y="0"/>
                        </a:lnTo>
                        <a:lnTo>
                          <a:pt x="159" y="4"/>
                        </a:lnTo>
                        <a:lnTo>
                          <a:pt x="163" y="44"/>
                        </a:lnTo>
                        <a:lnTo>
                          <a:pt x="132" y="66"/>
                        </a:lnTo>
                        <a:lnTo>
                          <a:pt x="98" y="92"/>
                        </a:lnTo>
                        <a:lnTo>
                          <a:pt x="68" y="125"/>
                        </a:lnTo>
                        <a:lnTo>
                          <a:pt x="49" y="165"/>
                        </a:lnTo>
                        <a:lnTo>
                          <a:pt x="42" y="195"/>
                        </a:lnTo>
                        <a:lnTo>
                          <a:pt x="42" y="232"/>
                        </a:lnTo>
                        <a:lnTo>
                          <a:pt x="57" y="261"/>
                        </a:lnTo>
                        <a:lnTo>
                          <a:pt x="106" y="294"/>
                        </a:lnTo>
                        <a:lnTo>
                          <a:pt x="140" y="309"/>
                        </a:lnTo>
                        <a:lnTo>
                          <a:pt x="163" y="316"/>
                        </a:lnTo>
                        <a:lnTo>
                          <a:pt x="174" y="334"/>
                        </a:lnTo>
                        <a:lnTo>
                          <a:pt x="148" y="367"/>
                        </a:lnTo>
                        <a:lnTo>
                          <a:pt x="129" y="401"/>
                        </a:lnTo>
                        <a:lnTo>
                          <a:pt x="136" y="445"/>
                        </a:lnTo>
                        <a:lnTo>
                          <a:pt x="121" y="463"/>
                        </a:lnTo>
                        <a:lnTo>
                          <a:pt x="102" y="459"/>
                        </a:lnTo>
                        <a:lnTo>
                          <a:pt x="91" y="437"/>
                        </a:lnTo>
                        <a:lnTo>
                          <a:pt x="95" y="415"/>
                        </a:lnTo>
                        <a:lnTo>
                          <a:pt x="106" y="378"/>
                        </a:lnTo>
                        <a:lnTo>
                          <a:pt x="129" y="342"/>
                        </a:lnTo>
                        <a:lnTo>
                          <a:pt x="129" y="331"/>
                        </a:lnTo>
                        <a:lnTo>
                          <a:pt x="95" y="312"/>
                        </a:lnTo>
                        <a:lnTo>
                          <a:pt x="42" y="290"/>
                        </a:lnTo>
                        <a:lnTo>
                          <a:pt x="11" y="265"/>
                        </a:lnTo>
                        <a:lnTo>
                          <a:pt x="0" y="228"/>
                        </a:lnTo>
                        <a:lnTo>
                          <a:pt x="4" y="195"/>
                        </a:lnTo>
                        <a:lnTo>
                          <a:pt x="15" y="154"/>
                        </a:lnTo>
                        <a:lnTo>
                          <a:pt x="34" y="110"/>
                        </a:lnTo>
                        <a:lnTo>
                          <a:pt x="45" y="85"/>
                        </a:lnTo>
                        <a:lnTo>
                          <a:pt x="72"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61" name="Freeform 112">
                    <a:extLst>
                      <a:ext uri="{FF2B5EF4-FFF2-40B4-BE49-F238E27FC236}">
                        <a16:creationId xmlns:a16="http://schemas.microsoft.com/office/drawing/2014/main" id="{9FA16FFB-B73A-4902-BF25-9C01E4D8E6E3}"/>
                      </a:ext>
                    </a:extLst>
                  </p:cNvPr>
                  <p:cNvSpPr>
                    <a:spLocks/>
                  </p:cNvSpPr>
                  <p:nvPr/>
                </p:nvSpPr>
                <p:spPr bwMode="auto">
                  <a:xfrm>
                    <a:off x="6634" y="3288"/>
                    <a:ext cx="250" cy="377"/>
                  </a:xfrm>
                  <a:custGeom>
                    <a:avLst/>
                    <a:gdLst>
                      <a:gd name="T0" fmla="*/ 49 w 250"/>
                      <a:gd name="T1" fmla="*/ 0 h 377"/>
                      <a:gd name="T2" fmla="*/ 7 w 250"/>
                      <a:gd name="T3" fmla="*/ 0 h 377"/>
                      <a:gd name="T4" fmla="*/ 0 w 250"/>
                      <a:gd name="T5" fmla="*/ 22 h 377"/>
                      <a:gd name="T6" fmla="*/ 4 w 250"/>
                      <a:gd name="T7" fmla="*/ 48 h 377"/>
                      <a:gd name="T8" fmla="*/ 41 w 250"/>
                      <a:gd name="T9" fmla="*/ 63 h 377"/>
                      <a:gd name="T10" fmla="*/ 86 w 250"/>
                      <a:gd name="T11" fmla="*/ 89 h 377"/>
                      <a:gd name="T12" fmla="*/ 119 w 250"/>
                      <a:gd name="T13" fmla="*/ 111 h 377"/>
                      <a:gd name="T14" fmla="*/ 153 w 250"/>
                      <a:gd name="T15" fmla="*/ 148 h 377"/>
                      <a:gd name="T16" fmla="*/ 168 w 250"/>
                      <a:gd name="T17" fmla="*/ 185 h 377"/>
                      <a:gd name="T18" fmla="*/ 157 w 250"/>
                      <a:gd name="T19" fmla="*/ 222 h 377"/>
                      <a:gd name="T20" fmla="*/ 142 w 250"/>
                      <a:gd name="T21" fmla="*/ 251 h 377"/>
                      <a:gd name="T22" fmla="*/ 127 w 250"/>
                      <a:gd name="T23" fmla="*/ 285 h 377"/>
                      <a:gd name="T24" fmla="*/ 119 w 250"/>
                      <a:gd name="T25" fmla="*/ 299 h 377"/>
                      <a:gd name="T26" fmla="*/ 123 w 250"/>
                      <a:gd name="T27" fmla="*/ 310 h 377"/>
                      <a:gd name="T28" fmla="*/ 164 w 250"/>
                      <a:gd name="T29" fmla="*/ 322 h 377"/>
                      <a:gd name="T30" fmla="*/ 194 w 250"/>
                      <a:gd name="T31" fmla="*/ 333 h 377"/>
                      <a:gd name="T32" fmla="*/ 213 w 250"/>
                      <a:gd name="T33" fmla="*/ 359 h 377"/>
                      <a:gd name="T34" fmla="*/ 228 w 250"/>
                      <a:gd name="T35" fmla="*/ 373 h 377"/>
                      <a:gd name="T36" fmla="*/ 243 w 250"/>
                      <a:gd name="T37" fmla="*/ 377 h 377"/>
                      <a:gd name="T38" fmla="*/ 250 w 250"/>
                      <a:gd name="T39" fmla="*/ 355 h 377"/>
                      <a:gd name="T40" fmla="*/ 246 w 250"/>
                      <a:gd name="T41" fmla="*/ 336 h 377"/>
                      <a:gd name="T42" fmla="*/ 231 w 250"/>
                      <a:gd name="T43" fmla="*/ 322 h 377"/>
                      <a:gd name="T44" fmla="*/ 198 w 250"/>
                      <a:gd name="T45" fmla="*/ 307 h 377"/>
                      <a:gd name="T46" fmla="*/ 164 w 250"/>
                      <a:gd name="T47" fmla="*/ 296 h 377"/>
                      <a:gd name="T48" fmla="*/ 153 w 250"/>
                      <a:gd name="T49" fmla="*/ 288 h 377"/>
                      <a:gd name="T50" fmla="*/ 160 w 250"/>
                      <a:gd name="T51" fmla="*/ 270 h 377"/>
                      <a:gd name="T52" fmla="*/ 179 w 250"/>
                      <a:gd name="T53" fmla="*/ 222 h 377"/>
                      <a:gd name="T54" fmla="*/ 198 w 250"/>
                      <a:gd name="T55" fmla="*/ 174 h 377"/>
                      <a:gd name="T56" fmla="*/ 201 w 250"/>
                      <a:gd name="T57" fmla="*/ 152 h 377"/>
                      <a:gd name="T58" fmla="*/ 187 w 250"/>
                      <a:gd name="T59" fmla="*/ 126 h 377"/>
                      <a:gd name="T60" fmla="*/ 153 w 250"/>
                      <a:gd name="T61" fmla="*/ 100 h 377"/>
                      <a:gd name="T62" fmla="*/ 119 w 250"/>
                      <a:gd name="T63" fmla="*/ 67 h 377"/>
                      <a:gd name="T64" fmla="*/ 75 w 250"/>
                      <a:gd name="T65" fmla="*/ 33 h 377"/>
                      <a:gd name="T66" fmla="*/ 49 w 250"/>
                      <a:gd name="T67" fmla="*/ 0 h 37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50"/>
                      <a:gd name="T103" fmla="*/ 0 h 377"/>
                      <a:gd name="T104" fmla="*/ 250 w 250"/>
                      <a:gd name="T105" fmla="*/ 377 h 37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50" h="377">
                        <a:moveTo>
                          <a:pt x="49" y="0"/>
                        </a:moveTo>
                        <a:lnTo>
                          <a:pt x="7" y="0"/>
                        </a:lnTo>
                        <a:lnTo>
                          <a:pt x="0" y="22"/>
                        </a:lnTo>
                        <a:lnTo>
                          <a:pt x="4" y="48"/>
                        </a:lnTo>
                        <a:lnTo>
                          <a:pt x="41" y="63"/>
                        </a:lnTo>
                        <a:lnTo>
                          <a:pt x="86" y="89"/>
                        </a:lnTo>
                        <a:lnTo>
                          <a:pt x="119" y="111"/>
                        </a:lnTo>
                        <a:lnTo>
                          <a:pt x="153" y="148"/>
                        </a:lnTo>
                        <a:lnTo>
                          <a:pt x="168" y="185"/>
                        </a:lnTo>
                        <a:lnTo>
                          <a:pt x="157" y="222"/>
                        </a:lnTo>
                        <a:lnTo>
                          <a:pt x="142" y="251"/>
                        </a:lnTo>
                        <a:lnTo>
                          <a:pt x="127" y="285"/>
                        </a:lnTo>
                        <a:lnTo>
                          <a:pt x="119" y="299"/>
                        </a:lnTo>
                        <a:lnTo>
                          <a:pt x="123" y="310"/>
                        </a:lnTo>
                        <a:lnTo>
                          <a:pt x="164" y="322"/>
                        </a:lnTo>
                        <a:lnTo>
                          <a:pt x="194" y="333"/>
                        </a:lnTo>
                        <a:lnTo>
                          <a:pt x="213" y="359"/>
                        </a:lnTo>
                        <a:lnTo>
                          <a:pt x="228" y="373"/>
                        </a:lnTo>
                        <a:lnTo>
                          <a:pt x="243" y="377"/>
                        </a:lnTo>
                        <a:lnTo>
                          <a:pt x="250" y="355"/>
                        </a:lnTo>
                        <a:lnTo>
                          <a:pt x="246" y="336"/>
                        </a:lnTo>
                        <a:lnTo>
                          <a:pt x="231" y="322"/>
                        </a:lnTo>
                        <a:lnTo>
                          <a:pt x="198" y="307"/>
                        </a:lnTo>
                        <a:lnTo>
                          <a:pt x="164" y="296"/>
                        </a:lnTo>
                        <a:lnTo>
                          <a:pt x="153" y="288"/>
                        </a:lnTo>
                        <a:lnTo>
                          <a:pt x="160" y="270"/>
                        </a:lnTo>
                        <a:lnTo>
                          <a:pt x="179" y="222"/>
                        </a:lnTo>
                        <a:lnTo>
                          <a:pt x="198" y="174"/>
                        </a:lnTo>
                        <a:lnTo>
                          <a:pt x="201" y="152"/>
                        </a:lnTo>
                        <a:lnTo>
                          <a:pt x="187" y="126"/>
                        </a:lnTo>
                        <a:lnTo>
                          <a:pt x="153" y="100"/>
                        </a:lnTo>
                        <a:lnTo>
                          <a:pt x="119" y="67"/>
                        </a:lnTo>
                        <a:lnTo>
                          <a:pt x="75" y="33"/>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grpSp>
      <p:grpSp>
        <p:nvGrpSpPr>
          <p:cNvPr id="73731" name="Group 113">
            <a:extLst>
              <a:ext uri="{FF2B5EF4-FFF2-40B4-BE49-F238E27FC236}">
                <a16:creationId xmlns:a16="http://schemas.microsoft.com/office/drawing/2014/main" id="{EF1D6A79-87B5-4A7B-AB14-6BDC1A1B181B}"/>
              </a:ext>
            </a:extLst>
          </p:cNvPr>
          <p:cNvGrpSpPr>
            <a:grpSpLocks/>
          </p:cNvGrpSpPr>
          <p:nvPr/>
        </p:nvGrpSpPr>
        <p:grpSpPr bwMode="auto">
          <a:xfrm>
            <a:off x="5002213" y="1636713"/>
            <a:ext cx="2927350" cy="1879600"/>
            <a:chOff x="3151" y="1309"/>
            <a:chExt cx="1844" cy="1184"/>
          </a:xfrm>
        </p:grpSpPr>
        <p:sp>
          <p:nvSpPr>
            <p:cNvPr id="4116" name="Rectangle 114">
              <a:extLst>
                <a:ext uri="{FF2B5EF4-FFF2-40B4-BE49-F238E27FC236}">
                  <a16:creationId xmlns:a16="http://schemas.microsoft.com/office/drawing/2014/main" id="{68A608D9-79A8-4DED-AEF6-38611E4E054A}"/>
                </a:ext>
              </a:extLst>
            </p:cNvPr>
            <p:cNvSpPr>
              <a:spLocks noChangeArrowheads="1"/>
            </p:cNvSpPr>
            <p:nvPr/>
          </p:nvSpPr>
          <p:spPr bwMode="auto">
            <a:xfrm>
              <a:off x="3151" y="1309"/>
              <a:ext cx="18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defTabSz="762000" eaLnBrk="0" hangingPunct="0">
                <a:defRPr>
                  <a:solidFill>
                    <a:schemeClr val="tx1"/>
                  </a:solidFill>
                  <a:latin typeface="Arial" panose="020B0604020202020204" pitchFamily="34" charset="0"/>
                </a:defRPr>
              </a:lvl1pPr>
              <a:lvl2pPr marL="742950" indent="-285750" defTabSz="762000" eaLnBrk="0" hangingPunct="0">
                <a:defRPr>
                  <a:solidFill>
                    <a:schemeClr val="tx1"/>
                  </a:solidFill>
                  <a:latin typeface="Arial" panose="020B0604020202020204" pitchFamily="34" charset="0"/>
                </a:defRPr>
              </a:lvl2pPr>
              <a:lvl3pPr marL="1143000" indent="-228600" defTabSz="762000" eaLnBrk="0" hangingPunct="0">
                <a:defRPr>
                  <a:solidFill>
                    <a:schemeClr val="tx1"/>
                  </a:solidFill>
                  <a:latin typeface="Arial" panose="020B0604020202020204" pitchFamily="34" charset="0"/>
                </a:defRPr>
              </a:lvl3pPr>
              <a:lvl4pPr marL="1600200" indent="-228600" defTabSz="762000" eaLnBrk="0" hangingPunct="0">
                <a:defRPr>
                  <a:solidFill>
                    <a:schemeClr val="tx1"/>
                  </a:solidFill>
                  <a:latin typeface="Arial" panose="020B0604020202020204" pitchFamily="34" charset="0"/>
                </a:defRPr>
              </a:lvl4pPr>
              <a:lvl5pPr marL="2057400" indent="-228600" defTabSz="762000" eaLnBrk="0" hangingPunct="0">
                <a:defRPr>
                  <a:solidFill>
                    <a:schemeClr val="tx1"/>
                  </a:solidFill>
                  <a:latin typeface="Arial" panose="020B0604020202020204" pitchFamily="34" charset="0"/>
                </a:defRPr>
              </a:lvl5pPr>
              <a:lvl6pPr marL="2514600" indent="-228600" defTabSz="762000" eaLnBrk="0" fontAlgn="base" hangingPunct="0">
                <a:spcBef>
                  <a:spcPct val="0"/>
                </a:spcBef>
                <a:spcAft>
                  <a:spcPct val="0"/>
                </a:spcAft>
                <a:defRPr>
                  <a:solidFill>
                    <a:schemeClr val="tx1"/>
                  </a:solidFill>
                  <a:latin typeface="Arial" panose="020B0604020202020204" pitchFamily="34" charset="0"/>
                </a:defRPr>
              </a:lvl6pPr>
              <a:lvl7pPr marL="2971800" indent="-228600" defTabSz="762000" eaLnBrk="0" fontAlgn="base" hangingPunct="0">
                <a:spcBef>
                  <a:spcPct val="0"/>
                </a:spcBef>
                <a:spcAft>
                  <a:spcPct val="0"/>
                </a:spcAft>
                <a:defRPr>
                  <a:solidFill>
                    <a:schemeClr val="tx1"/>
                  </a:solidFill>
                  <a:latin typeface="Arial" panose="020B0604020202020204" pitchFamily="34" charset="0"/>
                </a:defRPr>
              </a:lvl7pPr>
              <a:lvl8pPr marL="3429000" indent="-228600" defTabSz="762000" eaLnBrk="0" fontAlgn="base" hangingPunct="0">
                <a:spcBef>
                  <a:spcPct val="0"/>
                </a:spcBef>
                <a:spcAft>
                  <a:spcPct val="0"/>
                </a:spcAft>
                <a:defRPr>
                  <a:solidFill>
                    <a:schemeClr val="tx1"/>
                  </a:solidFill>
                  <a:latin typeface="Arial" panose="020B0604020202020204" pitchFamily="34" charset="0"/>
                </a:defRPr>
              </a:lvl8pPr>
              <a:lvl9pPr marL="3886200" indent="-228600" defTabSz="7620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2400">
                  <a:latin typeface="Bookman Old Style" panose="02050604050505020204" pitchFamily="18" charset="0"/>
                  <a:ea typeface="黑体" panose="02010609060101010101" pitchFamily="49" charset="-122"/>
                </a:rPr>
                <a:t>缺少有效的监督机制</a:t>
              </a:r>
            </a:p>
          </p:txBody>
        </p:sp>
        <p:grpSp>
          <p:nvGrpSpPr>
            <p:cNvPr id="4117" name="Group 115">
              <a:extLst>
                <a:ext uri="{FF2B5EF4-FFF2-40B4-BE49-F238E27FC236}">
                  <a16:creationId xmlns:a16="http://schemas.microsoft.com/office/drawing/2014/main" id="{D430AED7-9063-4AB1-9881-4ECB94BD6997}"/>
                </a:ext>
              </a:extLst>
            </p:cNvPr>
            <p:cNvGrpSpPr>
              <a:grpSpLocks/>
            </p:cNvGrpSpPr>
            <p:nvPr/>
          </p:nvGrpSpPr>
          <p:grpSpPr bwMode="auto">
            <a:xfrm flipH="1">
              <a:off x="3585" y="1645"/>
              <a:ext cx="680" cy="802"/>
              <a:chOff x="5853" y="1439"/>
              <a:chExt cx="680" cy="802"/>
            </a:xfrm>
          </p:grpSpPr>
          <p:grpSp>
            <p:nvGrpSpPr>
              <p:cNvPr id="4137" name="Group 116">
                <a:extLst>
                  <a:ext uri="{FF2B5EF4-FFF2-40B4-BE49-F238E27FC236}">
                    <a16:creationId xmlns:a16="http://schemas.microsoft.com/office/drawing/2014/main" id="{6091B53C-5421-43FF-875B-F48A70C271E3}"/>
                  </a:ext>
                </a:extLst>
              </p:cNvPr>
              <p:cNvGrpSpPr>
                <a:grpSpLocks/>
              </p:cNvGrpSpPr>
              <p:nvPr/>
            </p:nvGrpSpPr>
            <p:grpSpPr bwMode="auto">
              <a:xfrm>
                <a:off x="5853" y="1512"/>
                <a:ext cx="133" cy="134"/>
                <a:chOff x="5853" y="1512"/>
                <a:chExt cx="133" cy="134"/>
              </a:xfrm>
            </p:grpSpPr>
            <p:sp>
              <p:nvSpPr>
                <p:cNvPr id="4148" name="Oval 117">
                  <a:extLst>
                    <a:ext uri="{FF2B5EF4-FFF2-40B4-BE49-F238E27FC236}">
                      <a16:creationId xmlns:a16="http://schemas.microsoft.com/office/drawing/2014/main" id="{CA90EAA5-BD40-4E95-966B-75FC2AC2BCB6}"/>
                    </a:ext>
                  </a:extLst>
                </p:cNvPr>
                <p:cNvSpPr>
                  <a:spLocks noChangeArrowheads="1"/>
                </p:cNvSpPr>
                <p:nvPr/>
              </p:nvSpPr>
              <p:spPr bwMode="auto">
                <a:xfrm>
                  <a:off x="5953" y="1614"/>
                  <a:ext cx="33" cy="32"/>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149" name="Freeform 118">
                  <a:extLst>
                    <a:ext uri="{FF2B5EF4-FFF2-40B4-BE49-F238E27FC236}">
                      <a16:creationId xmlns:a16="http://schemas.microsoft.com/office/drawing/2014/main" id="{7F7EEDBF-5D6A-4FA9-A4CD-F55A82D91CE0}"/>
                    </a:ext>
                  </a:extLst>
                </p:cNvPr>
                <p:cNvSpPr>
                  <a:spLocks/>
                </p:cNvSpPr>
                <p:nvPr/>
              </p:nvSpPr>
              <p:spPr bwMode="auto">
                <a:xfrm>
                  <a:off x="5853" y="1512"/>
                  <a:ext cx="100" cy="106"/>
                </a:xfrm>
                <a:custGeom>
                  <a:avLst/>
                  <a:gdLst>
                    <a:gd name="T0" fmla="*/ 5 w 200"/>
                    <a:gd name="T1" fmla="*/ 4 h 213"/>
                    <a:gd name="T2" fmla="*/ 5 w 200"/>
                    <a:gd name="T3" fmla="*/ 4 h 213"/>
                    <a:gd name="T4" fmla="*/ 7 w 200"/>
                    <a:gd name="T5" fmla="*/ 5 h 213"/>
                    <a:gd name="T6" fmla="*/ 6 w 200"/>
                    <a:gd name="T7" fmla="*/ 6 h 213"/>
                    <a:gd name="T8" fmla="*/ 5 w 200"/>
                    <a:gd name="T9" fmla="*/ 5 h 213"/>
                    <a:gd name="T10" fmla="*/ 4 w 200"/>
                    <a:gd name="T11" fmla="*/ 4 h 213"/>
                    <a:gd name="T12" fmla="*/ 4 w 200"/>
                    <a:gd name="T13" fmla="*/ 4 h 213"/>
                    <a:gd name="T14" fmla="*/ 4 w 200"/>
                    <a:gd name="T15" fmla="*/ 3 h 213"/>
                    <a:gd name="T16" fmla="*/ 4 w 200"/>
                    <a:gd name="T17" fmla="*/ 2 h 213"/>
                    <a:gd name="T18" fmla="*/ 4 w 200"/>
                    <a:gd name="T19" fmla="*/ 1 h 213"/>
                    <a:gd name="T20" fmla="*/ 3 w 200"/>
                    <a:gd name="T21" fmla="*/ 1 h 213"/>
                    <a:gd name="T22" fmla="*/ 2 w 200"/>
                    <a:gd name="T23" fmla="*/ 1 h 213"/>
                    <a:gd name="T24" fmla="*/ 2 w 200"/>
                    <a:gd name="T25" fmla="*/ 2 h 213"/>
                    <a:gd name="T26" fmla="*/ 2 w 200"/>
                    <a:gd name="T27" fmla="*/ 3 h 213"/>
                    <a:gd name="T28" fmla="*/ 2 w 200"/>
                    <a:gd name="T29" fmla="*/ 3 h 213"/>
                    <a:gd name="T30" fmla="*/ 2 w 200"/>
                    <a:gd name="T31" fmla="*/ 4 h 213"/>
                    <a:gd name="T32" fmla="*/ 1 w 200"/>
                    <a:gd name="T33" fmla="*/ 4 h 213"/>
                    <a:gd name="T34" fmla="*/ 0 w 200"/>
                    <a:gd name="T35" fmla="*/ 3 h 213"/>
                    <a:gd name="T36" fmla="*/ 1 w 200"/>
                    <a:gd name="T37" fmla="*/ 2 h 213"/>
                    <a:gd name="T38" fmla="*/ 1 w 200"/>
                    <a:gd name="T39" fmla="*/ 0 h 213"/>
                    <a:gd name="T40" fmla="*/ 2 w 200"/>
                    <a:gd name="T41" fmla="*/ 0 h 213"/>
                    <a:gd name="T42" fmla="*/ 3 w 200"/>
                    <a:gd name="T43" fmla="*/ 0 h 213"/>
                    <a:gd name="T44" fmla="*/ 4 w 200"/>
                    <a:gd name="T45" fmla="*/ 0 h 213"/>
                    <a:gd name="T46" fmla="*/ 4 w 200"/>
                    <a:gd name="T47" fmla="*/ 0 h 213"/>
                    <a:gd name="T48" fmla="*/ 5 w 200"/>
                    <a:gd name="T49" fmla="*/ 1 h 213"/>
                    <a:gd name="T50" fmla="*/ 5 w 200"/>
                    <a:gd name="T51" fmla="*/ 2 h 213"/>
                    <a:gd name="T52" fmla="*/ 5 w 200"/>
                    <a:gd name="T53" fmla="*/ 2 h 213"/>
                    <a:gd name="T54" fmla="*/ 5 w 200"/>
                    <a:gd name="T55" fmla="*/ 3 h 213"/>
                    <a:gd name="T56" fmla="*/ 5 w 200"/>
                    <a:gd name="T57" fmla="*/ 4 h 21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00"/>
                    <a:gd name="T88" fmla="*/ 0 h 213"/>
                    <a:gd name="T89" fmla="*/ 200 w 200"/>
                    <a:gd name="T90" fmla="*/ 213 h 21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00" h="213">
                      <a:moveTo>
                        <a:pt x="160" y="138"/>
                      </a:moveTo>
                      <a:lnTo>
                        <a:pt x="160" y="151"/>
                      </a:lnTo>
                      <a:lnTo>
                        <a:pt x="200" y="180"/>
                      </a:lnTo>
                      <a:lnTo>
                        <a:pt x="175" y="213"/>
                      </a:lnTo>
                      <a:lnTo>
                        <a:pt x="136" y="186"/>
                      </a:lnTo>
                      <a:lnTo>
                        <a:pt x="122" y="159"/>
                      </a:lnTo>
                      <a:lnTo>
                        <a:pt x="120" y="131"/>
                      </a:lnTo>
                      <a:lnTo>
                        <a:pt x="115" y="100"/>
                      </a:lnTo>
                      <a:lnTo>
                        <a:pt x="113" y="71"/>
                      </a:lnTo>
                      <a:lnTo>
                        <a:pt x="100" y="58"/>
                      </a:lnTo>
                      <a:lnTo>
                        <a:pt x="82" y="52"/>
                      </a:lnTo>
                      <a:lnTo>
                        <a:pt x="62" y="54"/>
                      </a:lnTo>
                      <a:lnTo>
                        <a:pt x="42" y="78"/>
                      </a:lnTo>
                      <a:lnTo>
                        <a:pt x="42" y="100"/>
                      </a:lnTo>
                      <a:lnTo>
                        <a:pt x="56" y="120"/>
                      </a:lnTo>
                      <a:lnTo>
                        <a:pt x="33" y="153"/>
                      </a:lnTo>
                      <a:lnTo>
                        <a:pt x="13" y="131"/>
                      </a:lnTo>
                      <a:lnTo>
                        <a:pt x="0" y="100"/>
                      </a:lnTo>
                      <a:lnTo>
                        <a:pt x="2" y="64"/>
                      </a:lnTo>
                      <a:lnTo>
                        <a:pt x="13" y="31"/>
                      </a:lnTo>
                      <a:lnTo>
                        <a:pt x="47" y="7"/>
                      </a:lnTo>
                      <a:lnTo>
                        <a:pt x="80" y="0"/>
                      </a:lnTo>
                      <a:lnTo>
                        <a:pt x="100" y="5"/>
                      </a:lnTo>
                      <a:lnTo>
                        <a:pt x="122" y="13"/>
                      </a:lnTo>
                      <a:lnTo>
                        <a:pt x="148" y="38"/>
                      </a:lnTo>
                      <a:lnTo>
                        <a:pt x="153" y="67"/>
                      </a:lnTo>
                      <a:lnTo>
                        <a:pt x="153" y="93"/>
                      </a:lnTo>
                      <a:lnTo>
                        <a:pt x="153" y="114"/>
                      </a:lnTo>
                      <a:lnTo>
                        <a:pt x="160"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8" name="Group 119">
                <a:extLst>
                  <a:ext uri="{FF2B5EF4-FFF2-40B4-BE49-F238E27FC236}">
                    <a16:creationId xmlns:a16="http://schemas.microsoft.com/office/drawing/2014/main" id="{1375D737-D412-4E7A-BA00-CF8F25ED0905}"/>
                  </a:ext>
                </a:extLst>
              </p:cNvPr>
              <p:cNvGrpSpPr>
                <a:grpSpLocks/>
              </p:cNvGrpSpPr>
              <p:nvPr/>
            </p:nvGrpSpPr>
            <p:grpSpPr bwMode="auto">
              <a:xfrm>
                <a:off x="6414" y="1439"/>
                <a:ext cx="119" cy="144"/>
                <a:chOff x="6414" y="1439"/>
                <a:chExt cx="119" cy="144"/>
              </a:xfrm>
            </p:grpSpPr>
            <p:sp>
              <p:nvSpPr>
                <p:cNvPr id="4146" name="Freeform 120">
                  <a:extLst>
                    <a:ext uri="{FF2B5EF4-FFF2-40B4-BE49-F238E27FC236}">
                      <a16:creationId xmlns:a16="http://schemas.microsoft.com/office/drawing/2014/main" id="{CB70A62D-14D6-45AE-B782-3FD1FD8CC95D}"/>
                    </a:ext>
                  </a:extLst>
                </p:cNvPr>
                <p:cNvSpPr>
                  <a:spLocks/>
                </p:cNvSpPr>
                <p:nvPr/>
              </p:nvSpPr>
              <p:spPr bwMode="auto">
                <a:xfrm>
                  <a:off x="6414" y="1549"/>
                  <a:ext cx="32" cy="34"/>
                </a:xfrm>
                <a:custGeom>
                  <a:avLst/>
                  <a:gdLst>
                    <a:gd name="T0" fmla="*/ 2 w 64"/>
                    <a:gd name="T1" fmla="*/ 3 h 68"/>
                    <a:gd name="T2" fmla="*/ 2 w 64"/>
                    <a:gd name="T3" fmla="*/ 3 h 68"/>
                    <a:gd name="T4" fmla="*/ 2 w 64"/>
                    <a:gd name="T5" fmla="*/ 2 h 68"/>
                    <a:gd name="T6" fmla="*/ 2 w 64"/>
                    <a:gd name="T7" fmla="*/ 2 h 68"/>
                    <a:gd name="T8" fmla="*/ 2 w 64"/>
                    <a:gd name="T9" fmla="*/ 2 h 68"/>
                    <a:gd name="T10" fmla="*/ 2 w 64"/>
                    <a:gd name="T11" fmla="*/ 2 h 68"/>
                    <a:gd name="T12" fmla="*/ 2 w 64"/>
                    <a:gd name="T13" fmla="*/ 2 h 68"/>
                    <a:gd name="T14" fmla="*/ 2 w 64"/>
                    <a:gd name="T15" fmla="*/ 2 h 68"/>
                    <a:gd name="T16" fmla="*/ 2 w 64"/>
                    <a:gd name="T17" fmla="*/ 2 h 68"/>
                    <a:gd name="T18" fmla="*/ 2 w 64"/>
                    <a:gd name="T19" fmla="*/ 1 h 68"/>
                    <a:gd name="T20" fmla="*/ 2 w 64"/>
                    <a:gd name="T21" fmla="*/ 1 h 68"/>
                    <a:gd name="T22" fmla="*/ 2 w 64"/>
                    <a:gd name="T23" fmla="*/ 1 h 68"/>
                    <a:gd name="T24" fmla="*/ 2 w 64"/>
                    <a:gd name="T25" fmla="*/ 1 h 68"/>
                    <a:gd name="T26" fmla="*/ 2 w 64"/>
                    <a:gd name="T27" fmla="*/ 1 h 68"/>
                    <a:gd name="T28" fmla="*/ 2 w 64"/>
                    <a:gd name="T29" fmla="*/ 1 h 68"/>
                    <a:gd name="T30" fmla="*/ 2 w 64"/>
                    <a:gd name="T31" fmla="*/ 1 h 68"/>
                    <a:gd name="T32" fmla="*/ 2 w 64"/>
                    <a:gd name="T33" fmla="*/ 1 h 68"/>
                    <a:gd name="T34" fmla="*/ 1 w 64"/>
                    <a:gd name="T35" fmla="*/ 0 h 68"/>
                    <a:gd name="T36" fmla="*/ 1 w 64"/>
                    <a:gd name="T37" fmla="*/ 1 h 68"/>
                    <a:gd name="T38" fmla="*/ 1 w 64"/>
                    <a:gd name="T39" fmla="*/ 1 h 68"/>
                    <a:gd name="T40" fmla="*/ 1 w 64"/>
                    <a:gd name="T41" fmla="*/ 1 h 68"/>
                    <a:gd name="T42" fmla="*/ 1 w 64"/>
                    <a:gd name="T43" fmla="*/ 1 h 68"/>
                    <a:gd name="T44" fmla="*/ 1 w 64"/>
                    <a:gd name="T45" fmla="*/ 1 h 68"/>
                    <a:gd name="T46" fmla="*/ 1 w 64"/>
                    <a:gd name="T47" fmla="*/ 1 h 68"/>
                    <a:gd name="T48" fmla="*/ 1 w 64"/>
                    <a:gd name="T49" fmla="*/ 1 h 68"/>
                    <a:gd name="T50" fmla="*/ 1 w 64"/>
                    <a:gd name="T51" fmla="*/ 1 h 68"/>
                    <a:gd name="T52" fmla="*/ 0 w 64"/>
                    <a:gd name="T53" fmla="*/ 2 h 68"/>
                    <a:gd name="T54" fmla="*/ 1 w 64"/>
                    <a:gd name="T55" fmla="*/ 2 h 68"/>
                    <a:gd name="T56" fmla="*/ 1 w 64"/>
                    <a:gd name="T57" fmla="*/ 2 h 68"/>
                    <a:gd name="T58" fmla="*/ 1 w 64"/>
                    <a:gd name="T59" fmla="*/ 2 h 68"/>
                    <a:gd name="T60" fmla="*/ 1 w 64"/>
                    <a:gd name="T61" fmla="*/ 2 h 68"/>
                    <a:gd name="T62" fmla="*/ 1 w 64"/>
                    <a:gd name="T63" fmla="*/ 2 h 68"/>
                    <a:gd name="T64" fmla="*/ 1 w 64"/>
                    <a:gd name="T65" fmla="*/ 2 h 68"/>
                    <a:gd name="T66" fmla="*/ 1 w 64"/>
                    <a:gd name="T67" fmla="*/ 3 h 68"/>
                    <a:gd name="T68" fmla="*/ 1 w 64"/>
                    <a:gd name="T69" fmla="*/ 3 h 68"/>
                    <a:gd name="T70" fmla="*/ 2 w 64"/>
                    <a:gd name="T71" fmla="*/ 3 h 68"/>
                    <a:gd name="T72" fmla="*/ 2 w 64"/>
                    <a:gd name="T73" fmla="*/ 3 h 6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64"/>
                    <a:gd name="T112" fmla="*/ 0 h 68"/>
                    <a:gd name="T113" fmla="*/ 64 w 64"/>
                    <a:gd name="T114" fmla="*/ 68 h 68"/>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64" h="68">
                      <a:moveTo>
                        <a:pt x="38" y="67"/>
                      </a:moveTo>
                      <a:lnTo>
                        <a:pt x="42" y="66"/>
                      </a:lnTo>
                      <a:lnTo>
                        <a:pt x="48" y="62"/>
                      </a:lnTo>
                      <a:lnTo>
                        <a:pt x="51" y="60"/>
                      </a:lnTo>
                      <a:lnTo>
                        <a:pt x="56" y="57"/>
                      </a:lnTo>
                      <a:lnTo>
                        <a:pt x="58" y="51"/>
                      </a:lnTo>
                      <a:lnTo>
                        <a:pt x="62" y="45"/>
                      </a:lnTo>
                      <a:lnTo>
                        <a:pt x="63" y="41"/>
                      </a:lnTo>
                      <a:lnTo>
                        <a:pt x="64" y="35"/>
                      </a:lnTo>
                      <a:lnTo>
                        <a:pt x="63" y="29"/>
                      </a:lnTo>
                      <a:lnTo>
                        <a:pt x="62" y="24"/>
                      </a:lnTo>
                      <a:lnTo>
                        <a:pt x="57" y="18"/>
                      </a:lnTo>
                      <a:lnTo>
                        <a:pt x="56" y="14"/>
                      </a:lnTo>
                      <a:lnTo>
                        <a:pt x="51" y="10"/>
                      </a:lnTo>
                      <a:lnTo>
                        <a:pt x="47" y="5"/>
                      </a:lnTo>
                      <a:lnTo>
                        <a:pt x="41" y="3"/>
                      </a:lnTo>
                      <a:lnTo>
                        <a:pt x="38" y="1"/>
                      </a:lnTo>
                      <a:lnTo>
                        <a:pt x="31" y="0"/>
                      </a:lnTo>
                      <a:lnTo>
                        <a:pt x="25" y="1"/>
                      </a:lnTo>
                      <a:lnTo>
                        <a:pt x="21" y="2"/>
                      </a:lnTo>
                      <a:lnTo>
                        <a:pt x="16" y="6"/>
                      </a:lnTo>
                      <a:lnTo>
                        <a:pt x="12" y="9"/>
                      </a:lnTo>
                      <a:lnTo>
                        <a:pt x="7" y="12"/>
                      </a:lnTo>
                      <a:lnTo>
                        <a:pt x="5" y="17"/>
                      </a:lnTo>
                      <a:lnTo>
                        <a:pt x="2" y="24"/>
                      </a:lnTo>
                      <a:lnTo>
                        <a:pt x="1" y="28"/>
                      </a:lnTo>
                      <a:lnTo>
                        <a:pt x="0" y="33"/>
                      </a:lnTo>
                      <a:lnTo>
                        <a:pt x="1" y="40"/>
                      </a:lnTo>
                      <a:lnTo>
                        <a:pt x="2" y="45"/>
                      </a:lnTo>
                      <a:lnTo>
                        <a:pt x="6" y="50"/>
                      </a:lnTo>
                      <a:lnTo>
                        <a:pt x="7" y="55"/>
                      </a:lnTo>
                      <a:lnTo>
                        <a:pt x="12" y="59"/>
                      </a:lnTo>
                      <a:lnTo>
                        <a:pt x="17" y="63"/>
                      </a:lnTo>
                      <a:lnTo>
                        <a:pt x="22" y="65"/>
                      </a:lnTo>
                      <a:lnTo>
                        <a:pt x="25" y="67"/>
                      </a:lnTo>
                      <a:lnTo>
                        <a:pt x="33" y="68"/>
                      </a:lnTo>
                      <a:lnTo>
                        <a:pt x="38" y="6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7" name="Freeform 121">
                  <a:extLst>
                    <a:ext uri="{FF2B5EF4-FFF2-40B4-BE49-F238E27FC236}">
                      <a16:creationId xmlns:a16="http://schemas.microsoft.com/office/drawing/2014/main" id="{E0DD2CEC-AB4B-4E47-B2E9-DB1317A2DA29}"/>
                    </a:ext>
                  </a:extLst>
                </p:cNvPr>
                <p:cNvSpPr>
                  <a:spLocks/>
                </p:cNvSpPr>
                <p:nvPr/>
              </p:nvSpPr>
              <p:spPr bwMode="auto">
                <a:xfrm>
                  <a:off x="6436" y="1439"/>
                  <a:ext cx="97" cy="107"/>
                </a:xfrm>
                <a:custGeom>
                  <a:avLst/>
                  <a:gdLst>
                    <a:gd name="T0" fmla="*/ 2 w 196"/>
                    <a:gd name="T1" fmla="*/ 5 h 215"/>
                    <a:gd name="T2" fmla="*/ 1 w 196"/>
                    <a:gd name="T3" fmla="*/ 5 h 215"/>
                    <a:gd name="T4" fmla="*/ 1 w 196"/>
                    <a:gd name="T5" fmla="*/ 6 h 215"/>
                    <a:gd name="T6" fmla="*/ 0 w 196"/>
                    <a:gd name="T7" fmla="*/ 6 h 215"/>
                    <a:gd name="T8" fmla="*/ 0 w 196"/>
                    <a:gd name="T9" fmla="*/ 4 h 215"/>
                    <a:gd name="T10" fmla="*/ 1 w 196"/>
                    <a:gd name="T11" fmla="*/ 4 h 215"/>
                    <a:gd name="T12" fmla="*/ 2 w 196"/>
                    <a:gd name="T13" fmla="*/ 3 h 215"/>
                    <a:gd name="T14" fmla="*/ 3 w 196"/>
                    <a:gd name="T15" fmla="*/ 3 h 215"/>
                    <a:gd name="T16" fmla="*/ 4 w 196"/>
                    <a:gd name="T17" fmla="*/ 3 h 215"/>
                    <a:gd name="T18" fmla="*/ 4 w 196"/>
                    <a:gd name="T19" fmla="*/ 2 h 215"/>
                    <a:gd name="T20" fmla="*/ 4 w 196"/>
                    <a:gd name="T21" fmla="*/ 2 h 215"/>
                    <a:gd name="T22" fmla="*/ 4 w 196"/>
                    <a:gd name="T23" fmla="*/ 1 h 215"/>
                    <a:gd name="T24" fmla="*/ 3 w 196"/>
                    <a:gd name="T25" fmla="*/ 1 h 215"/>
                    <a:gd name="T26" fmla="*/ 2 w 196"/>
                    <a:gd name="T27" fmla="*/ 1 h 215"/>
                    <a:gd name="T28" fmla="*/ 2 w 196"/>
                    <a:gd name="T29" fmla="*/ 1 h 215"/>
                    <a:gd name="T30" fmla="*/ 1 w 196"/>
                    <a:gd name="T31" fmla="*/ 1 h 215"/>
                    <a:gd name="T32" fmla="*/ 1 w 196"/>
                    <a:gd name="T33" fmla="*/ 0 h 215"/>
                    <a:gd name="T34" fmla="*/ 2 w 196"/>
                    <a:gd name="T35" fmla="*/ 0 h 215"/>
                    <a:gd name="T36" fmla="*/ 3 w 196"/>
                    <a:gd name="T37" fmla="*/ 0 h 215"/>
                    <a:gd name="T38" fmla="*/ 4 w 196"/>
                    <a:gd name="T39" fmla="*/ 0 h 215"/>
                    <a:gd name="T40" fmla="*/ 5 w 196"/>
                    <a:gd name="T41" fmla="*/ 1 h 215"/>
                    <a:gd name="T42" fmla="*/ 6 w 196"/>
                    <a:gd name="T43" fmla="*/ 2 h 215"/>
                    <a:gd name="T44" fmla="*/ 6 w 196"/>
                    <a:gd name="T45" fmla="*/ 2 h 215"/>
                    <a:gd name="T46" fmla="*/ 5 w 196"/>
                    <a:gd name="T47" fmla="*/ 3 h 215"/>
                    <a:gd name="T48" fmla="*/ 5 w 196"/>
                    <a:gd name="T49" fmla="*/ 4 h 215"/>
                    <a:gd name="T50" fmla="*/ 4 w 196"/>
                    <a:gd name="T51" fmla="*/ 4 h 215"/>
                    <a:gd name="T52" fmla="*/ 3 w 196"/>
                    <a:gd name="T53" fmla="*/ 4 h 215"/>
                    <a:gd name="T54" fmla="*/ 2 w 196"/>
                    <a:gd name="T55" fmla="*/ 4 h 215"/>
                    <a:gd name="T56" fmla="*/ 2 w 196"/>
                    <a:gd name="T57" fmla="*/ 5 h 2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96"/>
                    <a:gd name="T88" fmla="*/ 0 h 215"/>
                    <a:gd name="T89" fmla="*/ 196 w 196"/>
                    <a:gd name="T90" fmla="*/ 215 h 215"/>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96" h="215">
                      <a:moveTo>
                        <a:pt x="72" y="166"/>
                      </a:moveTo>
                      <a:lnTo>
                        <a:pt x="58" y="168"/>
                      </a:lnTo>
                      <a:lnTo>
                        <a:pt x="38" y="215"/>
                      </a:lnTo>
                      <a:lnTo>
                        <a:pt x="0" y="194"/>
                      </a:lnTo>
                      <a:lnTo>
                        <a:pt x="21" y="151"/>
                      </a:lnTo>
                      <a:lnTo>
                        <a:pt x="43" y="135"/>
                      </a:lnTo>
                      <a:lnTo>
                        <a:pt x="74" y="126"/>
                      </a:lnTo>
                      <a:lnTo>
                        <a:pt x="103" y="117"/>
                      </a:lnTo>
                      <a:lnTo>
                        <a:pt x="130" y="109"/>
                      </a:lnTo>
                      <a:lnTo>
                        <a:pt x="140" y="95"/>
                      </a:lnTo>
                      <a:lnTo>
                        <a:pt x="145" y="75"/>
                      </a:lnTo>
                      <a:lnTo>
                        <a:pt x="138" y="55"/>
                      </a:lnTo>
                      <a:lnTo>
                        <a:pt x="112" y="39"/>
                      </a:lnTo>
                      <a:lnTo>
                        <a:pt x="87" y="44"/>
                      </a:lnTo>
                      <a:lnTo>
                        <a:pt x="72" y="62"/>
                      </a:lnTo>
                      <a:lnTo>
                        <a:pt x="36" y="47"/>
                      </a:lnTo>
                      <a:lnTo>
                        <a:pt x="54" y="20"/>
                      </a:lnTo>
                      <a:lnTo>
                        <a:pt x="78" y="2"/>
                      </a:lnTo>
                      <a:lnTo>
                        <a:pt x="116" y="0"/>
                      </a:lnTo>
                      <a:lnTo>
                        <a:pt x="153" y="2"/>
                      </a:lnTo>
                      <a:lnTo>
                        <a:pt x="180" y="33"/>
                      </a:lnTo>
                      <a:lnTo>
                        <a:pt x="196" y="64"/>
                      </a:lnTo>
                      <a:lnTo>
                        <a:pt x="194" y="86"/>
                      </a:lnTo>
                      <a:lnTo>
                        <a:pt x="187" y="109"/>
                      </a:lnTo>
                      <a:lnTo>
                        <a:pt x="169" y="140"/>
                      </a:lnTo>
                      <a:lnTo>
                        <a:pt x="143" y="146"/>
                      </a:lnTo>
                      <a:lnTo>
                        <a:pt x="116" y="153"/>
                      </a:lnTo>
                      <a:lnTo>
                        <a:pt x="93" y="155"/>
                      </a:lnTo>
                      <a:lnTo>
                        <a:pt x="72" y="16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4139" name="Group 122">
                <a:extLst>
                  <a:ext uri="{FF2B5EF4-FFF2-40B4-BE49-F238E27FC236}">
                    <a16:creationId xmlns:a16="http://schemas.microsoft.com/office/drawing/2014/main" id="{DFB45086-4909-4DDA-90B6-5DF7B64FC5DC}"/>
                  </a:ext>
                </a:extLst>
              </p:cNvPr>
              <p:cNvGrpSpPr>
                <a:grpSpLocks/>
              </p:cNvGrpSpPr>
              <p:nvPr/>
            </p:nvGrpSpPr>
            <p:grpSpPr bwMode="auto">
              <a:xfrm>
                <a:off x="6037" y="1553"/>
                <a:ext cx="357" cy="688"/>
                <a:chOff x="6037" y="1553"/>
                <a:chExt cx="357" cy="688"/>
              </a:xfrm>
            </p:grpSpPr>
            <p:sp>
              <p:nvSpPr>
                <p:cNvPr id="4140" name="Freeform 123">
                  <a:extLst>
                    <a:ext uri="{FF2B5EF4-FFF2-40B4-BE49-F238E27FC236}">
                      <a16:creationId xmlns:a16="http://schemas.microsoft.com/office/drawing/2014/main" id="{CC6D0AF4-D34B-473E-B98F-A7EBCF925991}"/>
                    </a:ext>
                  </a:extLst>
                </p:cNvPr>
                <p:cNvSpPr>
                  <a:spLocks/>
                </p:cNvSpPr>
                <p:nvPr/>
              </p:nvSpPr>
              <p:spPr bwMode="auto">
                <a:xfrm>
                  <a:off x="6037" y="1607"/>
                  <a:ext cx="185" cy="176"/>
                </a:xfrm>
                <a:custGeom>
                  <a:avLst/>
                  <a:gdLst>
                    <a:gd name="T0" fmla="*/ 4 w 370"/>
                    <a:gd name="T1" fmla="*/ 7 h 352"/>
                    <a:gd name="T2" fmla="*/ 3 w 370"/>
                    <a:gd name="T3" fmla="*/ 5 h 352"/>
                    <a:gd name="T4" fmla="*/ 3 w 370"/>
                    <a:gd name="T5" fmla="*/ 4 h 352"/>
                    <a:gd name="T6" fmla="*/ 3 w 370"/>
                    <a:gd name="T7" fmla="*/ 3 h 352"/>
                    <a:gd name="T8" fmla="*/ 3 w 370"/>
                    <a:gd name="T9" fmla="*/ 2 h 352"/>
                    <a:gd name="T10" fmla="*/ 3 w 370"/>
                    <a:gd name="T11" fmla="*/ 2 h 352"/>
                    <a:gd name="T12" fmla="*/ 4 w 370"/>
                    <a:gd name="T13" fmla="*/ 1 h 352"/>
                    <a:gd name="T14" fmla="*/ 5 w 370"/>
                    <a:gd name="T15" fmla="*/ 1 h 352"/>
                    <a:gd name="T16" fmla="*/ 6 w 370"/>
                    <a:gd name="T17" fmla="*/ 0 h 352"/>
                    <a:gd name="T18" fmla="*/ 8 w 370"/>
                    <a:gd name="T19" fmla="*/ 1 h 352"/>
                    <a:gd name="T20" fmla="*/ 9 w 370"/>
                    <a:gd name="T21" fmla="*/ 1 h 352"/>
                    <a:gd name="T22" fmla="*/ 10 w 370"/>
                    <a:gd name="T23" fmla="*/ 2 h 352"/>
                    <a:gd name="T24" fmla="*/ 11 w 370"/>
                    <a:gd name="T25" fmla="*/ 3 h 352"/>
                    <a:gd name="T26" fmla="*/ 11 w 370"/>
                    <a:gd name="T27" fmla="*/ 4 h 352"/>
                    <a:gd name="T28" fmla="*/ 12 w 370"/>
                    <a:gd name="T29" fmla="*/ 5 h 352"/>
                    <a:gd name="T30" fmla="*/ 12 w 370"/>
                    <a:gd name="T31" fmla="*/ 6 h 352"/>
                    <a:gd name="T32" fmla="*/ 12 w 370"/>
                    <a:gd name="T33" fmla="*/ 7 h 352"/>
                    <a:gd name="T34" fmla="*/ 11 w 370"/>
                    <a:gd name="T35" fmla="*/ 8 h 352"/>
                    <a:gd name="T36" fmla="*/ 11 w 370"/>
                    <a:gd name="T37" fmla="*/ 8 h 352"/>
                    <a:gd name="T38" fmla="*/ 10 w 370"/>
                    <a:gd name="T39" fmla="*/ 9 h 352"/>
                    <a:gd name="T40" fmla="*/ 9 w 370"/>
                    <a:gd name="T41" fmla="*/ 9 h 352"/>
                    <a:gd name="T42" fmla="*/ 8 w 370"/>
                    <a:gd name="T43" fmla="*/ 9 h 352"/>
                    <a:gd name="T44" fmla="*/ 7 w 370"/>
                    <a:gd name="T45" fmla="*/ 9 h 352"/>
                    <a:gd name="T46" fmla="*/ 6 w 370"/>
                    <a:gd name="T47" fmla="*/ 8 h 352"/>
                    <a:gd name="T48" fmla="*/ 5 w 370"/>
                    <a:gd name="T49" fmla="*/ 8 h 352"/>
                    <a:gd name="T50" fmla="*/ 4 w 370"/>
                    <a:gd name="T51" fmla="*/ 9 h 352"/>
                    <a:gd name="T52" fmla="*/ 3 w 370"/>
                    <a:gd name="T53" fmla="*/ 10 h 352"/>
                    <a:gd name="T54" fmla="*/ 2 w 370"/>
                    <a:gd name="T55" fmla="*/ 11 h 352"/>
                    <a:gd name="T56" fmla="*/ 1 w 370"/>
                    <a:gd name="T57" fmla="*/ 11 h 352"/>
                    <a:gd name="T58" fmla="*/ 1 w 370"/>
                    <a:gd name="T59" fmla="*/ 11 h 352"/>
                    <a:gd name="T60" fmla="*/ 0 w 370"/>
                    <a:gd name="T61" fmla="*/ 11 h 352"/>
                    <a:gd name="T62" fmla="*/ 1 w 370"/>
                    <a:gd name="T63" fmla="*/ 10 h 352"/>
                    <a:gd name="T64" fmla="*/ 1 w 370"/>
                    <a:gd name="T65" fmla="*/ 9 h 352"/>
                    <a:gd name="T66" fmla="*/ 3 w 370"/>
                    <a:gd name="T67" fmla="*/ 8 h 352"/>
                    <a:gd name="T68" fmla="*/ 4 w 370"/>
                    <a:gd name="T69" fmla="*/ 7 h 352"/>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370"/>
                    <a:gd name="T106" fmla="*/ 0 h 352"/>
                    <a:gd name="T107" fmla="*/ 370 w 370"/>
                    <a:gd name="T108" fmla="*/ 352 h 352"/>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370" h="352">
                      <a:moveTo>
                        <a:pt x="121" y="200"/>
                      </a:moveTo>
                      <a:lnTo>
                        <a:pt x="94" y="154"/>
                      </a:lnTo>
                      <a:lnTo>
                        <a:pt x="80" y="118"/>
                      </a:lnTo>
                      <a:lnTo>
                        <a:pt x="73" y="90"/>
                      </a:lnTo>
                      <a:lnTo>
                        <a:pt x="80" y="57"/>
                      </a:lnTo>
                      <a:lnTo>
                        <a:pt x="94" y="35"/>
                      </a:lnTo>
                      <a:lnTo>
                        <a:pt x="119" y="12"/>
                      </a:lnTo>
                      <a:lnTo>
                        <a:pt x="153" y="5"/>
                      </a:lnTo>
                      <a:lnTo>
                        <a:pt x="191" y="0"/>
                      </a:lnTo>
                      <a:lnTo>
                        <a:pt x="232" y="10"/>
                      </a:lnTo>
                      <a:lnTo>
                        <a:pt x="270" y="23"/>
                      </a:lnTo>
                      <a:lnTo>
                        <a:pt x="297" y="44"/>
                      </a:lnTo>
                      <a:lnTo>
                        <a:pt x="324" y="69"/>
                      </a:lnTo>
                      <a:lnTo>
                        <a:pt x="351" y="107"/>
                      </a:lnTo>
                      <a:lnTo>
                        <a:pt x="368" y="135"/>
                      </a:lnTo>
                      <a:lnTo>
                        <a:pt x="370" y="169"/>
                      </a:lnTo>
                      <a:lnTo>
                        <a:pt x="362" y="204"/>
                      </a:lnTo>
                      <a:lnTo>
                        <a:pt x="343" y="232"/>
                      </a:lnTo>
                      <a:lnTo>
                        <a:pt x="324" y="252"/>
                      </a:lnTo>
                      <a:lnTo>
                        <a:pt x="303" y="267"/>
                      </a:lnTo>
                      <a:lnTo>
                        <a:pt x="265" y="274"/>
                      </a:lnTo>
                      <a:lnTo>
                        <a:pt x="232" y="272"/>
                      </a:lnTo>
                      <a:lnTo>
                        <a:pt x="197" y="262"/>
                      </a:lnTo>
                      <a:lnTo>
                        <a:pt x="174" y="252"/>
                      </a:lnTo>
                      <a:lnTo>
                        <a:pt x="147" y="238"/>
                      </a:lnTo>
                      <a:lnTo>
                        <a:pt x="105" y="279"/>
                      </a:lnTo>
                      <a:lnTo>
                        <a:pt x="68" y="320"/>
                      </a:lnTo>
                      <a:lnTo>
                        <a:pt x="55" y="342"/>
                      </a:lnTo>
                      <a:lnTo>
                        <a:pt x="29" y="352"/>
                      </a:lnTo>
                      <a:lnTo>
                        <a:pt x="7" y="347"/>
                      </a:lnTo>
                      <a:lnTo>
                        <a:pt x="0" y="330"/>
                      </a:lnTo>
                      <a:lnTo>
                        <a:pt x="3" y="308"/>
                      </a:lnTo>
                      <a:lnTo>
                        <a:pt x="29" y="284"/>
                      </a:lnTo>
                      <a:lnTo>
                        <a:pt x="80" y="252"/>
                      </a:lnTo>
                      <a:lnTo>
                        <a:pt x="121" y="2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1" name="Freeform 124">
                  <a:extLst>
                    <a:ext uri="{FF2B5EF4-FFF2-40B4-BE49-F238E27FC236}">
                      <a16:creationId xmlns:a16="http://schemas.microsoft.com/office/drawing/2014/main" id="{DA441480-86BE-437E-AA84-5E8FCE903EF9}"/>
                    </a:ext>
                  </a:extLst>
                </p:cNvPr>
                <p:cNvSpPr>
                  <a:spLocks/>
                </p:cNvSpPr>
                <p:nvPr/>
              </p:nvSpPr>
              <p:spPr bwMode="auto">
                <a:xfrm>
                  <a:off x="6184" y="1733"/>
                  <a:ext cx="154" cy="255"/>
                </a:xfrm>
                <a:custGeom>
                  <a:avLst/>
                  <a:gdLst>
                    <a:gd name="T0" fmla="*/ 1 w 308"/>
                    <a:gd name="T1" fmla="*/ 1 h 509"/>
                    <a:gd name="T2" fmla="*/ 2 w 308"/>
                    <a:gd name="T3" fmla="*/ 1 h 509"/>
                    <a:gd name="T4" fmla="*/ 3 w 308"/>
                    <a:gd name="T5" fmla="*/ 0 h 509"/>
                    <a:gd name="T6" fmla="*/ 4 w 308"/>
                    <a:gd name="T7" fmla="*/ 0 h 509"/>
                    <a:gd name="T8" fmla="*/ 5 w 308"/>
                    <a:gd name="T9" fmla="*/ 1 h 509"/>
                    <a:gd name="T10" fmla="*/ 6 w 308"/>
                    <a:gd name="T11" fmla="*/ 1 h 509"/>
                    <a:gd name="T12" fmla="*/ 7 w 308"/>
                    <a:gd name="T13" fmla="*/ 2 h 509"/>
                    <a:gd name="T14" fmla="*/ 8 w 308"/>
                    <a:gd name="T15" fmla="*/ 3 h 509"/>
                    <a:gd name="T16" fmla="*/ 9 w 308"/>
                    <a:gd name="T17" fmla="*/ 5 h 509"/>
                    <a:gd name="T18" fmla="*/ 9 w 308"/>
                    <a:gd name="T19" fmla="*/ 6 h 509"/>
                    <a:gd name="T20" fmla="*/ 10 w 308"/>
                    <a:gd name="T21" fmla="*/ 8 h 509"/>
                    <a:gd name="T22" fmla="*/ 10 w 308"/>
                    <a:gd name="T23" fmla="*/ 9 h 509"/>
                    <a:gd name="T24" fmla="*/ 10 w 308"/>
                    <a:gd name="T25" fmla="*/ 11 h 509"/>
                    <a:gd name="T26" fmla="*/ 10 w 308"/>
                    <a:gd name="T27" fmla="*/ 12 h 509"/>
                    <a:gd name="T28" fmla="*/ 10 w 308"/>
                    <a:gd name="T29" fmla="*/ 14 h 509"/>
                    <a:gd name="T30" fmla="*/ 9 w 308"/>
                    <a:gd name="T31" fmla="*/ 15 h 509"/>
                    <a:gd name="T32" fmla="*/ 8 w 308"/>
                    <a:gd name="T33" fmla="*/ 15 h 509"/>
                    <a:gd name="T34" fmla="*/ 8 w 308"/>
                    <a:gd name="T35" fmla="*/ 16 h 509"/>
                    <a:gd name="T36" fmla="*/ 6 w 308"/>
                    <a:gd name="T37" fmla="*/ 16 h 509"/>
                    <a:gd name="T38" fmla="*/ 5 w 308"/>
                    <a:gd name="T39" fmla="*/ 16 h 509"/>
                    <a:gd name="T40" fmla="*/ 4 w 308"/>
                    <a:gd name="T41" fmla="*/ 16 h 509"/>
                    <a:gd name="T42" fmla="*/ 3 w 308"/>
                    <a:gd name="T43" fmla="*/ 15 h 509"/>
                    <a:gd name="T44" fmla="*/ 3 w 308"/>
                    <a:gd name="T45" fmla="*/ 14 h 509"/>
                    <a:gd name="T46" fmla="*/ 2 w 308"/>
                    <a:gd name="T47" fmla="*/ 12 h 509"/>
                    <a:gd name="T48" fmla="*/ 3 w 308"/>
                    <a:gd name="T49" fmla="*/ 10 h 509"/>
                    <a:gd name="T50" fmla="*/ 3 w 308"/>
                    <a:gd name="T51" fmla="*/ 9 h 509"/>
                    <a:gd name="T52" fmla="*/ 3 w 308"/>
                    <a:gd name="T53" fmla="*/ 8 h 509"/>
                    <a:gd name="T54" fmla="*/ 3 w 308"/>
                    <a:gd name="T55" fmla="*/ 7 h 509"/>
                    <a:gd name="T56" fmla="*/ 3 w 308"/>
                    <a:gd name="T57" fmla="*/ 6 h 509"/>
                    <a:gd name="T58" fmla="*/ 2 w 308"/>
                    <a:gd name="T59" fmla="*/ 5 h 509"/>
                    <a:gd name="T60" fmla="*/ 1 w 308"/>
                    <a:gd name="T61" fmla="*/ 5 h 509"/>
                    <a:gd name="T62" fmla="*/ 1 w 308"/>
                    <a:gd name="T63" fmla="*/ 4 h 509"/>
                    <a:gd name="T64" fmla="*/ 0 w 308"/>
                    <a:gd name="T65" fmla="*/ 3 h 509"/>
                    <a:gd name="T66" fmla="*/ 0 w 308"/>
                    <a:gd name="T67" fmla="*/ 2 h 509"/>
                    <a:gd name="T68" fmla="*/ 1 w 308"/>
                    <a:gd name="T69" fmla="*/ 2 h 509"/>
                    <a:gd name="T70" fmla="*/ 1 w 308"/>
                    <a:gd name="T71" fmla="*/ 1 h 50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8"/>
                    <a:gd name="T109" fmla="*/ 0 h 509"/>
                    <a:gd name="T110" fmla="*/ 308 w 308"/>
                    <a:gd name="T111" fmla="*/ 509 h 509"/>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8" h="509">
                      <a:moveTo>
                        <a:pt x="27" y="17"/>
                      </a:moveTo>
                      <a:lnTo>
                        <a:pt x="53" y="4"/>
                      </a:lnTo>
                      <a:lnTo>
                        <a:pt x="79" y="0"/>
                      </a:lnTo>
                      <a:lnTo>
                        <a:pt x="110" y="0"/>
                      </a:lnTo>
                      <a:lnTo>
                        <a:pt x="150" y="10"/>
                      </a:lnTo>
                      <a:lnTo>
                        <a:pt x="183" y="30"/>
                      </a:lnTo>
                      <a:lnTo>
                        <a:pt x="216" y="58"/>
                      </a:lnTo>
                      <a:lnTo>
                        <a:pt x="242" y="95"/>
                      </a:lnTo>
                      <a:lnTo>
                        <a:pt x="264" y="135"/>
                      </a:lnTo>
                      <a:lnTo>
                        <a:pt x="288" y="186"/>
                      </a:lnTo>
                      <a:lnTo>
                        <a:pt x="302" y="230"/>
                      </a:lnTo>
                      <a:lnTo>
                        <a:pt x="308" y="283"/>
                      </a:lnTo>
                      <a:lnTo>
                        <a:pt x="308" y="336"/>
                      </a:lnTo>
                      <a:lnTo>
                        <a:pt x="304" y="380"/>
                      </a:lnTo>
                      <a:lnTo>
                        <a:pt x="295" y="419"/>
                      </a:lnTo>
                      <a:lnTo>
                        <a:pt x="281" y="453"/>
                      </a:lnTo>
                      <a:lnTo>
                        <a:pt x="251" y="477"/>
                      </a:lnTo>
                      <a:lnTo>
                        <a:pt x="229" y="497"/>
                      </a:lnTo>
                      <a:lnTo>
                        <a:pt x="183" y="509"/>
                      </a:lnTo>
                      <a:lnTo>
                        <a:pt x="139" y="505"/>
                      </a:lnTo>
                      <a:lnTo>
                        <a:pt x="112" y="492"/>
                      </a:lnTo>
                      <a:lnTo>
                        <a:pt x="90" y="457"/>
                      </a:lnTo>
                      <a:lnTo>
                        <a:pt x="71" y="421"/>
                      </a:lnTo>
                      <a:lnTo>
                        <a:pt x="60" y="374"/>
                      </a:lnTo>
                      <a:lnTo>
                        <a:pt x="71" y="315"/>
                      </a:lnTo>
                      <a:lnTo>
                        <a:pt x="84" y="276"/>
                      </a:lnTo>
                      <a:lnTo>
                        <a:pt x="90" y="239"/>
                      </a:lnTo>
                      <a:lnTo>
                        <a:pt x="86" y="207"/>
                      </a:lnTo>
                      <a:lnTo>
                        <a:pt x="73" y="175"/>
                      </a:lnTo>
                      <a:lnTo>
                        <a:pt x="46" y="148"/>
                      </a:lnTo>
                      <a:lnTo>
                        <a:pt x="25" y="133"/>
                      </a:lnTo>
                      <a:lnTo>
                        <a:pt x="7" y="110"/>
                      </a:lnTo>
                      <a:lnTo>
                        <a:pt x="0" y="82"/>
                      </a:lnTo>
                      <a:lnTo>
                        <a:pt x="0" y="58"/>
                      </a:lnTo>
                      <a:lnTo>
                        <a:pt x="11" y="36"/>
                      </a:lnTo>
                      <a:lnTo>
                        <a:pt x="27"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2" name="Freeform 125">
                  <a:extLst>
                    <a:ext uri="{FF2B5EF4-FFF2-40B4-BE49-F238E27FC236}">
                      <a16:creationId xmlns:a16="http://schemas.microsoft.com/office/drawing/2014/main" id="{CD24F102-5826-49E6-A1BA-42E376F67C00}"/>
                    </a:ext>
                  </a:extLst>
                </p:cNvPr>
                <p:cNvSpPr>
                  <a:spLocks/>
                </p:cNvSpPr>
                <p:nvPr/>
              </p:nvSpPr>
              <p:spPr bwMode="auto">
                <a:xfrm>
                  <a:off x="6097" y="1750"/>
                  <a:ext cx="127" cy="248"/>
                </a:xfrm>
                <a:custGeom>
                  <a:avLst/>
                  <a:gdLst>
                    <a:gd name="T0" fmla="*/ 5 w 253"/>
                    <a:gd name="T1" fmla="*/ 3 h 496"/>
                    <a:gd name="T2" fmla="*/ 6 w 253"/>
                    <a:gd name="T3" fmla="*/ 1 h 496"/>
                    <a:gd name="T4" fmla="*/ 7 w 253"/>
                    <a:gd name="T5" fmla="*/ 0 h 496"/>
                    <a:gd name="T6" fmla="*/ 8 w 253"/>
                    <a:gd name="T7" fmla="*/ 1 h 496"/>
                    <a:gd name="T8" fmla="*/ 8 w 253"/>
                    <a:gd name="T9" fmla="*/ 3 h 496"/>
                    <a:gd name="T10" fmla="*/ 8 w 253"/>
                    <a:gd name="T11" fmla="*/ 4 h 496"/>
                    <a:gd name="T12" fmla="*/ 6 w 253"/>
                    <a:gd name="T13" fmla="*/ 4 h 496"/>
                    <a:gd name="T14" fmla="*/ 5 w 253"/>
                    <a:gd name="T15" fmla="*/ 5 h 496"/>
                    <a:gd name="T16" fmla="*/ 3 w 253"/>
                    <a:gd name="T17" fmla="*/ 6 h 496"/>
                    <a:gd name="T18" fmla="*/ 2 w 253"/>
                    <a:gd name="T19" fmla="*/ 7 h 496"/>
                    <a:gd name="T20" fmla="*/ 2 w 253"/>
                    <a:gd name="T21" fmla="*/ 8 h 496"/>
                    <a:gd name="T22" fmla="*/ 2 w 253"/>
                    <a:gd name="T23" fmla="*/ 9 h 496"/>
                    <a:gd name="T24" fmla="*/ 3 w 253"/>
                    <a:gd name="T25" fmla="*/ 9 h 496"/>
                    <a:gd name="T26" fmla="*/ 4 w 253"/>
                    <a:gd name="T27" fmla="*/ 10 h 496"/>
                    <a:gd name="T28" fmla="*/ 6 w 253"/>
                    <a:gd name="T29" fmla="*/ 11 h 496"/>
                    <a:gd name="T30" fmla="*/ 7 w 253"/>
                    <a:gd name="T31" fmla="*/ 11 h 496"/>
                    <a:gd name="T32" fmla="*/ 8 w 253"/>
                    <a:gd name="T33" fmla="*/ 11 h 496"/>
                    <a:gd name="T34" fmla="*/ 8 w 253"/>
                    <a:gd name="T35" fmla="*/ 12 h 496"/>
                    <a:gd name="T36" fmla="*/ 8 w 253"/>
                    <a:gd name="T37" fmla="*/ 12 h 496"/>
                    <a:gd name="T38" fmla="*/ 7 w 253"/>
                    <a:gd name="T39" fmla="*/ 13 h 496"/>
                    <a:gd name="T40" fmla="*/ 7 w 253"/>
                    <a:gd name="T41" fmla="*/ 14 h 496"/>
                    <a:gd name="T42" fmla="*/ 7 w 253"/>
                    <a:gd name="T43" fmla="*/ 15 h 496"/>
                    <a:gd name="T44" fmla="*/ 6 w 253"/>
                    <a:gd name="T45" fmla="*/ 16 h 496"/>
                    <a:gd name="T46" fmla="*/ 6 w 253"/>
                    <a:gd name="T47" fmla="*/ 16 h 496"/>
                    <a:gd name="T48" fmla="*/ 5 w 253"/>
                    <a:gd name="T49" fmla="*/ 16 h 496"/>
                    <a:gd name="T50" fmla="*/ 5 w 253"/>
                    <a:gd name="T51" fmla="*/ 15 h 496"/>
                    <a:gd name="T52" fmla="*/ 6 w 253"/>
                    <a:gd name="T53" fmla="*/ 13 h 496"/>
                    <a:gd name="T54" fmla="*/ 7 w 253"/>
                    <a:gd name="T55" fmla="*/ 12 h 496"/>
                    <a:gd name="T56" fmla="*/ 5 w 253"/>
                    <a:gd name="T57" fmla="*/ 12 h 496"/>
                    <a:gd name="T58" fmla="*/ 3 w 253"/>
                    <a:gd name="T59" fmla="*/ 11 h 496"/>
                    <a:gd name="T60" fmla="*/ 2 w 253"/>
                    <a:gd name="T61" fmla="*/ 10 h 496"/>
                    <a:gd name="T62" fmla="*/ 1 w 253"/>
                    <a:gd name="T63" fmla="*/ 9 h 496"/>
                    <a:gd name="T64" fmla="*/ 0 w 253"/>
                    <a:gd name="T65" fmla="*/ 8 h 496"/>
                    <a:gd name="T66" fmla="*/ 0 w 253"/>
                    <a:gd name="T67" fmla="*/ 7 h 496"/>
                    <a:gd name="T68" fmla="*/ 1 w 253"/>
                    <a:gd name="T69" fmla="*/ 6 h 496"/>
                    <a:gd name="T70" fmla="*/ 2 w 253"/>
                    <a:gd name="T71" fmla="*/ 5 h 496"/>
                    <a:gd name="T72" fmla="*/ 3 w 253"/>
                    <a:gd name="T73" fmla="*/ 4 h 496"/>
                    <a:gd name="T74" fmla="*/ 5 w 253"/>
                    <a:gd name="T75" fmla="*/ 3 h 49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53"/>
                    <a:gd name="T115" fmla="*/ 0 h 496"/>
                    <a:gd name="T116" fmla="*/ 253 w 253"/>
                    <a:gd name="T117" fmla="*/ 496 h 49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53" h="496">
                      <a:moveTo>
                        <a:pt x="136" y="71"/>
                      </a:moveTo>
                      <a:lnTo>
                        <a:pt x="175" y="21"/>
                      </a:lnTo>
                      <a:lnTo>
                        <a:pt x="206" y="0"/>
                      </a:lnTo>
                      <a:lnTo>
                        <a:pt x="229" y="15"/>
                      </a:lnTo>
                      <a:lnTo>
                        <a:pt x="247" y="74"/>
                      </a:lnTo>
                      <a:lnTo>
                        <a:pt x="235" y="97"/>
                      </a:lnTo>
                      <a:lnTo>
                        <a:pt x="175" y="119"/>
                      </a:lnTo>
                      <a:lnTo>
                        <a:pt x="134" y="149"/>
                      </a:lnTo>
                      <a:lnTo>
                        <a:pt x="82" y="188"/>
                      </a:lnTo>
                      <a:lnTo>
                        <a:pt x="54" y="221"/>
                      </a:lnTo>
                      <a:lnTo>
                        <a:pt x="49" y="240"/>
                      </a:lnTo>
                      <a:lnTo>
                        <a:pt x="62" y="260"/>
                      </a:lnTo>
                      <a:lnTo>
                        <a:pt x="76" y="279"/>
                      </a:lnTo>
                      <a:lnTo>
                        <a:pt x="127" y="314"/>
                      </a:lnTo>
                      <a:lnTo>
                        <a:pt x="175" y="340"/>
                      </a:lnTo>
                      <a:lnTo>
                        <a:pt x="220" y="350"/>
                      </a:lnTo>
                      <a:lnTo>
                        <a:pt x="241" y="346"/>
                      </a:lnTo>
                      <a:lnTo>
                        <a:pt x="249" y="353"/>
                      </a:lnTo>
                      <a:lnTo>
                        <a:pt x="253" y="370"/>
                      </a:lnTo>
                      <a:lnTo>
                        <a:pt x="222" y="396"/>
                      </a:lnTo>
                      <a:lnTo>
                        <a:pt x="200" y="424"/>
                      </a:lnTo>
                      <a:lnTo>
                        <a:pt x="194" y="457"/>
                      </a:lnTo>
                      <a:lnTo>
                        <a:pt x="189" y="487"/>
                      </a:lnTo>
                      <a:lnTo>
                        <a:pt x="169" y="496"/>
                      </a:lnTo>
                      <a:lnTo>
                        <a:pt x="153" y="487"/>
                      </a:lnTo>
                      <a:lnTo>
                        <a:pt x="156" y="450"/>
                      </a:lnTo>
                      <a:lnTo>
                        <a:pt x="169" y="409"/>
                      </a:lnTo>
                      <a:lnTo>
                        <a:pt x="194" y="373"/>
                      </a:lnTo>
                      <a:lnTo>
                        <a:pt x="142" y="359"/>
                      </a:lnTo>
                      <a:lnTo>
                        <a:pt x="87" y="338"/>
                      </a:lnTo>
                      <a:lnTo>
                        <a:pt x="40" y="308"/>
                      </a:lnTo>
                      <a:lnTo>
                        <a:pt x="16" y="281"/>
                      </a:lnTo>
                      <a:lnTo>
                        <a:pt x="0" y="242"/>
                      </a:lnTo>
                      <a:lnTo>
                        <a:pt x="0" y="221"/>
                      </a:lnTo>
                      <a:lnTo>
                        <a:pt x="13" y="188"/>
                      </a:lnTo>
                      <a:lnTo>
                        <a:pt x="47" y="156"/>
                      </a:lnTo>
                      <a:lnTo>
                        <a:pt x="93" y="116"/>
                      </a:lnTo>
                      <a:lnTo>
                        <a:pt x="13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3" name="Freeform 126">
                  <a:extLst>
                    <a:ext uri="{FF2B5EF4-FFF2-40B4-BE49-F238E27FC236}">
                      <a16:creationId xmlns:a16="http://schemas.microsoft.com/office/drawing/2014/main" id="{CB170D0B-7AA1-4393-82F1-EEA3240A6539}"/>
                    </a:ext>
                  </a:extLst>
                </p:cNvPr>
                <p:cNvSpPr>
                  <a:spLocks/>
                </p:cNvSpPr>
                <p:nvPr/>
              </p:nvSpPr>
              <p:spPr bwMode="auto">
                <a:xfrm>
                  <a:off x="6164" y="1553"/>
                  <a:ext cx="212" cy="217"/>
                </a:xfrm>
                <a:custGeom>
                  <a:avLst/>
                  <a:gdLst>
                    <a:gd name="T0" fmla="*/ 5 w 425"/>
                    <a:gd name="T1" fmla="*/ 11 h 435"/>
                    <a:gd name="T2" fmla="*/ 7 w 425"/>
                    <a:gd name="T3" fmla="*/ 11 h 435"/>
                    <a:gd name="T4" fmla="*/ 8 w 425"/>
                    <a:gd name="T5" fmla="*/ 11 h 435"/>
                    <a:gd name="T6" fmla="*/ 9 w 425"/>
                    <a:gd name="T7" fmla="*/ 11 h 435"/>
                    <a:gd name="T8" fmla="*/ 10 w 425"/>
                    <a:gd name="T9" fmla="*/ 10 h 435"/>
                    <a:gd name="T10" fmla="*/ 11 w 425"/>
                    <a:gd name="T11" fmla="*/ 8 h 435"/>
                    <a:gd name="T12" fmla="*/ 11 w 425"/>
                    <a:gd name="T13" fmla="*/ 8 h 435"/>
                    <a:gd name="T14" fmla="*/ 11 w 425"/>
                    <a:gd name="T15" fmla="*/ 7 h 435"/>
                    <a:gd name="T16" fmla="*/ 10 w 425"/>
                    <a:gd name="T17" fmla="*/ 6 h 435"/>
                    <a:gd name="T18" fmla="*/ 7 w 425"/>
                    <a:gd name="T19" fmla="*/ 5 h 435"/>
                    <a:gd name="T20" fmla="*/ 5 w 425"/>
                    <a:gd name="T21" fmla="*/ 5 h 435"/>
                    <a:gd name="T22" fmla="*/ 4 w 425"/>
                    <a:gd name="T23" fmla="*/ 5 h 435"/>
                    <a:gd name="T24" fmla="*/ 3 w 425"/>
                    <a:gd name="T25" fmla="*/ 5 h 435"/>
                    <a:gd name="T26" fmla="*/ 3 w 425"/>
                    <a:gd name="T27" fmla="*/ 5 h 435"/>
                    <a:gd name="T28" fmla="*/ 2 w 425"/>
                    <a:gd name="T29" fmla="*/ 5 h 435"/>
                    <a:gd name="T30" fmla="*/ 2 w 425"/>
                    <a:gd name="T31" fmla="*/ 4 h 435"/>
                    <a:gd name="T32" fmla="*/ 3 w 425"/>
                    <a:gd name="T33" fmla="*/ 4 h 435"/>
                    <a:gd name="T34" fmla="*/ 4 w 425"/>
                    <a:gd name="T35" fmla="*/ 4 h 435"/>
                    <a:gd name="T36" fmla="*/ 4 w 425"/>
                    <a:gd name="T37" fmla="*/ 4 h 435"/>
                    <a:gd name="T38" fmla="*/ 5 w 425"/>
                    <a:gd name="T39" fmla="*/ 3 h 435"/>
                    <a:gd name="T40" fmla="*/ 4 w 425"/>
                    <a:gd name="T41" fmla="*/ 2 h 435"/>
                    <a:gd name="T42" fmla="*/ 4 w 425"/>
                    <a:gd name="T43" fmla="*/ 1 h 435"/>
                    <a:gd name="T44" fmla="*/ 3 w 425"/>
                    <a:gd name="T45" fmla="*/ 1 h 435"/>
                    <a:gd name="T46" fmla="*/ 2 w 425"/>
                    <a:gd name="T47" fmla="*/ 1 h 435"/>
                    <a:gd name="T48" fmla="*/ 1 w 425"/>
                    <a:gd name="T49" fmla="*/ 1 h 435"/>
                    <a:gd name="T50" fmla="*/ 1 w 425"/>
                    <a:gd name="T51" fmla="*/ 2 h 435"/>
                    <a:gd name="T52" fmla="*/ 1 w 425"/>
                    <a:gd name="T53" fmla="*/ 3 h 435"/>
                    <a:gd name="T54" fmla="*/ 1 w 425"/>
                    <a:gd name="T55" fmla="*/ 3 h 435"/>
                    <a:gd name="T56" fmla="*/ 1 w 425"/>
                    <a:gd name="T57" fmla="*/ 3 h 435"/>
                    <a:gd name="T58" fmla="*/ 0 w 425"/>
                    <a:gd name="T59" fmla="*/ 3 h 435"/>
                    <a:gd name="T60" fmla="*/ 0 w 425"/>
                    <a:gd name="T61" fmla="*/ 3 h 435"/>
                    <a:gd name="T62" fmla="*/ 0 w 425"/>
                    <a:gd name="T63" fmla="*/ 2 h 435"/>
                    <a:gd name="T64" fmla="*/ 0 w 425"/>
                    <a:gd name="T65" fmla="*/ 1 h 435"/>
                    <a:gd name="T66" fmla="*/ 0 w 425"/>
                    <a:gd name="T67" fmla="*/ 1 h 435"/>
                    <a:gd name="T68" fmla="*/ 1 w 425"/>
                    <a:gd name="T69" fmla="*/ 0 h 435"/>
                    <a:gd name="T70" fmla="*/ 2 w 425"/>
                    <a:gd name="T71" fmla="*/ 0 h 435"/>
                    <a:gd name="T72" fmla="*/ 3 w 425"/>
                    <a:gd name="T73" fmla="*/ 0 h 435"/>
                    <a:gd name="T74" fmla="*/ 3 w 425"/>
                    <a:gd name="T75" fmla="*/ 0 h 435"/>
                    <a:gd name="T76" fmla="*/ 4 w 425"/>
                    <a:gd name="T77" fmla="*/ 0 h 435"/>
                    <a:gd name="T78" fmla="*/ 5 w 425"/>
                    <a:gd name="T79" fmla="*/ 1 h 435"/>
                    <a:gd name="T80" fmla="*/ 6 w 425"/>
                    <a:gd name="T81" fmla="*/ 2 h 435"/>
                    <a:gd name="T82" fmla="*/ 7 w 425"/>
                    <a:gd name="T83" fmla="*/ 3 h 435"/>
                    <a:gd name="T84" fmla="*/ 8 w 425"/>
                    <a:gd name="T85" fmla="*/ 4 h 435"/>
                    <a:gd name="T86" fmla="*/ 10 w 425"/>
                    <a:gd name="T87" fmla="*/ 5 h 435"/>
                    <a:gd name="T88" fmla="*/ 12 w 425"/>
                    <a:gd name="T89" fmla="*/ 6 h 435"/>
                    <a:gd name="T90" fmla="*/ 12 w 425"/>
                    <a:gd name="T91" fmla="*/ 6 h 435"/>
                    <a:gd name="T92" fmla="*/ 13 w 425"/>
                    <a:gd name="T93" fmla="*/ 6 h 435"/>
                    <a:gd name="T94" fmla="*/ 13 w 425"/>
                    <a:gd name="T95" fmla="*/ 8 h 435"/>
                    <a:gd name="T96" fmla="*/ 12 w 425"/>
                    <a:gd name="T97" fmla="*/ 9 h 435"/>
                    <a:gd name="T98" fmla="*/ 11 w 425"/>
                    <a:gd name="T99" fmla="*/ 10 h 435"/>
                    <a:gd name="T100" fmla="*/ 10 w 425"/>
                    <a:gd name="T101" fmla="*/ 11 h 435"/>
                    <a:gd name="T102" fmla="*/ 9 w 425"/>
                    <a:gd name="T103" fmla="*/ 12 h 435"/>
                    <a:gd name="T104" fmla="*/ 6 w 425"/>
                    <a:gd name="T105" fmla="*/ 13 h 435"/>
                    <a:gd name="T106" fmla="*/ 5 w 425"/>
                    <a:gd name="T107" fmla="*/ 13 h 435"/>
                    <a:gd name="T108" fmla="*/ 4 w 425"/>
                    <a:gd name="T109" fmla="*/ 12 h 435"/>
                    <a:gd name="T110" fmla="*/ 4 w 425"/>
                    <a:gd name="T111" fmla="*/ 12 h 435"/>
                    <a:gd name="T112" fmla="*/ 5 w 425"/>
                    <a:gd name="T113" fmla="*/ 11 h 43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425"/>
                    <a:gd name="T172" fmla="*/ 0 h 435"/>
                    <a:gd name="T173" fmla="*/ 425 w 425"/>
                    <a:gd name="T174" fmla="*/ 435 h 43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425" h="435">
                      <a:moveTo>
                        <a:pt x="183" y="383"/>
                      </a:moveTo>
                      <a:lnTo>
                        <a:pt x="225" y="377"/>
                      </a:lnTo>
                      <a:lnTo>
                        <a:pt x="283" y="362"/>
                      </a:lnTo>
                      <a:lnTo>
                        <a:pt x="302" y="354"/>
                      </a:lnTo>
                      <a:lnTo>
                        <a:pt x="336" y="327"/>
                      </a:lnTo>
                      <a:lnTo>
                        <a:pt x="365" y="286"/>
                      </a:lnTo>
                      <a:lnTo>
                        <a:pt x="374" y="263"/>
                      </a:lnTo>
                      <a:lnTo>
                        <a:pt x="374" y="236"/>
                      </a:lnTo>
                      <a:lnTo>
                        <a:pt x="324" y="206"/>
                      </a:lnTo>
                      <a:lnTo>
                        <a:pt x="241" y="167"/>
                      </a:lnTo>
                      <a:lnTo>
                        <a:pt x="188" y="161"/>
                      </a:lnTo>
                      <a:lnTo>
                        <a:pt x="152" y="166"/>
                      </a:lnTo>
                      <a:lnTo>
                        <a:pt x="125" y="179"/>
                      </a:lnTo>
                      <a:lnTo>
                        <a:pt x="107" y="184"/>
                      </a:lnTo>
                      <a:lnTo>
                        <a:pt x="88" y="173"/>
                      </a:lnTo>
                      <a:lnTo>
                        <a:pt x="83" y="155"/>
                      </a:lnTo>
                      <a:lnTo>
                        <a:pt x="111" y="135"/>
                      </a:lnTo>
                      <a:lnTo>
                        <a:pt x="136" y="133"/>
                      </a:lnTo>
                      <a:lnTo>
                        <a:pt x="158" y="128"/>
                      </a:lnTo>
                      <a:lnTo>
                        <a:pt x="164" y="117"/>
                      </a:lnTo>
                      <a:lnTo>
                        <a:pt x="158" y="82"/>
                      </a:lnTo>
                      <a:lnTo>
                        <a:pt x="130" y="58"/>
                      </a:lnTo>
                      <a:lnTo>
                        <a:pt x="100" y="48"/>
                      </a:lnTo>
                      <a:lnTo>
                        <a:pt x="65" y="49"/>
                      </a:lnTo>
                      <a:lnTo>
                        <a:pt x="47" y="58"/>
                      </a:lnTo>
                      <a:lnTo>
                        <a:pt x="39" y="76"/>
                      </a:lnTo>
                      <a:lnTo>
                        <a:pt x="41" y="96"/>
                      </a:lnTo>
                      <a:lnTo>
                        <a:pt x="51" y="108"/>
                      </a:lnTo>
                      <a:lnTo>
                        <a:pt x="41" y="119"/>
                      </a:lnTo>
                      <a:lnTo>
                        <a:pt x="21" y="122"/>
                      </a:lnTo>
                      <a:lnTo>
                        <a:pt x="4" y="106"/>
                      </a:lnTo>
                      <a:lnTo>
                        <a:pt x="0" y="82"/>
                      </a:lnTo>
                      <a:lnTo>
                        <a:pt x="9" y="48"/>
                      </a:lnTo>
                      <a:lnTo>
                        <a:pt x="30" y="33"/>
                      </a:lnTo>
                      <a:lnTo>
                        <a:pt x="47" y="14"/>
                      </a:lnTo>
                      <a:lnTo>
                        <a:pt x="81" y="6"/>
                      </a:lnTo>
                      <a:lnTo>
                        <a:pt x="111" y="0"/>
                      </a:lnTo>
                      <a:lnTo>
                        <a:pt x="125" y="0"/>
                      </a:lnTo>
                      <a:lnTo>
                        <a:pt x="148" y="21"/>
                      </a:lnTo>
                      <a:lnTo>
                        <a:pt x="170" y="43"/>
                      </a:lnTo>
                      <a:lnTo>
                        <a:pt x="206" y="85"/>
                      </a:lnTo>
                      <a:lnTo>
                        <a:pt x="237" y="124"/>
                      </a:lnTo>
                      <a:lnTo>
                        <a:pt x="285" y="151"/>
                      </a:lnTo>
                      <a:lnTo>
                        <a:pt x="332" y="173"/>
                      </a:lnTo>
                      <a:lnTo>
                        <a:pt x="385" y="198"/>
                      </a:lnTo>
                      <a:lnTo>
                        <a:pt x="415" y="209"/>
                      </a:lnTo>
                      <a:lnTo>
                        <a:pt x="425" y="222"/>
                      </a:lnTo>
                      <a:lnTo>
                        <a:pt x="421" y="269"/>
                      </a:lnTo>
                      <a:lnTo>
                        <a:pt x="407" y="311"/>
                      </a:lnTo>
                      <a:lnTo>
                        <a:pt x="383" y="344"/>
                      </a:lnTo>
                      <a:lnTo>
                        <a:pt x="344" y="383"/>
                      </a:lnTo>
                      <a:lnTo>
                        <a:pt x="288" y="414"/>
                      </a:lnTo>
                      <a:lnTo>
                        <a:pt x="213" y="435"/>
                      </a:lnTo>
                      <a:lnTo>
                        <a:pt x="178" y="432"/>
                      </a:lnTo>
                      <a:lnTo>
                        <a:pt x="152" y="414"/>
                      </a:lnTo>
                      <a:lnTo>
                        <a:pt x="148" y="393"/>
                      </a:lnTo>
                      <a:lnTo>
                        <a:pt x="183" y="38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4" name="Freeform 127">
                  <a:extLst>
                    <a:ext uri="{FF2B5EF4-FFF2-40B4-BE49-F238E27FC236}">
                      <a16:creationId xmlns:a16="http://schemas.microsoft.com/office/drawing/2014/main" id="{94A3D590-A76B-4515-B3E2-6C177F8F5B8C}"/>
                    </a:ext>
                  </a:extLst>
                </p:cNvPr>
                <p:cNvSpPr>
                  <a:spLocks/>
                </p:cNvSpPr>
                <p:nvPr/>
              </p:nvSpPr>
              <p:spPr bwMode="auto">
                <a:xfrm>
                  <a:off x="6273" y="1942"/>
                  <a:ext cx="121" cy="284"/>
                </a:xfrm>
                <a:custGeom>
                  <a:avLst/>
                  <a:gdLst>
                    <a:gd name="T0" fmla="*/ 1 w 241"/>
                    <a:gd name="T1" fmla="*/ 1 h 569"/>
                    <a:gd name="T2" fmla="*/ 0 w 241"/>
                    <a:gd name="T3" fmla="*/ 0 h 569"/>
                    <a:gd name="T4" fmla="*/ 1 w 241"/>
                    <a:gd name="T5" fmla="*/ 0 h 569"/>
                    <a:gd name="T6" fmla="*/ 2 w 241"/>
                    <a:gd name="T7" fmla="*/ 0 h 569"/>
                    <a:gd name="T8" fmla="*/ 3 w 241"/>
                    <a:gd name="T9" fmla="*/ 0 h 569"/>
                    <a:gd name="T10" fmla="*/ 4 w 241"/>
                    <a:gd name="T11" fmla="*/ 1 h 569"/>
                    <a:gd name="T12" fmla="*/ 4 w 241"/>
                    <a:gd name="T13" fmla="*/ 3 h 569"/>
                    <a:gd name="T14" fmla="*/ 5 w 241"/>
                    <a:gd name="T15" fmla="*/ 5 h 569"/>
                    <a:gd name="T16" fmla="*/ 6 w 241"/>
                    <a:gd name="T17" fmla="*/ 7 h 569"/>
                    <a:gd name="T18" fmla="*/ 6 w 241"/>
                    <a:gd name="T19" fmla="*/ 8 h 569"/>
                    <a:gd name="T20" fmla="*/ 6 w 241"/>
                    <a:gd name="T21" fmla="*/ 9 h 569"/>
                    <a:gd name="T22" fmla="*/ 6 w 241"/>
                    <a:gd name="T23" fmla="*/ 10 h 569"/>
                    <a:gd name="T24" fmla="*/ 5 w 241"/>
                    <a:gd name="T25" fmla="*/ 12 h 569"/>
                    <a:gd name="T26" fmla="*/ 4 w 241"/>
                    <a:gd name="T27" fmla="*/ 14 h 569"/>
                    <a:gd name="T28" fmla="*/ 4 w 241"/>
                    <a:gd name="T29" fmla="*/ 14 h 569"/>
                    <a:gd name="T30" fmla="*/ 4 w 241"/>
                    <a:gd name="T31" fmla="*/ 15 h 569"/>
                    <a:gd name="T32" fmla="*/ 6 w 241"/>
                    <a:gd name="T33" fmla="*/ 15 h 569"/>
                    <a:gd name="T34" fmla="*/ 7 w 241"/>
                    <a:gd name="T35" fmla="*/ 16 h 569"/>
                    <a:gd name="T36" fmla="*/ 8 w 241"/>
                    <a:gd name="T37" fmla="*/ 16 h 569"/>
                    <a:gd name="T38" fmla="*/ 7 w 241"/>
                    <a:gd name="T39" fmla="*/ 17 h 569"/>
                    <a:gd name="T40" fmla="*/ 6 w 241"/>
                    <a:gd name="T41" fmla="*/ 17 h 569"/>
                    <a:gd name="T42" fmla="*/ 5 w 241"/>
                    <a:gd name="T43" fmla="*/ 17 h 569"/>
                    <a:gd name="T44" fmla="*/ 4 w 241"/>
                    <a:gd name="T45" fmla="*/ 16 h 569"/>
                    <a:gd name="T46" fmla="*/ 3 w 241"/>
                    <a:gd name="T47" fmla="*/ 16 h 569"/>
                    <a:gd name="T48" fmla="*/ 2 w 241"/>
                    <a:gd name="T49" fmla="*/ 16 h 569"/>
                    <a:gd name="T50" fmla="*/ 2 w 241"/>
                    <a:gd name="T51" fmla="*/ 16 h 569"/>
                    <a:gd name="T52" fmla="*/ 2 w 241"/>
                    <a:gd name="T53" fmla="*/ 15 h 569"/>
                    <a:gd name="T54" fmla="*/ 2 w 241"/>
                    <a:gd name="T55" fmla="*/ 14 h 569"/>
                    <a:gd name="T56" fmla="*/ 3 w 241"/>
                    <a:gd name="T57" fmla="*/ 13 h 569"/>
                    <a:gd name="T58" fmla="*/ 3 w 241"/>
                    <a:gd name="T59" fmla="*/ 12 h 569"/>
                    <a:gd name="T60" fmla="*/ 4 w 241"/>
                    <a:gd name="T61" fmla="*/ 10 h 569"/>
                    <a:gd name="T62" fmla="*/ 4 w 241"/>
                    <a:gd name="T63" fmla="*/ 9 h 569"/>
                    <a:gd name="T64" fmla="*/ 5 w 241"/>
                    <a:gd name="T65" fmla="*/ 8 h 569"/>
                    <a:gd name="T66" fmla="*/ 4 w 241"/>
                    <a:gd name="T67" fmla="*/ 7 h 569"/>
                    <a:gd name="T68" fmla="*/ 4 w 241"/>
                    <a:gd name="T69" fmla="*/ 6 h 569"/>
                    <a:gd name="T70" fmla="*/ 3 w 241"/>
                    <a:gd name="T71" fmla="*/ 5 h 569"/>
                    <a:gd name="T72" fmla="*/ 2 w 241"/>
                    <a:gd name="T73" fmla="*/ 3 h 569"/>
                    <a:gd name="T74" fmla="*/ 1 w 241"/>
                    <a:gd name="T75" fmla="*/ 1 h 56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41"/>
                    <a:gd name="T115" fmla="*/ 0 h 569"/>
                    <a:gd name="T116" fmla="*/ 241 w 241"/>
                    <a:gd name="T117" fmla="*/ 569 h 56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41" h="569">
                      <a:moveTo>
                        <a:pt x="6" y="53"/>
                      </a:moveTo>
                      <a:lnTo>
                        <a:pt x="0" y="28"/>
                      </a:lnTo>
                      <a:lnTo>
                        <a:pt x="24" y="0"/>
                      </a:lnTo>
                      <a:lnTo>
                        <a:pt x="56" y="3"/>
                      </a:lnTo>
                      <a:lnTo>
                        <a:pt x="79" y="13"/>
                      </a:lnTo>
                      <a:lnTo>
                        <a:pt x="105" y="49"/>
                      </a:lnTo>
                      <a:lnTo>
                        <a:pt x="125" y="119"/>
                      </a:lnTo>
                      <a:lnTo>
                        <a:pt x="151" y="182"/>
                      </a:lnTo>
                      <a:lnTo>
                        <a:pt x="175" y="241"/>
                      </a:lnTo>
                      <a:lnTo>
                        <a:pt x="175" y="273"/>
                      </a:lnTo>
                      <a:lnTo>
                        <a:pt x="175" y="299"/>
                      </a:lnTo>
                      <a:lnTo>
                        <a:pt x="162" y="331"/>
                      </a:lnTo>
                      <a:lnTo>
                        <a:pt x="129" y="396"/>
                      </a:lnTo>
                      <a:lnTo>
                        <a:pt x="110" y="453"/>
                      </a:lnTo>
                      <a:lnTo>
                        <a:pt x="103" y="474"/>
                      </a:lnTo>
                      <a:lnTo>
                        <a:pt x="118" y="491"/>
                      </a:lnTo>
                      <a:lnTo>
                        <a:pt x="162" y="504"/>
                      </a:lnTo>
                      <a:lnTo>
                        <a:pt x="217" y="517"/>
                      </a:lnTo>
                      <a:lnTo>
                        <a:pt x="241" y="531"/>
                      </a:lnTo>
                      <a:lnTo>
                        <a:pt x="217" y="552"/>
                      </a:lnTo>
                      <a:lnTo>
                        <a:pt x="168" y="569"/>
                      </a:lnTo>
                      <a:lnTo>
                        <a:pt x="145" y="563"/>
                      </a:lnTo>
                      <a:lnTo>
                        <a:pt x="125" y="537"/>
                      </a:lnTo>
                      <a:lnTo>
                        <a:pt x="92" y="517"/>
                      </a:lnTo>
                      <a:lnTo>
                        <a:pt x="64" y="517"/>
                      </a:lnTo>
                      <a:lnTo>
                        <a:pt x="46" y="512"/>
                      </a:lnTo>
                      <a:lnTo>
                        <a:pt x="37" y="491"/>
                      </a:lnTo>
                      <a:lnTo>
                        <a:pt x="50" y="467"/>
                      </a:lnTo>
                      <a:lnTo>
                        <a:pt x="72" y="435"/>
                      </a:lnTo>
                      <a:lnTo>
                        <a:pt x="92" y="409"/>
                      </a:lnTo>
                      <a:lnTo>
                        <a:pt x="116" y="345"/>
                      </a:lnTo>
                      <a:lnTo>
                        <a:pt x="125" y="305"/>
                      </a:lnTo>
                      <a:lnTo>
                        <a:pt x="129" y="273"/>
                      </a:lnTo>
                      <a:lnTo>
                        <a:pt x="123" y="241"/>
                      </a:lnTo>
                      <a:lnTo>
                        <a:pt x="103" y="204"/>
                      </a:lnTo>
                      <a:lnTo>
                        <a:pt x="70" y="169"/>
                      </a:lnTo>
                      <a:lnTo>
                        <a:pt x="37" y="113"/>
                      </a:lnTo>
                      <a:lnTo>
                        <a:pt x="6"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4145" name="Freeform 128">
                  <a:extLst>
                    <a:ext uri="{FF2B5EF4-FFF2-40B4-BE49-F238E27FC236}">
                      <a16:creationId xmlns:a16="http://schemas.microsoft.com/office/drawing/2014/main" id="{66E8ECDB-EE44-4F4D-9ECD-8172E8B92DCF}"/>
                    </a:ext>
                  </a:extLst>
                </p:cNvPr>
                <p:cNvSpPr>
                  <a:spLocks/>
                </p:cNvSpPr>
                <p:nvPr/>
              </p:nvSpPr>
              <p:spPr bwMode="auto">
                <a:xfrm>
                  <a:off x="6194" y="1945"/>
                  <a:ext cx="85" cy="296"/>
                </a:xfrm>
                <a:custGeom>
                  <a:avLst/>
                  <a:gdLst>
                    <a:gd name="T0" fmla="*/ 3 w 169"/>
                    <a:gd name="T1" fmla="*/ 4 h 593"/>
                    <a:gd name="T2" fmla="*/ 3 w 169"/>
                    <a:gd name="T3" fmla="*/ 2 h 593"/>
                    <a:gd name="T4" fmla="*/ 4 w 169"/>
                    <a:gd name="T5" fmla="*/ 0 h 593"/>
                    <a:gd name="T6" fmla="*/ 4 w 169"/>
                    <a:gd name="T7" fmla="*/ 0 h 593"/>
                    <a:gd name="T8" fmla="*/ 5 w 169"/>
                    <a:gd name="T9" fmla="*/ 0 h 593"/>
                    <a:gd name="T10" fmla="*/ 6 w 169"/>
                    <a:gd name="T11" fmla="*/ 1 h 593"/>
                    <a:gd name="T12" fmla="*/ 5 w 169"/>
                    <a:gd name="T13" fmla="*/ 2 h 593"/>
                    <a:gd name="T14" fmla="*/ 5 w 169"/>
                    <a:gd name="T15" fmla="*/ 4 h 593"/>
                    <a:gd name="T16" fmla="*/ 4 w 169"/>
                    <a:gd name="T17" fmla="*/ 7 h 593"/>
                    <a:gd name="T18" fmla="*/ 4 w 169"/>
                    <a:gd name="T19" fmla="*/ 8 h 593"/>
                    <a:gd name="T20" fmla="*/ 4 w 169"/>
                    <a:gd name="T21" fmla="*/ 11 h 593"/>
                    <a:gd name="T22" fmla="*/ 4 w 169"/>
                    <a:gd name="T23" fmla="*/ 13 h 593"/>
                    <a:gd name="T24" fmla="*/ 5 w 169"/>
                    <a:gd name="T25" fmla="*/ 15 h 593"/>
                    <a:gd name="T26" fmla="*/ 5 w 169"/>
                    <a:gd name="T27" fmla="*/ 15 h 593"/>
                    <a:gd name="T28" fmla="*/ 4 w 169"/>
                    <a:gd name="T29" fmla="*/ 16 h 593"/>
                    <a:gd name="T30" fmla="*/ 4 w 169"/>
                    <a:gd name="T31" fmla="*/ 16 h 593"/>
                    <a:gd name="T32" fmla="*/ 3 w 169"/>
                    <a:gd name="T33" fmla="*/ 17 h 593"/>
                    <a:gd name="T34" fmla="*/ 2 w 169"/>
                    <a:gd name="T35" fmla="*/ 18 h 593"/>
                    <a:gd name="T36" fmla="*/ 2 w 169"/>
                    <a:gd name="T37" fmla="*/ 18 h 593"/>
                    <a:gd name="T38" fmla="*/ 0 w 169"/>
                    <a:gd name="T39" fmla="*/ 17 h 593"/>
                    <a:gd name="T40" fmla="*/ 1 w 169"/>
                    <a:gd name="T41" fmla="*/ 17 h 593"/>
                    <a:gd name="T42" fmla="*/ 1 w 169"/>
                    <a:gd name="T43" fmla="*/ 16 h 593"/>
                    <a:gd name="T44" fmla="*/ 3 w 169"/>
                    <a:gd name="T45" fmla="*/ 15 h 593"/>
                    <a:gd name="T46" fmla="*/ 3 w 169"/>
                    <a:gd name="T47" fmla="*/ 15 h 593"/>
                    <a:gd name="T48" fmla="*/ 4 w 169"/>
                    <a:gd name="T49" fmla="*/ 14 h 593"/>
                    <a:gd name="T50" fmla="*/ 4 w 169"/>
                    <a:gd name="T51" fmla="*/ 13 h 593"/>
                    <a:gd name="T52" fmla="*/ 3 w 169"/>
                    <a:gd name="T53" fmla="*/ 11 h 593"/>
                    <a:gd name="T54" fmla="*/ 3 w 169"/>
                    <a:gd name="T55" fmla="*/ 9 h 593"/>
                    <a:gd name="T56" fmla="*/ 3 w 169"/>
                    <a:gd name="T57" fmla="*/ 7 h 593"/>
                    <a:gd name="T58" fmla="*/ 2 w 169"/>
                    <a:gd name="T59" fmla="*/ 6 h 593"/>
                    <a:gd name="T60" fmla="*/ 3 w 169"/>
                    <a:gd name="T61" fmla="*/ 4 h 593"/>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69"/>
                    <a:gd name="T94" fmla="*/ 0 h 593"/>
                    <a:gd name="T95" fmla="*/ 169 w 169"/>
                    <a:gd name="T96" fmla="*/ 593 h 593"/>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69" h="593">
                      <a:moveTo>
                        <a:pt x="67" y="146"/>
                      </a:moveTo>
                      <a:lnTo>
                        <a:pt x="87" y="65"/>
                      </a:lnTo>
                      <a:lnTo>
                        <a:pt x="100" y="13"/>
                      </a:lnTo>
                      <a:lnTo>
                        <a:pt x="122" y="0"/>
                      </a:lnTo>
                      <a:lnTo>
                        <a:pt x="153" y="4"/>
                      </a:lnTo>
                      <a:lnTo>
                        <a:pt x="169" y="36"/>
                      </a:lnTo>
                      <a:lnTo>
                        <a:pt x="155" y="76"/>
                      </a:lnTo>
                      <a:lnTo>
                        <a:pt x="141" y="146"/>
                      </a:lnTo>
                      <a:lnTo>
                        <a:pt x="120" y="226"/>
                      </a:lnTo>
                      <a:lnTo>
                        <a:pt x="114" y="282"/>
                      </a:lnTo>
                      <a:lnTo>
                        <a:pt x="114" y="360"/>
                      </a:lnTo>
                      <a:lnTo>
                        <a:pt x="122" y="425"/>
                      </a:lnTo>
                      <a:lnTo>
                        <a:pt x="129" y="487"/>
                      </a:lnTo>
                      <a:lnTo>
                        <a:pt x="136" y="506"/>
                      </a:lnTo>
                      <a:lnTo>
                        <a:pt x="127" y="519"/>
                      </a:lnTo>
                      <a:lnTo>
                        <a:pt x="100" y="532"/>
                      </a:lnTo>
                      <a:lnTo>
                        <a:pt x="75" y="561"/>
                      </a:lnTo>
                      <a:lnTo>
                        <a:pt x="63" y="591"/>
                      </a:lnTo>
                      <a:lnTo>
                        <a:pt x="40" y="593"/>
                      </a:lnTo>
                      <a:lnTo>
                        <a:pt x="0" y="574"/>
                      </a:lnTo>
                      <a:lnTo>
                        <a:pt x="6" y="555"/>
                      </a:lnTo>
                      <a:lnTo>
                        <a:pt x="28" y="540"/>
                      </a:lnTo>
                      <a:lnTo>
                        <a:pt x="69" y="506"/>
                      </a:lnTo>
                      <a:lnTo>
                        <a:pt x="89" y="489"/>
                      </a:lnTo>
                      <a:lnTo>
                        <a:pt x="100" y="468"/>
                      </a:lnTo>
                      <a:lnTo>
                        <a:pt x="100" y="425"/>
                      </a:lnTo>
                      <a:lnTo>
                        <a:pt x="87" y="358"/>
                      </a:lnTo>
                      <a:lnTo>
                        <a:pt x="73" y="298"/>
                      </a:lnTo>
                      <a:lnTo>
                        <a:pt x="67" y="244"/>
                      </a:lnTo>
                      <a:lnTo>
                        <a:pt x="63" y="201"/>
                      </a:lnTo>
                      <a:lnTo>
                        <a:pt x="67" y="14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grpSp>
          <p:nvGrpSpPr>
            <p:cNvPr id="4118" name="Group 129">
              <a:extLst>
                <a:ext uri="{FF2B5EF4-FFF2-40B4-BE49-F238E27FC236}">
                  <a16:creationId xmlns:a16="http://schemas.microsoft.com/office/drawing/2014/main" id="{C5BD7F43-4232-40C6-8BAB-8E824D47C0B5}"/>
                </a:ext>
              </a:extLst>
            </p:cNvPr>
            <p:cNvGrpSpPr>
              <a:grpSpLocks/>
            </p:cNvGrpSpPr>
            <p:nvPr/>
          </p:nvGrpSpPr>
          <p:grpSpPr bwMode="auto">
            <a:xfrm>
              <a:off x="4017" y="1981"/>
              <a:ext cx="387" cy="512"/>
              <a:chOff x="-2775" y="449"/>
              <a:chExt cx="1050" cy="1503"/>
            </a:xfrm>
          </p:grpSpPr>
          <p:grpSp>
            <p:nvGrpSpPr>
              <p:cNvPr id="4119" name="Group 130">
                <a:extLst>
                  <a:ext uri="{FF2B5EF4-FFF2-40B4-BE49-F238E27FC236}">
                    <a16:creationId xmlns:a16="http://schemas.microsoft.com/office/drawing/2014/main" id="{BC4EA9F6-E4D7-46A4-9DD1-02FF07A593B2}"/>
                  </a:ext>
                </a:extLst>
              </p:cNvPr>
              <p:cNvGrpSpPr>
                <a:grpSpLocks/>
              </p:cNvGrpSpPr>
              <p:nvPr/>
            </p:nvGrpSpPr>
            <p:grpSpPr bwMode="auto">
              <a:xfrm>
                <a:off x="-2775" y="507"/>
                <a:ext cx="841" cy="1445"/>
                <a:chOff x="-2775" y="507"/>
                <a:chExt cx="841" cy="1445"/>
              </a:xfrm>
            </p:grpSpPr>
            <p:sp>
              <p:nvSpPr>
                <p:cNvPr id="4129" name="Freeform 131">
                  <a:extLst>
                    <a:ext uri="{FF2B5EF4-FFF2-40B4-BE49-F238E27FC236}">
                      <a16:creationId xmlns:a16="http://schemas.microsoft.com/office/drawing/2014/main" id="{C791DBB0-9ABC-4449-9F04-1E4876B2E196}"/>
                    </a:ext>
                  </a:extLst>
                </p:cNvPr>
                <p:cNvSpPr>
                  <a:spLocks/>
                </p:cNvSpPr>
                <p:nvPr/>
              </p:nvSpPr>
              <p:spPr bwMode="auto">
                <a:xfrm>
                  <a:off x="-2503" y="560"/>
                  <a:ext cx="533" cy="736"/>
                </a:xfrm>
                <a:custGeom>
                  <a:avLst/>
                  <a:gdLst>
                    <a:gd name="T0" fmla="*/ 267 w 533"/>
                    <a:gd name="T1" fmla="*/ 736 h 736"/>
                    <a:gd name="T2" fmla="*/ 279 w 533"/>
                    <a:gd name="T3" fmla="*/ 632 h 736"/>
                    <a:gd name="T4" fmla="*/ 285 w 533"/>
                    <a:gd name="T5" fmla="*/ 553 h 736"/>
                    <a:gd name="T6" fmla="*/ 260 w 533"/>
                    <a:gd name="T7" fmla="*/ 468 h 736"/>
                    <a:gd name="T8" fmla="*/ 214 w 533"/>
                    <a:gd name="T9" fmla="*/ 403 h 736"/>
                    <a:gd name="T10" fmla="*/ 156 w 533"/>
                    <a:gd name="T11" fmla="*/ 338 h 736"/>
                    <a:gd name="T12" fmla="*/ 92 w 533"/>
                    <a:gd name="T13" fmla="*/ 293 h 736"/>
                    <a:gd name="T14" fmla="*/ 0 w 533"/>
                    <a:gd name="T15" fmla="*/ 260 h 736"/>
                    <a:gd name="T16" fmla="*/ 98 w 533"/>
                    <a:gd name="T17" fmla="*/ 162 h 736"/>
                    <a:gd name="T18" fmla="*/ 142 w 533"/>
                    <a:gd name="T19" fmla="*/ 0 h 736"/>
                    <a:gd name="T20" fmla="*/ 260 w 533"/>
                    <a:gd name="T21" fmla="*/ 66 h 736"/>
                    <a:gd name="T22" fmla="*/ 364 w 533"/>
                    <a:gd name="T23" fmla="*/ 131 h 736"/>
                    <a:gd name="T24" fmla="*/ 417 w 533"/>
                    <a:gd name="T25" fmla="*/ 201 h 736"/>
                    <a:gd name="T26" fmla="*/ 500 w 533"/>
                    <a:gd name="T27" fmla="*/ 371 h 736"/>
                    <a:gd name="T28" fmla="*/ 520 w 533"/>
                    <a:gd name="T29" fmla="*/ 535 h 736"/>
                    <a:gd name="T30" fmla="*/ 533 w 533"/>
                    <a:gd name="T31" fmla="*/ 638 h 736"/>
                    <a:gd name="T32" fmla="*/ 417 w 533"/>
                    <a:gd name="T33" fmla="*/ 658 h 736"/>
                    <a:gd name="T34" fmla="*/ 267 w 533"/>
                    <a:gd name="T35" fmla="*/ 736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6"/>
                    <a:gd name="T56" fmla="*/ 533 w 533"/>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6">
                      <a:moveTo>
                        <a:pt x="267" y="736"/>
                      </a:moveTo>
                      <a:lnTo>
                        <a:pt x="279" y="632"/>
                      </a:lnTo>
                      <a:lnTo>
                        <a:pt x="285" y="553"/>
                      </a:lnTo>
                      <a:lnTo>
                        <a:pt x="260" y="468"/>
                      </a:lnTo>
                      <a:lnTo>
                        <a:pt x="214" y="403"/>
                      </a:lnTo>
                      <a:lnTo>
                        <a:pt x="156" y="338"/>
                      </a:lnTo>
                      <a:lnTo>
                        <a:pt x="92" y="293"/>
                      </a:lnTo>
                      <a:lnTo>
                        <a:pt x="0" y="260"/>
                      </a:lnTo>
                      <a:lnTo>
                        <a:pt x="98" y="162"/>
                      </a:lnTo>
                      <a:lnTo>
                        <a:pt x="142" y="0"/>
                      </a:lnTo>
                      <a:lnTo>
                        <a:pt x="260" y="66"/>
                      </a:lnTo>
                      <a:lnTo>
                        <a:pt x="364" y="131"/>
                      </a:lnTo>
                      <a:lnTo>
                        <a:pt x="417" y="201"/>
                      </a:lnTo>
                      <a:lnTo>
                        <a:pt x="500" y="371"/>
                      </a:lnTo>
                      <a:lnTo>
                        <a:pt x="520" y="535"/>
                      </a:lnTo>
                      <a:lnTo>
                        <a:pt x="533" y="638"/>
                      </a:lnTo>
                      <a:lnTo>
                        <a:pt x="417" y="658"/>
                      </a:lnTo>
                      <a:lnTo>
                        <a:pt x="267" y="736"/>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0" name="Freeform 132">
                  <a:extLst>
                    <a:ext uri="{FF2B5EF4-FFF2-40B4-BE49-F238E27FC236}">
                      <a16:creationId xmlns:a16="http://schemas.microsoft.com/office/drawing/2014/main" id="{15F60E68-312A-4D7B-B472-795E4E917A2D}"/>
                    </a:ext>
                  </a:extLst>
                </p:cNvPr>
                <p:cNvSpPr>
                  <a:spLocks/>
                </p:cNvSpPr>
                <p:nvPr/>
              </p:nvSpPr>
              <p:spPr bwMode="auto">
                <a:xfrm>
                  <a:off x="-2711" y="781"/>
                  <a:ext cx="534" cy="735"/>
                </a:xfrm>
                <a:custGeom>
                  <a:avLst/>
                  <a:gdLst>
                    <a:gd name="T0" fmla="*/ 267 w 534"/>
                    <a:gd name="T1" fmla="*/ 0 h 735"/>
                    <a:gd name="T2" fmla="*/ 253 w 534"/>
                    <a:gd name="T3" fmla="*/ 104 h 735"/>
                    <a:gd name="T4" fmla="*/ 247 w 534"/>
                    <a:gd name="T5" fmla="*/ 182 h 735"/>
                    <a:gd name="T6" fmla="*/ 273 w 534"/>
                    <a:gd name="T7" fmla="*/ 267 h 735"/>
                    <a:gd name="T8" fmla="*/ 319 w 534"/>
                    <a:gd name="T9" fmla="*/ 332 h 735"/>
                    <a:gd name="T10" fmla="*/ 377 w 534"/>
                    <a:gd name="T11" fmla="*/ 397 h 735"/>
                    <a:gd name="T12" fmla="*/ 442 w 534"/>
                    <a:gd name="T13" fmla="*/ 444 h 735"/>
                    <a:gd name="T14" fmla="*/ 534 w 534"/>
                    <a:gd name="T15" fmla="*/ 476 h 735"/>
                    <a:gd name="T16" fmla="*/ 435 w 534"/>
                    <a:gd name="T17" fmla="*/ 574 h 735"/>
                    <a:gd name="T18" fmla="*/ 390 w 534"/>
                    <a:gd name="T19" fmla="*/ 735 h 735"/>
                    <a:gd name="T20" fmla="*/ 273 w 534"/>
                    <a:gd name="T21" fmla="*/ 671 h 735"/>
                    <a:gd name="T22" fmla="*/ 169 w 534"/>
                    <a:gd name="T23" fmla="*/ 607 h 735"/>
                    <a:gd name="T24" fmla="*/ 117 w 534"/>
                    <a:gd name="T25" fmla="*/ 535 h 735"/>
                    <a:gd name="T26" fmla="*/ 32 w 534"/>
                    <a:gd name="T27" fmla="*/ 366 h 735"/>
                    <a:gd name="T28" fmla="*/ 13 w 534"/>
                    <a:gd name="T29" fmla="*/ 202 h 735"/>
                    <a:gd name="T30" fmla="*/ 0 w 534"/>
                    <a:gd name="T31" fmla="*/ 97 h 735"/>
                    <a:gd name="T32" fmla="*/ 117 w 534"/>
                    <a:gd name="T33" fmla="*/ 78 h 735"/>
                    <a:gd name="T34" fmla="*/ 267 w 534"/>
                    <a:gd name="T35" fmla="*/ 0 h 7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4"/>
                    <a:gd name="T55" fmla="*/ 0 h 735"/>
                    <a:gd name="T56" fmla="*/ 534 w 534"/>
                    <a:gd name="T57" fmla="*/ 735 h 7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4" h="735">
                      <a:moveTo>
                        <a:pt x="267" y="0"/>
                      </a:moveTo>
                      <a:lnTo>
                        <a:pt x="253" y="104"/>
                      </a:lnTo>
                      <a:lnTo>
                        <a:pt x="247" y="182"/>
                      </a:lnTo>
                      <a:lnTo>
                        <a:pt x="273" y="267"/>
                      </a:lnTo>
                      <a:lnTo>
                        <a:pt x="319" y="332"/>
                      </a:lnTo>
                      <a:lnTo>
                        <a:pt x="377" y="397"/>
                      </a:lnTo>
                      <a:lnTo>
                        <a:pt x="442" y="444"/>
                      </a:lnTo>
                      <a:lnTo>
                        <a:pt x="534" y="476"/>
                      </a:lnTo>
                      <a:lnTo>
                        <a:pt x="435" y="574"/>
                      </a:lnTo>
                      <a:lnTo>
                        <a:pt x="390" y="735"/>
                      </a:lnTo>
                      <a:lnTo>
                        <a:pt x="273" y="671"/>
                      </a:lnTo>
                      <a:lnTo>
                        <a:pt x="169" y="607"/>
                      </a:lnTo>
                      <a:lnTo>
                        <a:pt x="117" y="535"/>
                      </a:lnTo>
                      <a:lnTo>
                        <a:pt x="32" y="366"/>
                      </a:lnTo>
                      <a:lnTo>
                        <a:pt x="13" y="202"/>
                      </a:lnTo>
                      <a:lnTo>
                        <a:pt x="0" y="97"/>
                      </a:lnTo>
                      <a:lnTo>
                        <a:pt x="117" y="78"/>
                      </a:lnTo>
                      <a:lnTo>
                        <a:pt x="267"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1" name="Freeform 133">
                  <a:extLst>
                    <a:ext uri="{FF2B5EF4-FFF2-40B4-BE49-F238E27FC236}">
                      <a16:creationId xmlns:a16="http://schemas.microsoft.com/office/drawing/2014/main" id="{97A24DF9-2698-48E0-AABC-89772481BD29}"/>
                    </a:ext>
                  </a:extLst>
                </p:cNvPr>
                <p:cNvSpPr>
                  <a:spLocks/>
                </p:cNvSpPr>
                <p:nvPr/>
              </p:nvSpPr>
              <p:spPr bwMode="auto">
                <a:xfrm>
                  <a:off x="-2652" y="507"/>
                  <a:ext cx="533" cy="737"/>
                </a:xfrm>
                <a:custGeom>
                  <a:avLst/>
                  <a:gdLst>
                    <a:gd name="T0" fmla="*/ 265 w 533"/>
                    <a:gd name="T1" fmla="*/ 737 h 737"/>
                    <a:gd name="T2" fmla="*/ 278 w 533"/>
                    <a:gd name="T3" fmla="*/ 633 h 737"/>
                    <a:gd name="T4" fmla="*/ 285 w 533"/>
                    <a:gd name="T5" fmla="*/ 555 h 737"/>
                    <a:gd name="T6" fmla="*/ 260 w 533"/>
                    <a:gd name="T7" fmla="*/ 469 h 737"/>
                    <a:gd name="T8" fmla="*/ 214 w 533"/>
                    <a:gd name="T9" fmla="*/ 404 h 737"/>
                    <a:gd name="T10" fmla="*/ 156 w 533"/>
                    <a:gd name="T11" fmla="*/ 339 h 737"/>
                    <a:gd name="T12" fmla="*/ 91 w 533"/>
                    <a:gd name="T13" fmla="*/ 293 h 737"/>
                    <a:gd name="T14" fmla="*/ 0 w 533"/>
                    <a:gd name="T15" fmla="*/ 261 h 737"/>
                    <a:gd name="T16" fmla="*/ 98 w 533"/>
                    <a:gd name="T17" fmla="*/ 164 h 737"/>
                    <a:gd name="T18" fmla="*/ 143 w 533"/>
                    <a:gd name="T19" fmla="*/ 0 h 737"/>
                    <a:gd name="T20" fmla="*/ 260 w 533"/>
                    <a:gd name="T21" fmla="*/ 66 h 737"/>
                    <a:gd name="T22" fmla="*/ 363 w 533"/>
                    <a:gd name="T23" fmla="*/ 131 h 737"/>
                    <a:gd name="T24" fmla="*/ 416 w 533"/>
                    <a:gd name="T25" fmla="*/ 203 h 737"/>
                    <a:gd name="T26" fmla="*/ 500 w 533"/>
                    <a:gd name="T27" fmla="*/ 371 h 737"/>
                    <a:gd name="T28" fmla="*/ 520 w 533"/>
                    <a:gd name="T29" fmla="*/ 534 h 737"/>
                    <a:gd name="T30" fmla="*/ 533 w 533"/>
                    <a:gd name="T31" fmla="*/ 640 h 737"/>
                    <a:gd name="T32" fmla="*/ 416 w 533"/>
                    <a:gd name="T33" fmla="*/ 659 h 737"/>
                    <a:gd name="T34" fmla="*/ 265 w 533"/>
                    <a:gd name="T35" fmla="*/ 737 h 7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7"/>
                    <a:gd name="T56" fmla="*/ 533 w 533"/>
                    <a:gd name="T57" fmla="*/ 737 h 7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7">
                      <a:moveTo>
                        <a:pt x="265" y="737"/>
                      </a:moveTo>
                      <a:lnTo>
                        <a:pt x="278" y="633"/>
                      </a:lnTo>
                      <a:lnTo>
                        <a:pt x="285" y="555"/>
                      </a:lnTo>
                      <a:lnTo>
                        <a:pt x="260" y="469"/>
                      </a:lnTo>
                      <a:lnTo>
                        <a:pt x="214" y="404"/>
                      </a:lnTo>
                      <a:lnTo>
                        <a:pt x="156" y="339"/>
                      </a:lnTo>
                      <a:lnTo>
                        <a:pt x="91" y="293"/>
                      </a:lnTo>
                      <a:lnTo>
                        <a:pt x="0" y="261"/>
                      </a:lnTo>
                      <a:lnTo>
                        <a:pt x="98" y="164"/>
                      </a:lnTo>
                      <a:lnTo>
                        <a:pt x="143" y="0"/>
                      </a:lnTo>
                      <a:lnTo>
                        <a:pt x="260" y="66"/>
                      </a:lnTo>
                      <a:lnTo>
                        <a:pt x="363" y="131"/>
                      </a:lnTo>
                      <a:lnTo>
                        <a:pt x="416" y="203"/>
                      </a:lnTo>
                      <a:lnTo>
                        <a:pt x="500" y="371"/>
                      </a:lnTo>
                      <a:lnTo>
                        <a:pt x="520" y="534"/>
                      </a:lnTo>
                      <a:lnTo>
                        <a:pt x="533" y="640"/>
                      </a:lnTo>
                      <a:lnTo>
                        <a:pt x="416" y="659"/>
                      </a:lnTo>
                      <a:lnTo>
                        <a:pt x="265" y="737"/>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2" name="Freeform 134">
                  <a:extLst>
                    <a:ext uri="{FF2B5EF4-FFF2-40B4-BE49-F238E27FC236}">
                      <a16:creationId xmlns:a16="http://schemas.microsoft.com/office/drawing/2014/main" id="{6A26BF61-A40C-465F-B4CF-A0CBD5C7BB7E}"/>
                    </a:ext>
                  </a:extLst>
                </p:cNvPr>
                <p:cNvSpPr>
                  <a:spLocks/>
                </p:cNvSpPr>
                <p:nvPr/>
              </p:nvSpPr>
              <p:spPr bwMode="auto">
                <a:xfrm>
                  <a:off x="-2607" y="1054"/>
                  <a:ext cx="533" cy="737"/>
                </a:xfrm>
                <a:custGeom>
                  <a:avLst/>
                  <a:gdLst>
                    <a:gd name="T0" fmla="*/ 266 w 533"/>
                    <a:gd name="T1" fmla="*/ 0 h 737"/>
                    <a:gd name="T2" fmla="*/ 253 w 533"/>
                    <a:gd name="T3" fmla="*/ 106 h 737"/>
                    <a:gd name="T4" fmla="*/ 246 w 533"/>
                    <a:gd name="T5" fmla="*/ 184 h 737"/>
                    <a:gd name="T6" fmla="*/ 273 w 533"/>
                    <a:gd name="T7" fmla="*/ 269 h 737"/>
                    <a:gd name="T8" fmla="*/ 318 w 533"/>
                    <a:gd name="T9" fmla="*/ 334 h 737"/>
                    <a:gd name="T10" fmla="*/ 376 w 533"/>
                    <a:gd name="T11" fmla="*/ 398 h 737"/>
                    <a:gd name="T12" fmla="*/ 443 w 533"/>
                    <a:gd name="T13" fmla="*/ 443 h 737"/>
                    <a:gd name="T14" fmla="*/ 533 w 533"/>
                    <a:gd name="T15" fmla="*/ 476 h 737"/>
                    <a:gd name="T16" fmla="*/ 437 w 533"/>
                    <a:gd name="T17" fmla="*/ 575 h 737"/>
                    <a:gd name="T18" fmla="*/ 389 w 533"/>
                    <a:gd name="T19" fmla="*/ 737 h 737"/>
                    <a:gd name="T20" fmla="*/ 273 w 533"/>
                    <a:gd name="T21" fmla="*/ 672 h 737"/>
                    <a:gd name="T22" fmla="*/ 169 w 533"/>
                    <a:gd name="T23" fmla="*/ 607 h 737"/>
                    <a:gd name="T24" fmla="*/ 118 w 533"/>
                    <a:gd name="T25" fmla="*/ 535 h 737"/>
                    <a:gd name="T26" fmla="*/ 33 w 533"/>
                    <a:gd name="T27" fmla="*/ 365 h 737"/>
                    <a:gd name="T28" fmla="*/ 13 w 533"/>
                    <a:gd name="T29" fmla="*/ 203 h 737"/>
                    <a:gd name="T30" fmla="*/ 0 w 533"/>
                    <a:gd name="T31" fmla="*/ 99 h 737"/>
                    <a:gd name="T32" fmla="*/ 118 w 533"/>
                    <a:gd name="T33" fmla="*/ 79 h 737"/>
                    <a:gd name="T34" fmla="*/ 266 w 533"/>
                    <a:gd name="T35" fmla="*/ 0 h 7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7"/>
                    <a:gd name="T56" fmla="*/ 533 w 533"/>
                    <a:gd name="T57" fmla="*/ 737 h 7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7">
                      <a:moveTo>
                        <a:pt x="266" y="0"/>
                      </a:moveTo>
                      <a:lnTo>
                        <a:pt x="253" y="106"/>
                      </a:lnTo>
                      <a:lnTo>
                        <a:pt x="246" y="184"/>
                      </a:lnTo>
                      <a:lnTo>
                        <a:pt x="273" y="269"/>
                      </a:lnTo>
                      <a:lnTo>
                        <a:pt x="318" y="334"/>
                      </a:lnTo>
                      <a:lnTo>
                        <a:pt x="376" y="398"/>
                      </a:lnTo>
                      <a:lnTo>
                        <a:pt x="443" y="443"/>
                      </a:lnTo>
                      <a:lnTo>
                        <a:pt x="533" y="476"/>
                      </a:lnTo>
                      <a:lnTo>
                        <a:pt x="437" y="575"/>
                      </a:lnTo>
                      <a:lnTo>
                        <a:pt x="389" y="737"/>
                      </a:lnTo>
                      <a:lnTo>
                        <a:pt x="273" y="672"/>
                      </a:lnTo>
                      <a:lnTo>
                        <a:pt x="169" y="607"/>
                      </a:lnTo>
                      <a:lnTo>
                        <a:pt x="118" y="535"/>
                      </a:lnTo>
                      <a:lnTo>
                        <a:pt x="33" y="365"/>
                      </a:lnTo>
                      <a:lnTo>
                        <a:pt x="13" y="203"/>
                      </a:lnTo>
                      <a:lnTo>
                        <a:pt x="0" y="99"/>
                      </a:lnTo>
                      <a:lnTo>
                        <a:pt x="118" y="79"/>
                      </a:lnTo>
                      <a:lnTo>
                        <a:pt x="266"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3" name="Freeform 135">
                  <a:extLst>
                    <a:ext uri="{FF2B5EF4-FFF2-40B4-BE49-F238E27FC236}">
                      <a16:creationId xmlns:a16="http://schemas.microsoft.com/office/drawing/2014/main" id="{4DD24A83-523F-4033-9853-A2005A268946}"/>
                    </a:ext>
                  </a:extLst>
                </p:cNvPr>
                <p:cNvSpPr>
                  <a:spLocks/>
                </p:cNvSpPr>
                <p:nvPr/>
              </p:nvSpPr>
              <p:spPr bwMode="auto">
                <a:xfrm>
                  <a:off x="-2536" y="839"/>
                  <a:ext cx="533" cy="736"/>
                </a:xfrm>
                <a:custGeom>
                  <a:avLst/>
                  <a:gdLst>
                    <a:gd name="T0" fmla="*/ 267 w 533"/>
                    <a:gd name="T1" fmla="*/ 0 h 736"/>
                    <a:gd name="T2" fmla="*/ 253 w 533"/>
                    <a:gd name="T3" fmla="*/ 104 h 736"/>
                    <a:gd name="T4" fmla="*/ 247 w 533"/>
                    <a:gd name="T5" fmla="*/ 182 h 736"/>
                    <a:gd name="T6" fmla="*/ 273 w 533"/>
                    <a:gd name="T7" fmla="*/ 268 h 736"/>
                    <a:gd name="T8" fmla="*/ 318 w 533"/>
                    <a:gd name="T9" fmla="*/ 334 h 736"/>
                    <a:gd name="T10" fmla="*/ 378 w 533"/>
                    <a:gd name="T11" fmla="*/ 399 h 736"/>
                    <a:gd name="T12" fmla="*/ 444 w 533"/>
                    <a:gd name="T13" fmla="*/ 444 h 736"/>
                    <a:gd name="T14" fmla="*/ 533 w 533"/>
                    <a:gd name="T15" fmla="*/ 477 h 736"/>
                    <a:gd name="T16" fmla="*/ 437 w 533"/>
                    <a:gd name="T17" fmla="*/ 573 h 736"/>
                    <a:gd name="T18" fmla="*/ 391 w 533"/>
                    <a:gd name="T19" fmla="*/ 736 h 736"/>
                    <a:gd name="T20" fmla="*/ 273 w 533"/>
                    <a:gd name="T21" fmla="*/ 671 h 736"/>
                    <a:gd name="T22" fmla="*/ 169 w 533"/>
                    <a:gd name="T23" fmla="*/ 606 h 736"/>
                    <a:gd name="T24" fmla="*/ 118 w 533"/>
                    <a:gd name="T25" fmla="*/ 535 h 736"/>
                    <a:gd name="T26" fmla="*/ 33 w 533"/>
                    <a:gd name="T27" fmla="*/ 366 h 736"/>
                    <a:gd name="T28" fmla="*/ 14 w 533"/>
                    <a:gd name="T29" fmla="*/ 202 h 736"/>
                    <a:gd name="T30" fmla="*/ 0 w 533"/>
                    <a:gd name="T31" fmla="*/ 98 h 736"/>
                    <a:gd name="T32" fmla="*/ 118 w 533"/>
                    <a:gd name="T33" fmla="*/ 79 h 736"/>
                    <a:gd name="T34" fmla="*/ 267 w 533"/>
                    <a:gd name="T35" fmla="*/ 0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6"/>
                    <a:gd name="T56" fmla="*/ 533 w 533"/>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6">
                      <a:moveTo>
                        <a:pt x="267" y="0"/>
                      </a:moveTo>
                      <a:lnTo>
                        <a:pt x="253" y="104"/>
                      </a:lnTo>
                      <a:lnTo>
                        <a:pt x="247" y="182"/>
                      </a:lnTo>
                      <a:lnTo>
                        <a:pt x="273" y="268"/>
                      </a:lnTo>
                      <a:lnTo>
                        <a:pt x="318" y="334"/>
                      </a:lnTo>
                      <a:lnTo>
                        <a:pt x="378" y="399"/>
                      </a:lnTo>
                      <a:lnTo>
                        <a:pt x="444" y="444"/>
                      </a:lnTo>
                      <a:lnTo>
                        <a:pt x="533" y="477"/>
                      </a:lnTo>
                      <a:lnTo>
                        <a:pt x="437" y="573"/>
                      </a:lnTo>
                      <a:lnTo>
                        <a:pt x="391" y="736"/>
                      </a:lnTo>
                      <a:lnTo>
                        <a:pt x="273" y="671"/>
                      </a:lnTo>
                      <a:lnTo>
                        <a:pt x="169" y="606"/>
                      </a:lnTo>
                      <a:lnTo>
                        <a:pt x="118" y="535"/>
                      </a:lnTo>
                      <a:lnTo>
                        <a:pt x="33" y="366"/>
                      </a:lnTo>
                      <a:lnTo>
                        <a:pt x="14" y="202"/>
                      </a:lnTo>
                      <a:lnTo>
                        <a:pt x="0" y="98"/>
                      </a:lnTo>
                      <a:lnTo>
                        <a:pt x="118" y="79"/>
                      </a:lnTo>
                      <a:lnTo>
                        <a:pt x="267"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4" name="Freeform 136">
                  <a:extLst>
                    <a:ext uri="{FF2B5EF4-FFF2-40B4-BE49-F238E27FC236}">
                      <a16:creationId xmlns:a16="http://schemas.microsoft.com/office/drawing/2014/main" id="{7CF5AF4C-C77C-4D4E-8191-590F8BFF10A0}"/>
                    </a:ext>
                  </a:extLst>
                </p:cNvPr>
                <p:cNvSpPr>
                  <a:spLocks/>
                </p:cNvSpPr>
                <p:nvPr/>
              </p:nvSpPr>
              <p:spPr bwMode="auto">
                <a:xfrm>
                  <a:off x="-2669" y="888"/>
                  <a:ext cx="735" cy="534"/>
                </a:xfrm>
                <a:custGeom>
                  <a:avLst/>
                  <a:gdLst>
                    <a:gd name="T0" fmla="*/ 0 w 735"/>
                    <a:gd name="T1" fmla="*/ 268 h 534"/>
                    <a:gd name="T2" fmla="*/ 105 w 735"/>
                    <a:gd name="T3" fmla="*/ 282 h 534"/>
                    <a:gd name="T4" fmla="*/ 183 w 735"/>
                    <a:gd name="T5" fmla="*/ 288 h 534"/>
                    <a:gd name="T6" fmla="*/ 268 w 735"/>
                    <a:gd name="T7" fmla="*/ 262 h 534"/>
                    <a:gd name="T8" fmla="*/ 331 w 735"/>
                    <a:gd name="T9" fmla="*/ 216 h 534"/>
                    <a:gd name="T10" fmla="*/ 396 w 735"/>
                    <a:gd name="T11" fmla="*/ 156 h 534"/>
                    <a:gd name="T12" fmla="*/ 441 w 735"/>
                    <a:gd name="T13" fmla="*/ 91 h 534"/>
                    <a:gd name="T14" fmla="*/ 475 w 735"/>
                    <a:gd name="T15" fmla="*/ 0 h 534"/>
                    <a:gd name="T16" fmla="*/ 573 w 735"/>
                    <a:gd name="T17" fmla="*/ 98 h 534"/>
                    <a:gd name="T18" fmla="*/ 735 w 735"/>
                    <a:gd name="T19" fmla="*/ 143 h 534"/>
                    <a:gd name="T20" fmla="*/ 669 w 735"/>
                    <a:gd name="T21" fmla="*/ 262 h 534"/>
                    <a:gd name="T22" fmla="*/ 605 w 735"/>
                    <a:gd name="T23" fmla="*/ 366 h 534"/>
                    <a:gd name="T24" fmla="*/ 534 w 735"/>
                    <a:gd name="T25" fmla="*/ 418 h 534"/>
                    <a:gd name="T26" fmla="*/ 363 w 735"/>
                    <a:gd name="T27" fmla="*/ 503 h 534"/>
                    <a:gd name="T28" fmla="*/ 202 w 735"/>
                    <a:gd name="T29" fmla="*/ 522 h 534"/>
                    <a:gd name="T30" fmla="*/ 98 w 735"/>
                    <a:gd name="T31" fmla="*/ 534 h 534"/>
                    <a:gd name="T32" fmla="*/ 78 w 735"/>
                    <a:gd name="T33" fmla="*/ 418 h 534"/>
                    <a:gd name="T34" fmla="*/ 0 w 735"/>
                    <a:gd name="T35" fmla="*/ 268 h 5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5"/>
                    <a:gd name="T55" fmla="*/ 0 h 534"/>
                    <a:gd name="T56" fmla="*/ 735 w 735"/>
                    <a:gd name="T57" fmla="*/ 534 h 5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5" h="534">
                      <a:moveTo>
                        <a:pt x="0" y="268"/>
                      </a:moveTo>
                      <a:lnTo>
                        <a:pt x="105" y="282"/>
                      </a:lnTo>
                      <a:lnTo>
                        <a:pt x="183" y="288"/>
                      </a:lnTo>
                      <a:lnTo>
                        <a:pt x="268" y="262"/>
                      </a:lnTo>
                      <a:lnTo>
                        <a:pt x="331" y="216"/>
                      </a:lnTo>
                      <a:lnTo>
                        <a:pt x="396" y="156"/>
                      </a:lnTo>
                      <a:lnTo>
                        <a:pt x="441" y="91"/>
                      </a:lnTo>
                      <a:lnTo>
                        <a:pt x="475" y="0"/>
                      </a:lnTo>
                      <a:lnTo>
                        <a:pt x="573" y="98"/>
                      </a:lnTo>
                      <a:lnTo>
                        <a:pt x="735" y="143"/>
                      </a:lnTo>
                      <a:lnTo>
                        <a:pt x="669" y="262"/>
                      </a:lnTo>
                      <a:lnTo>
                        <a:pt x="605" y="366"/>
                      </a:lnTo>
                      <a:lnTo>
                        <a:pt x="534" y="418"/>
                      </a:lnTo>
                      <a:lnTo>
                        <a:pt x="363" y="503"/>
                      </a:lnTo>
                      <a:lnTo>
                        <a:pt x="202" y="522"/>
                      </a:lnTo>
                      <a:lnTo>
                        <a:pt x="98" y="534"/>
                      </a:lnTo>
                      <a:lnTo>
                        <a:pt x="78" y="418"/>
                      </a:lnTo>
                      <a:lnTo>
                        <a:pt x="0" y="268"/>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5" name="Freeform 137">
                  <a:extLst>
                    <a:ext uri="{FF2B5EF4-FFF2-40B4-BE49-F238E27FC236}">
                      <a16:creationId xmlns:a16="http://schemas.microsoft.com/office/drawing/2014/main" id="{39670A04-582E-4BEE-9322-77B37454684C}"/>
                    </a:ext>
                  </a:extLst>
                </p:cNvPr>
                <p:cNvSpPr>
                  <a:spLocks/>
                </p:cNvSpPr>
                <p:nvPr/>
              </p:nvSpPr>
              <p:spPr bwMode="auto">
                <a:xfrm>
                  <a:off x="-2775" y="996"/>
                  <a:ext cx="532" cy="736"/>
                </a:xfrm>
                <a:custGeom>
                  <a:avLst/>
                  <a:gdLst>
                    <a:gd name="T0" fmla="*/ 266 w 532"/>
                    <a:gd name="T1" fmla="*/ 736 h 736"/>
                    <a:gd name="T2" fmla="*/ 279 w 532"/>
                    <a:gd name="T3" fmla="*/ 633 h 736"/>
                    <a:gd name="T4" fmla="*/ 286 w 532"/>
                    <a:gd name="T5" fmla="*/ 553 h 736"/>
                    <a:gd name="T6" fmla="*/ 259 w 532"/>
                    <a:gd name="T7" fmla="*/ 469 h 736"/>
                    <a:gd name="T8" fmla="*/ 214 w 532"/>
                    <a:gd name="T9" fmla="*/ 405 h 736"/>
                    <a:gd name="T10" fmla="*/ 155 w 532"/>
                    <a:gd name="T11" fmla="*/ 339 h 736"/>
                    <a:gd name="T12" fmla="*/ 90 w 532"/>
                    <a:gd name="T13" fmla="*/ 294 h 736"/>
                    <a:gd name="T14" fmla="*/ 0 w 532"/>
                    <a:gd name="T15" fmla="*/ 261 h 736"/>
                    <a:gd name="T16" fmla="*/ 96 w 532"/>
                    <a:gd name="T17" fmla="*/ 164 h 736"/>
                    <a:gd name="T18" fmla="*/ 143 w 532"/>
                    <a:gd name="T19" fmla="*/ 0 h 736"/>
                    <a:gd name="T20" fmla="*/ 259 w 532"/>
                    <a:gd name="T21" fmla="*/ 66 h 736"/>
                    <a:gd name="T22" fmla="*/ 364 w 532"/>
                    <a:gd name="T23" fmla="*/ 131 h 736"/>
                    <a:gd name="T24" fmla="*/ 414 w 532"/>
                    <a:gd name="T25" fmla="*/ 202 h 736"/>
                    <a:gd name="T26" fmla="*/ 499 w 532"/>
                    <a:gd name="T27" fmla="*/ 372 h 736"/>
                    <a:gd name="T28" fmla="*/ 519 w 532"/>
                    <a:gd name="T29" fmla="*/ 534 h 736"/>
                    <a:gd name="T30" fmla="*/ 532 w 532"/>
                    <a:gd name="T31" fmla="*/ 639 h 736"/>
                    <a:gd name="T32" fmla="*/ 414 w 532"/>
                    <a:gd name="T33" fmla="*/ 658 h 736"/>
                    <a:gd name="T34" fmla="*/ 266 w 532"/>
                    <a:gd name="T35" fmla="*/ 736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2"/>
                    <a:gd name="T55" fmla="*/ 0 h 736"/>
                    <a:gd name="T56" fmla="*/ 532 w 532"/>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2" h="736">
                      <a:moveTo>
                        <a:pt x="266" y="736"/>
                      </a:moveTo>
                      <a:lnTo>
                        <a:pt x="279" y="633"/>
                      </a:lnTo>
                      <a:lnTo>
                        <a:pt x="286" y="553"/>
                      </a:lnTo>
                      <a:lnTo>
                        <a:pt x="259" y="469"/>
                      </a:lnTo>
                      <a:lnTo>
                        <a:pt x="214" y="405"/>
                      </a:lnTo>
                      <a:lnTo>
                        <a:pt x="155" y="339"/>
                      </a:lnTo>
                      <a:lnTo>
                        <a:pt x="90" y="294"/>
                      </a:lnTo>
                      <a:lnTo>
                        <a:pt x="0" y="261"/>
                      </a:lnTo>
                      <a:lnTo>
                        <a:pt x="96" y="164"/>
                      </a:lnTo>
                      <a:lnTo>
                        <a:pt x="143" y="0"/>
                      </a:lnTo>
                      <a:lnTo>
                        <a:pt x="259" y="66"/>
                      </a:lnTo>
                      <a:lnTo>
                        <a:pt x="364" y="131"/>
                      </a:lnTo>
                      <a:lnTo>
                        <a:pt x="414" y="202"/>
                      </a:lnTo>
                      <a:lnTo>
                        <a:pt x="499" y="372"/>
                      </a:lnTo>
                      <a:lnTo>
                        <a:pt x="519" y="534"/>
                      </a:lnTo>
                      <a:lnTo>
                        <a:pt x="532" y="639"/>
                      </a:lnTo>
                      <a:lnTo>
                        <a:pt x="414" y="658"/>
                      </a:lnTo>
                      <a:lnTo>
                        <a:pt x="266" y="736"/>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36" name="Freeform 138">
                  <a:extLst>
                    <a:ext uri="{FF2B5EF4-FFF2-40B4-BE49-F238E27FC236}">
                      <a16:creationId xmlns:a16="http://schemas.microsoft.com/office/drawing/2014/main" id="{5195B7EB-98D8-45DE-993E-BA33BDBB430A}"/>
                    </a:ext>
                  </a:extLst>
                </p:cNvPr>
                <p:cNvSpPr>
                  <a:spLocks/>
                </p:cNvSpPr>
                <p:nvPr/>
              </p:nvSpPr>
              <p:spPr bwMode="auto">
                <a:xfrm>
                  <a:off x="-2775" y="1218"/>
                  <a:ext cx="532" cy="734"/>
                </a:xfrm>
                <a:custGeom>
                  <a:avLst/>
                  <a:gdLst>
                    <a:gd name="T0" fmla="*/ 266 w 532"/>
                    <a:gd name="T1" fmla="*/ 734 h 734"/>
                    <a:gd name="T2" fmla="*/ 279 w 532"/>
                    <a:gd name="T3" fmla="*/ 631 h 734"/>
                    <a:gd name="T4" fmla="*/ 286 w 532"/>
                    <a:gd name="T5" fmla="*/ 553 h 734"/>
                    <a:gd name="T6" fmla="*/ 259 w 532"/>
                    <a:gd name="T7" fmla="*/ 469 h 734"/>
                    <a:gd name="T8" fmla="*/ 214 w 532"/>
                    <a:gd name="T9" fmla="*/ 404 h 734"/>
                    <a:gd name="T10" fmla="*/ 155 w 532"/>
                    <a:gd name="T11" fmla="*/ 338 h 734"/>
                    <a:gd name="T12" fmla="*/ 90 w 532"/>
                    <a:gd name="T13" fmla="*/ 292 h 734"/>
                    <a:gd name="T14" fmla="*/ 0 w 532"/>
                    <a:gd name="T15" fmla="*/ 260 h 734"/>
                    <a:gd name="T16" fmla="*/ 96 w 532"/>
                    <a:gd name="T17" fmla="*/ 163 h 734"/>
                    <a:gd name="T18" fmla="*/ 143 w 532"/>
                    <a:gd name="T19" fmla="*/ 0 h 734"/>
                    <a:gd name="T20" fmla="*/ 259 w 532"/>
                    <a:gd name="T21" fmla="*/ 65 h 734"/>
                    <a:gd name="T22" fmla="*/ 364 w 532"/>
                    <a:gd name="T23" fmla="*/ 130 h 734"/>
                    <a:gd name="T24" fmla="*/ 414 w 532"/>
                    <a:gd name="T25" fmla="*/ 201 h 734"/>
                    <a:gd name="T26" fmla="*/ 499 w 532"/>
                    <a:gd name="T27" fmla="*/ 371 h 734"/>
                    <a:gd name="T28" fmla="*/ 519 w 532"/>
                    <a:gd name="T29" fmla="*/ 534 h 734"/>
                    <a:gd name="T30" fmla="*/ 532 w 532"/>
                    <a:gd name="T31" fmla="*/ 638 h 734"/>
                    <a:gd name="T32" fmla="*/ 414 w 532"/>
                    <a:gd name="T33" fmla="*/ 656 h 734"/>
                    <a:gd name="T34" fmla="*/ 266 w 532"/>
                    <a:gd name="T35" fmla="*/ 734 h 7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2"/>
                    <a:gd name="T55" fmla="*/ 0 h 734"/>
                    <a:gd name="T56" fmla="*/ 532 w 532"/>
                    <a:gd name="T57" fmla="*/ 734 h 7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2" h="734">
                      <a:moveTo>
                        <a:pt x="266" y="734"/>
                      </a:moveTo>
                      <a:lnTo>
                        <a:pt x="279" y="631"/>
                      </a:lnTo>
                      <a:lnTo>
                        <a:pt x="286" y="553"/>
                      </a:lnTo>
                      <a:lnTo>
                        <a:pt x="259" y="469"/>
                      </a:lnTo>
                      <a:lnTo>
                        <a:pt x="214" y="404"/>
                      </a:lnTo>
                      <a:lnTo>
                        <a:pt x="155" y="338"/>
                      </a:lnTo>
                      <a:lnTo>
                        <a:pt x="90" y="292"/>
                      </a:lnTo>
                      <a:lnTo>
                        <a:pt x="0" y="260"/>
                      </a:lnTo>
                      <a:lnTo>
                        <a:pt x="96" y="163"/>
                      </a:lnTo>
                      <a:lnTo>
                        <a:pt x="143" y="0"/>
                      </a:lnTo>
                      <a:lnTo>
                        <a:pt x="259" y="65"/>
                      </a:lnTo>
                      <a:lnTo>
                        <a:pt x="364" y="130"/>
                      </a:lnTo>
                      <a:lnTo>
                        <a:pt x="414" y="201"/>
                      </a:lnTo>
                      <a:lnTo>
                        <a:pt x="499" y="371"/>
                      </a:lnTo>
                      <a:lnTo>
                        <a:pt x="519" y="534"/>
                      </a:lnTo>
                      <a:lnTo>
                        <a:pt x="532" y="638"/>
                      </a:lnTo>
                      <a:lnTo>
                        <a:pt x="414" y="656"/>
                      </a:lnTo>
                      <a:lnTo>
                        <a:pt x="266" y="734"/>
                      </a:lnTo>
                      <a:close/>
                    </a:path>
                  </a:pathLst>
                </a:custGeom>
                <a:solidFill>
                  <a:schemeClr val="tx1"/>
                </a:solidFill>
                <a:ln w="11176">
                  <a:solidFill>
                    <a:srgbClr val="333333"/>
                  </a:solidFill>
                  <a:prstDash val="solid"/>
                  <a:round/>
                  <a:headEnd/>
                  <a:tailEnd/>
                </a:ln>
              </p:spPr>
              <p:txBody>
                <a:bodyPr/>
                <a:lstStyle/>
                <a:p>
                  <a:endParaRPr lang="zh-CN" altLang="en-US"/>
                </a:p>
              </p:txBody>
            </p:sp>
          </p:grpSp>
          <p:grpSp>
            <p:nvGrpSpPr>
              <p:cNvPr id="4120" name="Group 139">
                <a:extLst>
                  <a:ext uri="{FF2B5EF4-FFF2-40B4-BE49-F238E27FC236}">
                    <a16:creationId xmlns:a16="http://schemas.microsoft.com/office/drawing/2014/main" id="{D87C7AB5-46F0-470C-97FC-97DA03C8D9D1}"/>
                  </a:ext>
                </a:extLst>
              </p:cNvPr>
              <p:cNvGrpSpPr>
                <a:grpSpLocks/>
              </p:cNvGrpSpPr>
              <p:nvPr/>
            </p:nvGrpSpPr>
            <p:grpSpPr bwMode="auto">
              <a:xfrm>
                <a:off x="-2566" y="449"/>
                <a:ext cx="841" cy="1445"/>
                <a:chOff x="-2566" y="449"/>
                <a:chExt cx="841" cy="1445"/>
              </a:xfrm>
            </p:grpSpPr>
            <p:sp>
              <p:nvSpPr>
                <p:cNvPr id="4121" name="Freeform 140">
                  <a:extLst>
                    <a:ext uri="{FF2B5EF4-FFF2-40B4-BE49-F238E27FC236}">
                      <a16:creationId xmlns:a16="http://schemas.microsoft.com/office/drawing/2014/main" id="{BF29459D-DB72-461F-A706-D43E962A2754}"/>
                    </a:ext>
                  </a:extLst>
                </p:cNvPr>
                <p:cNvSpPr>
                  <a:spLocks/>
                </p:cNvSpPr>
                <p:nvPr/>
              </p:nvSpPr>
              <p:spPr bwMode="auto">
                <a:xfrm>
                  <a:off x="-2531" y="500"/>
                  <a:ext cx="532" cy="738"/>
                </a:xfrm>
                <a:custGeom>
                  <a:avLst/>
                  <a:gdLst>
                    <a:gd name="T0" fmla="*/ 266 w 532"/>
                    <a:gd name="T1" fmla="*/ 738 h 738"/>
                    <a:gd name="T2" fmla="*/ 253 w 532"/>
                    <a:gd name="T3" fmla="*/ 633 h 738"/>
                    <a:gd name="T4" fmla="*/ 246 w 532"/>
                    <a:gd name="T5" fmla="*/ 554 h 738"/>
                    <a:gd name="T6" fmla="*/ 273 w 532"/>
                    <a:gd name="T7" fmla="*/ 469 h 738"/>
                    <a:gd name="T8" fmla="*/ 318 w 532"/>
                    <a:gd name="T9" fmla="*/ 404 h 738"/>
                    <a:gd name="T10" fmla="*/ 377 w 532"/>
                    <a:gd name="T11" fmla="*/ 339 h 738"/>
                    <a:gd name="T12" fmla="*/ 443 w 532"/>
                    <a:gd name="T13" fmla="*/ 293 h 738"/>
                    <a:gd name="T14" fmla="*/ 532 w 532"/>
                    <a:gd name="T15" fmla="*/ 261 h 738"/>
                    <a:gd name="T16" fmla="*/ 436 w 532"/>
                    <a:gd name="T17" fmla="*/ 164 h 738"/>
                    <a:gd name="T18" fmla="*/ 390 w 532"/>
                    <a:gd name="T19" fmla="*/ 0 h 738"/>
                    <a:gd name="T20" fmla="*/ 273 w 532"/>
                    <a:gd name="T21" fmla="*/ 66 h 738"/>
                    <a:gd name="T22" fmla="*/ 168 w 532"/>
                    <a:gd name="T23" fmla="*/ 132 h 738"/>
                    <a:gd name="T24" fmla="*/ 117 w 532"/>
                    <a:gd name="T25" fmla="*/ 204 h 738"/>
                    <a:gd name="T26" fmla="*/ 33 w 532"/>
                    <a:gd name="T27" fmla="*/ 371 h 738"/>
                    <a:gd name="T28" fmla="*/ 13 w 532"/>
                    <a:gd name="T29" fmla="*/ 534 h 738"/>
                    <a:gd name="T30" fmla="*/ 0 w 532"/>
                    <a:gd name="T31" fmla="*/ 640 h 738"/>
                    <a:gd name="T32" fmla="*/ 117 w 532"/>
                    <a:gd name="T33" fmla="*/ 660 h 738"/>
                    <a:gd name="T34" fmla="*/ 266 w 532"/>
                    <a:gd name="T35" fmla="*/ 738 h 7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2"/>
                    <a:gd name="T55" fmla="*/ 0 h 738"/>
                    <a:gd name="T56" fmla="*/ 532 w 532"/>
                    <a:gd name="T57" fmla="*/ 738 h 7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2" h="738">
                      <a:moveTo>
                        <a:pt x="266" y="738"/>
                      </a:moveTo>
                      <a:lnTo>
                        <a:pt x="253" y="633"/>
                      </a:lnTo>
                      <a:lnTo>
                        <a:pt x="246" y="554"/>
                      </a:lnTo>
                      <a:lnTo>
                        <a:pt x="273" y="469"/>
                      </a:lnTo>
                      <a:lnTo>
                        <a:pt x="318" y="404"/>
                      </a:lnTo>
                      <a:lnTo>
                        <a:pt x="377" y="339"/>
                      </a:lnTo>
                      <a:lnTo>
                        <a:pt x="443" y="293"/>
                      </a:lnTo>
                      <a:lnTo>
                        <a:pt x="532" y="261"/>
                      </a:lnTo>
                      <a:lnTo>
                        <a:pt x="436" y="164"/>
                      </a:lnTo>
                      <a:lnTo>
                        <a:pt x="390" y="0"/>
                      </a:lnTo>
                      <a:lnTo>
                        <a:pt x="273" y="66"/>
                      </a:lnTo>
                      <a:lnTo>
                        <a:pt x="168" y="132"/>
                      </a:lnTo>
                      <a:lnTo>
                        <a:pt x="117" y="204"/>
                      </a:lnTo>
                      <a:lnTo>
                        <a:pt x="33" y="371"/>
                      </a:lnTo>
                      <a:lnTo>
                        <a:pt x="13" y="534"/>
                      </a:lnTo>
                      <a:lnTo>
                        <a:pt x="0" y="640"/>
                      </a:lnTo>
                      <a:lnTo>
                        <a:pt x="117" y="660"/>
                      </a:lnTo>
                      <a:lnTo>
                        <a:pt x="266" y="738"/>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2" name="Freeform 141">
                  <a:extLst>
                    <a:ext uri="{FF2B5EF4-FFF2-40B4-BE49-F238E27FC236}">
                      <a16:creationId xmlns:a16="http://schemas.microsoft.com/office/drawing/2014/main" id="{C3D7D1DE-CD44-4942-A0F0-324717EE9366}"/>
                    </a:ext>
                  </a:extLst>
                </p:cNvPr>
                <p:cNvSpPr>
                  <a:spLocks/>
                </p:cNvSpPr>
                <p:nvPr/>
              </p:nvSpPr>
              <p:spPr bwMode="auto">
                <a:xfrm>
                  <a:off x="-2323" y="722"/>
                  <a:ext cx="533" cy="736"/>
                </a:xfrm>
                <a:custGeom>
                  <a:avLst/>
                  <a:gdLst>
                    <a:gd name="T0" fmla="*/ 267 w 533"/>
                    <a:gd name="T1" fmla="*/ 0 h 736"/>
                    <a:gd name="T2" fmla="*/ 280 w 533"/>
                    <a:gd name="T3" fmla="*/ 104 h 736"/>
                    <a:gd name="T4" fmla="*/ 287 w 533"/>
                    <a:gd name="T5" fmla="*/ 182 h 736"/>
                    <a:gd name="T6" fmla="*/ 260 w 533"/>
                    <a:gd name="T7" fmla="*/ 267 h 736"/>
                    <a:gd name="T8" fmla="*/ 215 w 533"/>
                    <a:gd name="T9" fmla="*/ 332 h 736"/>
                    <a:gd name="T10" fmla="*/ 157 w 533"/>
                    <a:gd name="T11" fmla="*/ 398 h 736"/>
                    <a:gd name="T12" fmla="*/ 90 w 533"/>
                    <a:gd name="T13" fmla="*/ 444 h 736"/>
                    <a:gd name="T14" fmla="*/ 0 w 533"/>
                    <a:gd name="T15" fmla="*/ 476 h 736"/>
                    <a:gd name="T16" fmla="*/ 97 w 533"/>
                    <a:gd name="T17" fmla="*/ 574 h 736"/>
                    <a:gd name="T18" fmla="*/ 144 w 533"/>
                    <a:gd name="T19" fmla="*/ 736 h 736"/>
                    <a:gd name="T20" fmla="*/ 260 w 533"/>
                    <a:gd name="T21" fmla="*/ 672 h 736"/>
                    <a:gd name="T22" fmla="*/ 364 w 533"/>
                    <a:gd name="T23" fmla="*/ 607 h 736"/>
                    <a:gd name="T24" fmla="*/ 416 w 533"/>
                    <a:gd name="T25" fmla="*/ 535 h 736"/>
                    <a:gd name="T26" fmla="*/ 500 w 533"/>
                    <a:gd name="T27" fmla="*/ 366 h 736"/>
                    <a:gd name="T28" fmla="*/ 520 w 533"/>
                    <a:gd name="T29" fmla="*/ 202 h 736"/>
                    <a:gd name="T30" fmla="*/ 533 w 533"/>
                    <a:gd name="T31" fmla="*/ 98 h 736"/>
                    <a:gd name="T32" fmla="*/ 416 w 533"/>
                    <a:gd name="T33" fmla="*/ 78 h 736"/>
                    <a:gd name="T34" fmla="*/ 267 w 533"/>
                    <a:gd name="T35" fmla="*/ 0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6"/>
                    <a:gd name="T56" fmla="*/ 533 w 533"/>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6">
                      <a:moveTo>
                        <a:pt x="267" y="0"/>
                      </a:moveTo>
                      <a:lnTo>
                        <a:pt x="280" y="104"/>
                      </a:lnTo>
                      <a:lnTo>
                        <a:pt x="287" y="182"/>
                      </a:lnTo>
                      <a:lnTo>
                        <a:pt x="260" y="267"/>
                      </a:lnTo>
                      <a:lnTo>
                        <a:pt x="215" y="332"/>
                      </a:lnTo>
                      <a:lnTo>
                        <a:pt x="157" y="398"/>
                      </a:lnTo>
                      <a:lnTo>
                        <a:pt x="90" y="444"/>
                      </a:lnTo>
                      <a:lnTo>
                        <a:pt x="0" y="476"/>
                      </a:lnTo>
                      <a:lnTo>
                        <a:pt x="97" y="574"/>
                      </a:lnTo>
                      <a:lnTo>
                        <a:pt x="144" y="736"/>
                      </a:lnTo>
                      <a:lnTo>
                        <a:pt x="260" y="672"/>
                      </a:lnTo>
                      <a:lnTo>
                        <a:pt x="364" y="607"/>
                      </a:lnTo>
                      <a:lnTo>
                        <a:pt x="416" y="535"/>
                      </a:lnTo>
                      <a:lnTo>
                        <a:pt x="500" y="366"/>
                      </a:lnTo>
                      <a:lnTo>
                        <a:pt x="520" y="202"/>
                      </a:lnTo>
                      <a:lnTo>
                        <a:pt x="533" y="98"/>
                      </a:lnTo>
                      <a:lnTo>
                        <a:pt x="416" y="78"/>
                      </a:lnTo>
                      <a:lnTo>
                        <a:pt x="267"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3" name="Freeform 142">
                  <a:extLst>
                    <a:ext uri="{FF2B5EF4-FFF2-40B4-BE49-F238E27FC236}">
                      <a16:creationId xmlns:a16="http://schemas.microsoft.com/office/drawing/2014/main" id="{86C73C5F-0356-4976-85EB-56507645AD16}"/>
                    </a:ext>
                  </a:extLst>
                </p:cNvPr>
                <p:cNvSpPr>
                  <a:spLocks/>
                </p:cNvSpPr>
                <p:nvPr/>
              </p:nvSpPr>
              <p:spPr bwMode="auto">
                <a:xfrm>
                  <a:off x="-2383" y="449"/>
                  <a:ext cx="534" cy="736"/>
                </a:xfrm>
                <a:custGeom>
                  <a:avLst/>
                  <a:gdLst>
                    <a:gd name="T0" fmla="*/ 269 w 534"/>
                    <a:gd name="T1" fmla="*/ 736 h 736"/>
                    <a:gd name="T2" fmla="*/ 255 w 534"/>
                    <a:gd name="T3" fmla="*/ 633 h 736"/>
                    <a:gd name="T4" fmla="*/ 249 w 534"/>
                    <a:gd name="T5" fmla="*/ 553 h 736"/>
                    <a:gd name="T6" fmla="*/ 275 w 534"/>
                    <a:gd name="T7" fmla="*/ 469 h 736"/>
                    <a:gd name="T8" fmla="*/ 320 w 534"/>
                    <a:gd name="T9" fmla="*/ 404 h 736"/>
                    <a:gd name="T10" fmla="*/ 380 w 534"/>
                    <a:gd name="T11" fmla="*/ 339 h 736"/>
                    <a:gd name="T12" fmla="*/ 444 w 534"/>
                    <a:gd name="T13" fmla="*/ 293 h 736"/>
                    <a:gd name="T14" fmla="*/ 534 w 534"/>
                    <a:gd name="T15" fmla="*/ 261 h 736"/>
                    <a:gd name="T16" fmla="*/ 437 w 534"/>
                    <a:gd name="T17" fmla="*/ 164 h 736"/>
                    <a:gd name="T18" fmla="*/ 391 w 534"/>
                    <a:gd name="T19" fmla="*/ 0 h 736"/>
                    <a:gd name="T20" fmla="*/ 275 w 534"/>
                    <a:gd name="T21" fmla="*/ 65 h 736"/>
                    <a:gd name="T22" fmla="*/ 170 w 534"/>
                    <a:gd name="T23" fmla="*/ 131 h 736"/>
                    <a:gd name="T24" fmla="*/ 118 w 534"/>
                    <a:gd name="T25" fmla="*/ 202 h 736"/>
                    <a:gd name="T26" fmla="*/ 33 w 534"/>
                    <a:gd name="T27" fmla="*/ 371 h 736"/>
                    <a:gd name="T28" fmla="*/ 14 w 534"/>
                    <a:gd name="T29" fmla="*/ 534 h 736"/>
                    <a:gd name="T30" fmla="*/ 0 w 534"/>
                    <a:gd name="T31" fmla="*/ 639 h 736"/>
                    <a:gd name="T32" fmla="*/ 118 w 534"/>
                    <a:gd name="T33" fmla="*/ 658 h 736"/>
                    <a:gd name="T34" fmla="*/ 269 w 534"/>
                    <a:gd name="T35" fmla="*/ 736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4"/>
                    <a:gd name="T55" fmla="*/ 0 h 736"/>
                    <a:gd name="T56" fmla="*/ 534 w 534"/>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4" h="736">
                      <a:moveTo>
                        <a:pt x="269" y="736"/>
                      </a:moveTo>
                      <a:lnTo>
                        <a:pt x="255" y="633"/>
                      </a:lnTo>
                      <a:lnTo>
                        <a:pt x="249" y="553"/>
                      </a:lnTo>
                      <a:lnTo>
                        <a:pt x="275" y="469"/>
                      </a:lnTo>
                      <a:lnTo>
                        <a:pt x="320" y="404"/>
                      </a:lnTo>
                      <a:lnTo>
                        <a:pt x="380" y="339"/>
                      </a:lnTo>
                      <a:lnTo>
                        <a:pt x="444" y="293"/>
                      </a:lnTo>
                      <a:lnTo>
                        <a:pt x="534" y="261"/>
                      </a:lnTo>
                      <a:lnTo>
                        <a:pt x="437" y="164"/>
                      </a:lnTo>
                      <a:lnTo>
                        <a:pt x="391" y="0"/>
                      </a:lnTo>
                      <a:lnTo>
                        <a:pt x="275" y="65"/>
                      </a:lnTo>
                      <a:lnTo>
                        <a:pt x="170" y="131"/>
                      </a:lnTo>
                      <a:lnTo>
                        <a:pt x="118" y="202"/>
                      </a:lnTo>
                      <a:lnTo>
                        <a:pt x="33" y="371"/>
                      </a:lnTo>
                      <a:lnTo>
                        <a:pt x="14" y="534"/>
                      </a:lnTo>
                      <a:lnTo>
                        <a:pt x="0" y="639"/>
                      </a:lnTo>
                      <a:lnTo>
                        <a:pt x="118" y="658"/>
                      </a:lnTo>
                      <a:lnTo>
                        <a:pt x="269" y="736"/>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4" name="Freeform 143">
                  <a:extLst>
                    <a:ext uri="{FF2B5EF4-FFF2-40B4-BE49-F238E27FC236}">
                      <a16:creationId xmlns:a16="http://schemas.microsoft.com/office/drawing/2014/main" id="{942CBAD3-A9CB-45BB-8F03-3917AB2498F8}"/>
                    </a:ext>
                  </a:extLst>
                </p:cNvPr>
                <p:cNvSpPr>
                  <a:spLocks/>
                </p:cNvSpPr>
                <p:nvPr/>
              </p:nvSpPr>
              <p:spPr bwMode="auto">
                <a:xfrm>
                  <a:off x="-2427" y="996"/>
                  <a:ext cx="533" cy="736"/>
                </a:xfrm>
                <a:custGeom>
                  <a:avLst/>
                  <a:gdLst>
                    <a:gd name="T0" fmla="*/ 268 w 533"/>
                    <a:gd name="T1" fmla="*/ 0 h 736"/>
                    <a:gd name="T2" fmla="*/ 280 w 533"/>
                    <a:gd name="T3" fmla="*/ 104 h 736"/>
                    <a:gd name="T4" fmla="*/ 286 w 533"/>
                    <a:gd name="T5" fmla="*/ 182 h 736"/>
                    <a:gd name="T6" fmla="*/ 261 w 533"/>
                    <a:gd name="T7" fmla="*/ 267 h 736"/>
                    <a:gd name="T8" fmla="*/ 214 w 533"/>
                    <a:gd name="T9" fmla="*/ 333 h 736"/>
                    <a:gd name="T10" fmla="*/ 155 w 533"/>
                    <a:gd name="T11" fmla="*/ 398 h 736"/>
                    <a:gd name="T12" fmla="*/ 91 w 533"/>
                    <a:gd name="T13" fmla="*/ 442 h 736"/>
                    <a:gd name="T14" fmla="*/ 0 w 533"/>
                    <a:gd name="T15" fmla="*/ 475 h 736"/>
                    <a:gd name="T16" fmla="*/ 97 w 533"/>
                    <a:gd name="T17" fmla="*/ 572 h 736"/>
                    <a:gd name="T18" fmla="*/ 142 w 533"/>
                    <a:gd name="T19" fmla="*/ 736 h 736"/>
                    <a:gd name="T20" fmla="*/ 261 w 533"/>
                    <a:gd name="T21" fmla="*/ 671 h 736"/>
                    <a:gd name="T22" fmla="*/ 364 w 533"/>
                    <a:gd name="T23" fmla="*/ 606 h 736"/>
                    <a:gd name="T24" fmla="*/ 417 w 533"/>
                    <a:gd name="T25" fmla="*/ 534 h 736"/>
                    <a:gd name="T26" fmla="*/ 500 w 533"/>
                    <a:gd name="T27" fmla="*/ 365 h 736"/>
                    <a:gd name="T28" fmla="*/ 520 w 533"/>
                    <a:gd name="T29" fmla="*/ 202 h 736"/>
                    <a:gd name="T30" fmla="*/ 533 w 533"/>
                    <a:gd name="T31" fmla="*/ 99 h 736"/>
                    <a:gd name="T32" fmla="*/ 417 w 533"/>
                    <a:gd name="T33" fmla="*/ 79 h 736"/>
                    <a:gd name="T34" fmla="*/ 268 w 533"/>
                    <a:gd name="T35" fmla="*/ 0 h 7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6"/>
                    <a:gd name="T56" fmla="*/ 533 w 533"/>
                    <a:gd name="T57" fmla="*/ 736 h 7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6">
                      <a:moveTo>
                        <a:pt x="268" y="0"/>
                      </a:moveTo>
                      <a:lnTo>
                        <a:pt x="280" y="104"/>
                      </a:lnTo>
                      <a:lnTo>
                        <a:pt x="286" y="182"/>
                      </a:lnTo>
                      <a:lnTo>
                        <a:pt x="261" y="267"/>
                      </a:lnTo>
                      <a:lnTo>
                        <a:pt x="214" y="333"/>
                      </a:lnTo>
                      <a:lnTo>
                        <a:pt x="155" y="398"/>
                      </a:lnTo>
                      <a:lnTo>
                        <a:pt x="91" y="442"/>
                      </a:lnTo>
                      <a:lnTo>
                        <a:pt x="0" y="475"/>
                      </a:lnTo>
                      <a:lnTo>
                        <a:pt x="97" y="572"/>
                      </a:lnTo>
                      <a:lnTo>
                        <a:pt x="142" y="736"/>
                      </a:lnTo>
                      <a:lnTo>
                        <a:pt x="261" y="671"/>
                      </a:lnTo>
                      <a:lnTo>
                        <a:pt x="364" y="606"/>
                      </a:lnTo>
                      <a:lnTo>
                        <a:pt x="417" y="534"/>
                      </a:lnTo>
                      <a:lnTo>
                        <a:pt x="500" y="365"/>
                      </a:lnTo>
                      <a:lnTo>
                        <a:pt x="520" y="202"/>
                      </a:lnTo>
                      <a:lnTo>
                        <a:pt x="533" y="99"/>
                      </a:lnTo>
                      <a:lnTo>
                        <a:pt x="417" y="79"/>
                      </a:lnTo>
                      <a:lnTo>
                        <a:pt x="268"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5" name="Freeform 144">
                  <a:extLst>
                    <a:ext uri="{FF2B5EF4-FFF2-40B4-BE49-F238E27FC236}">
                      <a16:creationId xmlns:a16="http://schemas.microsoft.com/office/drawing/2014/main" id="{6D7D8D71-135F-40BB-BA83-819579E8D0F8}"/>
                    </a:ext>
                  </a:extLst>
                </p:cNvPr>
                <p:cNvSpPr>
                  <a:spLocks/>
                </p:cNvSpPr>
                <p:nvPr/>
              </p:nvSpPr>
              <p:spPr bwMode="auto">
                <a:xfrm>
                  <a:off x="-2498" y="781"/>
                  <a:ext cx="532" cy="735"/>
                </a:xfrm>
                <a:custGeom>
                  <a:avLst/>
                  <a:gdLst>
                    <a:gd name="T0" fmla="*/ 265 w 532"/>
                    <a:gd name="T1" fmla="*/ 0 h 735"/>
                    <a:gd name="T2" fmla="*/ 278 w 532"/>
                    <a:gd name="T3" fmla="*/ 104 h 735"/>
                    <a:gd name="T4" fmla="*/ 285 w 532"/>
                    <a:gd name="T5" fmla="*/ 182 h 735"/>
                    <a:gd name="T6" fmla="*/ 259 w 532"/>
                    <a:gd name="T7" fmla="*/ 267 h 735"/>
                    <a:gd name="T8" fmla="*/ 213 w 532"/>
                    <a:gd name="T9" fmla="*/ 332 h 735"/>
                    <a:gd name="T10" fmla="*/ 155 w 532"/>
                    <a:gd name="T11" fmla="*/ 397 h 735"/>
                    <a:gd name="T12" fmla="*/ 91 w 532"/>
                    <a:gd name="T13" fmla="*/ 444 h 735"/>
                    <a:gd name="T14" fmla="*/ 0 w 532"/>
                    <a:gd name="T15" fmla="*/ 476 h 735"/>
                    <a:gd name="T16" fmla="*/ 98 w 532"/>
                    <a:gd name="T17" fmla="*/ 574 h 735"/>
                    <a:gd name="T18" fmla="*/ 142 w 532"/>
                    <a:gd name="T19" fmla="*/ 735 h 735"/>
                    <a:gd name="T20" fmla="*/ 259 w 532"/>
                    <a:gd name="T21" fmla="*/ 671 h 735"/>
                    <a:gd name="T22" fmla="*/ 364 w 532"/>
                    <a:gd name="T23" fmla="*/ 607 h 735"/>
                    <a:gd name="T24" fmla="*/ 417 w 532"/>
                    <a:gd name="T25" fmla="*/ 535 h 735"/>
                    <a:gd name="T26" fmla="*/ 499 w 532"/>
                    <a:gd name="T27" fmla="*/ 366 h 735"/>
                    <a:gd name="T28" fmla="*/ 519 w 532"/>
                    <a:gd name="T29" fmla="*/ 202 h 735"/>
                    <a:gd name="T30" fmla="*/ 532 w 532"/>
                    <a:gd name="T31" fmla="*/ 97 h 735"/>
                    <a:gd name="T32" fmla="*/ 417 w 532"/>
                    <a:gd name="T33" fmla="*/ 78 h 735"/>
                    <a:gd name="T34" fmla="*/ 265 w 532"/>
                    <a:gd name="T35" fmla="*/ 0 h 73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2"/>
                    <a:gd name="T55" fmla="*/ 0 h 735"/>
                    <a:gd name="T56" fmla="*/ 532 w 532"/>
                    <a:gd name="T57" fmla="*/ 735 h 73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2" h="735">
                      <a:moveTo>
                        <a:pt x="265" y="0"/>
                      </a:moveTo>
                      <a:lnTo>
                        <a:pt x="278" y="104"/>
                      </a:lnTo>
                      <a:lnTo>
                        <a:pt x="285" y="182"/>
                      </a:lnTo>
                      <a:lnTo>
                        <a:pt x="259" y="267"/>
                      </a:lnTo>
                      <a:lnTo>
                        <a:pt x="213" y="332"/>
                      </a:lnTo>
                      <a:lnTo>
                        <a:pt x="155" y="397"/>
                      </a:lnTo>
                      <a:lnTo>
                        <a:pt x="91" y="444"/>
                      </a:lnTo>
                      <a:lnTo>
                        <a:pt x="0" y="476"/>
                      </a:lnTo>
                      <a:lnTo>
                        <a:pt x="98" y="574"/>
                      </a:lnTo>
                      <a:lnTo>
                        <a:pt x="142" y="735"/>
                      </a:lnTo>
                      <a:lnTo>
                        <a:pt x="259" y="671"/>
                      </a:lnTo>
                      <a:lnTo>
                        <a:pt x="364" y="607"/>
                      </a:lnTo>
                      <a:lnTo>
                        <a:pt x="417" y="535"/>
                      </a:lnTo>
                      <a:lnTo>
                        <a:pt x="499" y="366"/>
                      </a:lnTo>
                      <a:lnTo>
                        <a:pt x="519" y="202"/>
                      </a:lnTo>
                      <a:lnTo>
                        <a:pt x="532" y="97"/>
                      </a:lnTo>
                      <a:lnTo>
                        <a:pt x="417" y="78"/>
                      </a:lnTo>
                      <a:lnTo>
                        <a:pt x="265" y="0"/>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6" name="Freeform 145">
                  <a:extLst>
                    <a:ext uri="{FF2B5EF4-FFF2-40B4-BE49-F238E27FC236}">
                      <a16:creationId xmlns:a16="http://schemas.microsoft.com/office/drawing/2014/main" id="{925F9CB4-1D16-481E-85A8-E989FB5CEF30}"/>
                    </a:ext>
                  </a:extLst>
                </p:cNvPr>
                <p:cNvSpPr>
                  <a:spLocks/>
                </p:cNvSpPr>
                <p:nvPr/>
              </p:nvSpPr>
              <p:spPr bwMode="auto">
                <a:xfrm>
                  <a:off x="-2566" y="830"/>
                  <a:ext cx="733" cy="534"/>
                </a:xfrm>
                <a:custGeom>
                  <a:avLst/>
                  <a:gdLst>
                    <a:gd name="T0" fmla="*/ 733 w 733"/>
                    <a:gd name="T1" fmla="*/ 268 h 534"/>
                    <a:gd name="T2" fmla="*/ 630 w 733"/>
                    <a:gd name="T3" fmla="*/ 280 h 534"/>
                    <a:gd name="T4" fmla="*/ 553 w 733"/>
                    <a:gd name="T5" fmla="*/ 287 h 534"/>
                    <a:gd name="T6" fmla="*/ 468 w 733"/>
                    <a:gd name="T7" fmla="*/ 261 h 534"/>
                    <a:gd name="T8" fmla="*/ 403 w 733"/>
                    <a:gd name="T9" fmla="*/ 214 h 534"/>
                    <a:gd name="T10" fmla="*/ 336 w 733"/>
                    <a:gd name="T11" fmla="*/ 156 h 534"/>
                    <a:gd name="T12" fmla="*/ 291 w 733"/>
                    <a:gd name="T13" fmla="*/ 91 h 534"/>
                    <a:gd name="T14" fmla="*/ 258 w 733"/>
                    <a:gd name="T15" fmla="*/ 0 h 534"/>
                    <a:gd name="T16" fmla="*/ 162 w 733"/>
                    <a:gd name="T17" fmla="*/ 98 h 534"/>
                    <a:gd name="T18" fmla="*/ 0 w 733"/>
                    <a:gd name="T19" fmla="*/ 143 h 534"/>
                    <a:gd name="T20" fmla="*/ 64 w 733"/>
                    <a:gd name="T21" fmla="*/ 261 h 534"/>
                    <a:gd name="T22" fmla="*/ 129 w 733"/>
                    <a:gd name="T23" fmla="*/ 365 h 534"/>
                    <a:gd name="T24" fmla="*/ 200 w 733"/>
                    <a:gd name="T25" fmla="*/ 418 h 534"/>
                    <a:gd name="T26" fmla="*/ 370 w 733"/>
                    <a:gd name="T27" fmla="*/ 501 h 534"/>
                    <a:gd name="T28" fmla="*/ 533 w 733"/>
                    <a:gd name="T29" fmla="*/ 521 h 534"/>
                    <a:gd name="T30" fmla="*/ 637 w 733"/>
                    <a:gd name="T31" fmla="*/ 534 h 534"/>
                    <a:gd name="T32" fmla="*/ 655 w 733"/>
                    <a:gd name="T33" fmla="*/ 418 h 534"/>
                    <a:gd name="T34" fmla="*/ 733 w 733"/>
                    <a:gd name="T35" fmla="*/ 268 h 5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733"/>
                    <a:gd name="T55" fmla="*/ 0 h 534"/>
                    <a:gd name="T56" fmla="*/ 733 w 733"/>
                    <a:gd name="T57" fmla="*/ 534 h 5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733" h="534">
                      <a:moveTo>
                        <a:pt x="733" y="268"/>
                      </a:moveTo>
                      <a:lnTo>
                        <a:pt x="630" y="280"/>
                      </a:lnTo>
                      <a:lnTo>
                        <a:pt x="553" y="287"/>
                      </a:lnTo>
                      <a:lnTo>
                        <a:pt x="468" y="261"/>
                      </a:lnTo>
                      <a:lnTo>
                        <a:pt x="403" y="214"/>
                      </a:lnTo>
                      <a:lnTo>
                        <a:pt x="336" y="156"/>
                      </a:lnTo>
                      <a:lnTo>
                        <a:pt x="291" y="91"/>
                      </a:lnTo>
                      <a:lnTo>
                        <a:pt x="258" y="0"/>
                      </a:lnTo>
                      <a:lnTo>
                        <a:pt x="162" y="98"/>
                      </a:lnTo>
                      <a:lnTo>
                        <a:pt x="0" y="143"/>
                      </a:lnTo>
                      <a:lnTo>
                        <a:pt x="64" y="261"/>
                      </a:lnTo>
                      <a:lnTo>
                        <a:pt x="129" y="365"/>
                      </a:lnTo>
                      <a:lnTo>
                        <a:pt x="200" y="418"/>
                      </a:lnTo>
                      <a:lnTo>
                        <a:pt x="370" y="501"/>
                      </a:lnTo>
                      <a:lnTo>
                        <a:pt x="533" y="521"/>
                      </a:lnTo>
                      <a:lnTo>
                        <a:pt x="637" y="534"/>
                      </a:lnTo>
                      <a:lnTo>
                        <a:pt x="655" y="418"/>
                      </a:lnTo>
                      <a:lnTo>
                        <a:pt x="733" y="268"/>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7" name="Freeform 146">
                  <a:extLst>
                    <a:ext uri="{FF2B5EF4-FFF2-40B4-BE49-F238E27FC236}">
                      <a16:creationId xmlns:a16="http://schemas.microsoft.com/office/drawing/2014/main" id="{22465881-FFC7-4C11-A515-3A15766048B4}"/>
                    </a:ext>
                  </a:extLst>
                </p:cNvPr>
                <p:cNvSpPr>
                  <a:spLocks/>
                </p:cNvSpPr>
                <p:nvPr/>
              </p:nvSpPr>
              <p:spPr bwMode="auto">
                <a:xfrm>
                  <a:off x="-2258" y="937"/>
                  <a:ext cx="533" cy="737"/>
                </a:xfrm>
                <a:custGeom>
                  <a:avLst/>
                  <a:gdLst>
                    <a:gd name="T0" fmla="*/ 266 w 533"/>
                    <a:gd name="T1" fmla="*/ 737 h 737"/>
                    <a:gd name="T2" fmla="*/ 255 w 533"/>
                    <a:gd name="T3" fmla="*/ 631 h 737"/>
                    <a:gd name="T4" fmla="*/ 248 w 533"/>
                    <a:gd name="T5" fmla="*/ 553 h 737"/>
                    <a:gd name="T6" fmla="*/ 272 w 533"/>
                    <a:gd name="T7" fmla="*/ 470 h 737"/>
                    <a:gd name="T8" fmla="*/ 319 w 533"/>
                    <a:gd name="T9" fmla="*/ 404 h 737"/>
                    <a:gd name="T10" fmla="*/ 377 w 533"/>
                    <a:gd name="T11" fmla="*/ 339 h 737"/>
                    <a:gd name="T12" fmla="*/ 442 w 533"/>
                    <a:gd name="T13" fmla="*/ 294 h 737"/>
                    <a:gd name="T14" fmla="*/ 533 w 533"/>
                    <a:gd name="T15" fmla="*/ 261 h 737"/>
                    <a:gd name="T16" fmla="*/ 435 w 533"/>
                    <a:gd name="T17" fmla="*/ 163 h 737"/>
                    <a:gd name="T18" fmla="*/ 390 w 533"/>
                    <a:gd name="T19" fmla="*/ 0 h 737"/>
                    <a:gd name="T20" fmla="*/ 272 w 533"/>
                    <a:gd name="T21" fmla="*/ 65 h 737"/>
                    <a:gd name="T22" fmla="*/ 170 w 533"/>
                    <a:gd name="T23" fmla="*/ 131 h 737"/>
                    <a:gd name="T24" fmla="*/ 117 w 533"/>
                    <a:gd name="T25" fmla="*/ 203 h 737"/>
                    <a:gd name="T26" fmla="*/ 32 w 533"/>
                    <a:gd name="T27" fmla="*/ 372 h 737"/>
                    <a:gd name="T28" fmla="*/ 13 w 533"/>
                    <a:gd name="T29" fmla="*/ 534 h 737"/>
                    <a:gd name="T30" fmla="*/ 0 w 533"/>
                    <a:gd name="T31" fmla="*/ 638 h 737"/>
                    <a:gd name="T32" fmla="*/ 117 w 533"/>
                    <a:gd name="T33" fmla="*/ 659 h 737"/>
                    <a:gd name="T34" fmla="*/ 266 w 533"/>
                    <a:gd name="T35" fmla="*/ 737 h 73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7"/>
                    <a:gd name="T56" fmla="*/ 533 w 533"/>
                    <a:gd name="T57" fmla="*/ 737 h 73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7">
                      <a:moveTo>
                        <a:pt x="266" y="737"/>
                      </a:moveTo>
                      <a:lnTo>
                        <a:pt x="255" y="631"/>
                      </a:lnTo>
                      <a:lnTo>
                        <a:pt x="248" y="553"/>
                      </a:lnTo>
                      <a:lnTo>
                        <a:pt x="272" y="470"/>
                      </a:lnTo>
                      <a:lnTo>
                        <a:pt x="319" y="404"/>
                      </a:lnTo>
                      <a:lnTo>
                        <a:pt x="377" y="339"/>
                      </a:lnTo>
                      <a:lnTo>
                        <a:pt x="442" y="294"/>
                      </a:lnTo>
                      <a:lnTo>
                        <a:pt x="533" y="261"/>
                      </a:lnTo>
                      <a:lnTo>
                        <a:pt x="435" y="163"/>
                      </a:lnTo>
                      <a:lnTo>
                        <a:pt x="390" y="0"/>
                      </a:lnTo>
                      <a:lnTo>
                        <a:pt x="272" y="65"/>
                      </a:lnTo>
                      <a:lnTo>
                        <a:pt x="170" y="131"/>
                      </a:lnTo>
                      <a:lnTo>
                        <a:pt x="117" y="203"/>
                      </a:lnTo>
                      <a:lnTo>
                        <a:pt x="32" y="372"/>
                      </a:lnTo>
                      <a:lnTo>
                        <a:pt x="13" y="534"/>
                      </a:lnTo>
                      <a:lnTo>
                        <a:pt x="0" y="638"/>
                      </a:lnTo>
                      <a:lnTo>
                        <a:pt x="117" y="659"/>
                      </a:lnTo>
                      <a:lnTo>
                        <a:pt x="266" y="737"/>
                      </a:lnTo>
                      <a:close/>
                    </a:path>
                  </a:pathLst>
                </a:custGeom>
                <a:solidFill>
                  <a:schemeClr val="tx1"/>
                </a:solidFill>
                <a:ln w="11176">
                  <a:solidFill>
                    <a:srgbClr val="333333"/>
                  </a:solidFill>
                  <a:prstDash val="solid"/>
                  <a:round/>
                  <a:headEnd/>
                  <a:tailEnd/>
                </a:ln>
              </p:spPr>
              <p:txBody>
                <a:bodyPr/>
                <a:lstStyle/>
                <a:p>
                  <a:endParaRPr lang="zh-CN" altLang="en-US"/>
                </a:p>
              </p:txBody>
            </p:sp>
            <p:sp>
              <p:nvSpPr>
                <p:cNvPr id="4128" name="Freeform 147">
                  <a:extLst>
                    <a:ext uri="{FF2B5EF4-FFF2-40B4-BE49-F238E27FC236}">
                      <a16:creationId xmlns:a16="http://schemas.microsoft.com/office/drawing/2014/main" id="{0E9A80E4-DBB2-46FC-9015-E93DF6228DDC}"/>
                    </a:ext>
                  </a:extLst>
                </p:cNvPr>
                <p:cNvSpPr>
                  <a:spLocks/>
                </p:cNvSpPr>
                <p:nvPr/>
              </p:nvSpPr>
              <p:spPr bwMode="auto">
                <a:xfrm>
                  <a:off x="-2258" y="1160"/>
                  <a:ext cx="533" cy="734"/>
                </a:xfrm>
                <a:custGeom>
                  <a:avLst/>
                  <a:gdLst>
                    <a:gd name="T0" fmla="*/ 266 w 533"/>
                    <a:gd name="T1" fmla="*/ 734 h 734"/>
                    <a:gd name="T2" fmla="*/ 255 w 533"/>
                    <a:gd name="T3" fmla="*/ 631 h 734"/>
                    <a:gd name="T4" fmla="*/ 248 w 533"/>
                    <a:gd name="T5" fmla="*/ 553 h 734"/>
                    <a:gd name="T6" fmla="*/ 272 w 533"/>
                    <a:gd name="T7" fmla="*/ 469 h 734"/>
                    <a:gd name="T8" fmla="*/ 319 w 533"/>
                    <a:gd name="T9" fmla="*/ 403 h 734"/>
                    <a:gd name="T10" fmla="*/ 377 w 533"/>
                    <a:gd name="T11" fmla="*/ 337 h 734"/>
                    <a:gd name="T12" fmla="*/ 442 w 533"/>
                    <a:gd name="T13" fmla="*/ 292 h 734"/>
                    <a:gd name="T14" fmla="*/ 533 w 533"/>
                    <a:gd name="T15" fmla="*/ 259 h 734"/>
                    <a:gd name="T16" fmla="*/ 435 w 533"/>
                    <a:gd name="T17" fmla="*/ 163 h 734"/>
                    <a:gd name="T18" fmla="*/ 390 w 533"/>
                    <a:gd name="T19" fmla="*/ 0 h 734"/>
                    <a:gd name="T20" fmla="*/ 272 w 533"/>
                    <a:gd name="T21" fmla="*/ 65 h 734"/>
                    <a:gd name="T22" fmla="*/ 170 w 533"/>
                    <a:gd name="T23" fmla="*/ 130 h 734"/>
                    <a:gd name="T24" fmla="*/ 117 w 533"/>
                    <a:gd name="T25" fmla="*/ 201 h 734"/>
                    <a:gd name="T26" fmla="*/ 32 w 533"/>
                    <a:gd name="T27" fmla="*/ 370 h 734"/>
                    <a:gd name="T28" fmla="*/ 13 w 533"/>
                    <a:gd name="T29" fmla="*/ 534 h 734"/>
                    <a:gd name="T30" fmla="*/ 0 w 533"/>
                    <a:gd name="T31" fmla="*/ 636 h 734"/>
                    <a:gd name="T32" fmla="*/ 117 w 533"/>
                    <a:gd name="T33" fmla="*/ 656 h 734"/>
                    <a:gd name="T34" fmla="*/ 266 w 533"/>
                    <a:gd name="T35" fmla="*/ 734 h 73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33"/>
                    <a:gd name="T55" fmla="*/ 0 h 734"/>
                    <a:gd name="T56" fmla="*/ 533 w 533"/>
                    <a:gd name="T57" fmla="*/ 734 h 73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33" h="734">
                      <a:moveTo>
                        <a:pt x="266" y="734"/>
                      </a:moveTo>
                      <a:lnTo>
                        <a:pt x="255" y="631"/>
                      </a:lnTo>
                      <a:lnTo>
                        <a:pt x="248" y="553"/>
                      </a:lnTo>
                      <a:lnTo>
                        <a:pt x="272" y="469"/>
                      </a:lnTo>
                      <a:lnTo>
                        <a:pt x="319" y="403"/>
                      </a:lnTo>
                      <a:lnTo>
                        <a:pt x="377" y="337"/>
                      </a:lnTo>
                      <a:lnTo>
                        <a:pt x="442" y="292"/>
                      </a:lnTo>
                      <a:lnTo>
                        <a:pt x="533" y="259"/>
                      </a:lnTo>
                      <a:lnTo>
                        <a:pt x="435" y="163"/>
                      </a:lnTo>
                      <a:lnTo>
                        <a:pt x="390" y="0"/>
                      </a:lnTo>
                      <a:lnTo>
                        <a:pt x="272" y="65"/>
                      </a:lnTo>
                      <a:lnTo>
                        <a:pt x="170" y="130"/>
                      </a:lnTo>
                      <a:lnTo>
                        <a:pt x="117" y="201"/>
                      </a:lnTo>
                      <a:lnTo>
                        <a:pt x="32" y="370"/>
                      </a:lnTo>
                      <a:lnTo>
                        <a:pt x="13" y="534"/>
                      </a:lnTo>
                      <a:lnTo>
                        <a:pt x="0" y="636"/>
                      </a:lnTo>
                      <a:lnTo>
                        <a:pt x="117" y="656"/>
                      </a:lnTo>
                      <a:lnTo>
                        <a:pt x="266" y="734"/>
                      </a:lnTo>
                      <a:close/>
                    </a:path>
                  </a:pathLst>
                </a:custGeom>
                <a:solidFill>
                  <a:schemeClr val="tx1"/>
                </a:solidFill>
                <a:ln w="11176">
                  <a:solidFill>
                    <a:srgbClr val="333333"/>
                  </a:solidFill>
                  <a:prstDash val="solid"/>
                  <a:round/>
                  <a:headEnd/>
                  <a:tailEnd/>
                </a:ln>
              </p:spPr>
              <p:txBody>
                <a:bodyPr/>
                <a:lstStyle/>
                <a:p>
                  <a:endParaRPr lang="zh-CN" altLang="en-US"/>
                </a:p>
              </p:txBody>
            </p:sp>
          </p:grpSp>
        </p:grpSp>
      </p:grpSp>
      <p:sp>
        <p:nvSpPr>
          <p:cNvPr id="4115" name="Rectangle 148">
            <a:extLst>
              <a:ext uri="{FF2B5EF4-FFF2-40B4-BE49-F238E27FC236}">
                <a16:creationId xmlns:a16="http://schemas.microsoft.com/office/drawing/2014/main" id="{2C4EE75A-5D3A-4FFA-A783-AA903B4E74E0}"/>
              </a:ext>
            </a:extLst>
          </p:cNvPr>
          <p:cNvSpPr>
            <a:spLocks noChangeArrowheads="1"/>
          </p:cNvSpPr>
          <p:nvPr/>
        </p:nvSpPr>
        <p:spPr bwMode="auto">
          <a:xfrm>
            <a:off x="144463" y="228600"/>
            <a:ext cx="89995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sz="4000" b="1">
                <a:solidFill>
                  <a:schemeClr val="tx2"/>
                </a:solidFill>
                <a:ea typeface="隶书" panose="02010509060101010101" pitchFamily="49" charset="-122"/>
              </a:rPr>
              <a:t>引言：缺乏软件测试所造成的问题</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73731"/>
                                        </p:tgtEl>
                                        <p:attrNameLst>
                                          <p:attrName>style.visibility</p:attrName>
                                        </p:attrNameLst>
                                      </p:cBhvr>
                                      <p:to>
                                        <p:strVal val="visible"/>
                                      </p:to>
                                    </p:set>
                                    <p:anim calcmode="lin" valueType="num">
                                      <p:cBhvr additive="base">
                                        <p:cTn id="13" dur="500" fill="hold"/>
                                        <p:tgtEl>
                                          <p:spTgt spid="73731"/>
                                        </p:tgtEl>
                                        <p:attrNameLst>
                                          <p:attrName>ppt_x</p:attrName>
                                        </p:attrNameLst>
                                      </p:cBhvr>
                                      <p:tavLst>
                                        <p:tav tm="0">
                                          <p:val>
                                            <p:strVal val="1+#ppt_w/2"/>
                                          </p:val>
                                        </p:tav>
                                        <p:tav tm="100000">
                                          <p:val>
                                            <p:strVal val="#ppt_x"/>
                                          </p:val>
                                        </p:tav>
                                      </p:tavLst>
                                    </p:anim>
                                    <p:anim calcmode="lin" valueType="num">
                                      <p:cBhvr additive="base">
                                        <p:cTn id="14" dur="500" fill="hold"/>
                                        <p:tgtEl>
                                          <p:spTgt spid="73731"/>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0-#ppt_w/2"/>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6"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1+#ppt_w/2"/>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3" presetClass="entr" presetSubtype="528"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 calcmode="lin" valueType="num">
                                      <p:cBhvr>
                                        <p:cTn id="33" dur="500" fill="hold"/>
                                        <p:tgtEl>
                                          <p:spTgt spid="23"/>
                                        </p:tgtEl>
                                        <p:attrNameLst>
                                          <p:attrName>ppt_x</p:attrName>
                                        </p:attrNameLst>
                                      </p:cBhvr>
                                      <p:tavLst>
                                        <p:tav tm="0">
                                          <p:val>
                                            <p:fltVal val="0.5"/>
                                          </p:val>
                                        </p:tav>
                                        <p:tav tm="100000">
                                          <p:val>
                                            <p:strVal val="#ppt_x"/>
                                          </p:val>
                                        </p:tav>
                                      </p:tavLst>
                                    </p:anim>
                                    <p:anim calcmode="lin" valueType="num">
                                      <p:cBhvr>
                                        <p:cTn id="34" dur="500" fill="hold"/>
                                        <p:tgtEl>
                                          <p:spTgt spid="23"/>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1284BD17-9B26-4378-90F9-B993ADCACFD0}"/>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）程序编写：把软件设计转换成计算机可以接受的程序，即写成以某个程序设计语言表示的源程序清单。</a:t>
            </a:r>
            <a:endParaRPr lang="zh-CN" altLang="en-US">
              <a:ea typeface="宋体" panose="02010600030101010101" pitchFamily="2" charset="-122"/>
            </a:endParaRPr>
          </a:p>
        </p:txBody>
      </p:sp>
      <p:pic>
        <p:nvPicPr>
          <p:cNvPr id="22531" name="Picture 4">
            <a:extLst>
              <a:ext uri="{FF2B5EF4-FFF2-40B4-BE49-F238E27FC236}">
                <a16:creationId xmlns:a16="http://schemas.microsoft.com/office/drawing/2014/main" id="{C98882F1-4A57-4FFA-9E5D-2C160B0A4D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5963" y="3573463"/>
            <a:ext cx="30861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05FB0159-423B-4A82-99A8-2AB153682356}"/>
              </a:ext>
            </a:extLst>
          </p:cNvPr>
          <p:cNvSpPr>
            <a:spLocks noGrp="1"/>
          </p:cNvSpPr>
          <p:nvPr>
            <p:ph idx="1"/>
          </p:nvPr>
        </p:nvSpPr>
        <p:spPr>
          <a:xfrm>
            <a:off x="-228600" y="1295400"/>
            <a:ext cx="9220200" cy="4953000"/>
          </a:xfrm>
        </p:spPr>
        <p:txBody>
          <a:bodyPr/>
          <a:lstStyle/>
          <a:p>
            <a:r>
              <a:rPr lang="en-US" altLang="zh-CN">
                <a:ea typeface="宋体" panose="02010600030101010101" pitchFamily="2" charset="-122"/>
              </a:rPr>
              <a:t>	3.4.2  </a:t>
            </a:r>
            <a:r>
              <a:rPr lang="zh-CN" altLang="zh-CN">
                <a:ea typeface="宋体" panose="02010600030101010101" pitchFamily="2" charset="-122"/>
              </a:rPr>
              <a:t>多个变量组合情况下边界值的选取</a:t>
            </a:r>
          </a:p>
          <a:p>
            <a:r>
              <a:rPr lang="en-US" altLang="zh-CN">
                <a:ea typeface="宋体" panose="02010600030101010101" pitchFamily="2" charset="-122"/>
              </a:rPr>
              <a:t>		  </a:t>
            </a:r>
            <a:r>
              <a:rPr lang="zh-CN" altLang="zh-CN">
                <a:ea typeface="宋体" panose="02010600030101010101" pitchFamily="2" charset="-122"/>
              </a:rPr>
              <a:t>据可靠性理论“单缺陷假设”：失效极少是由两个（或多个）缺陷的同时发生引起的。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对于</a:t>
            </a:r>
            <a:r>
              <a:rPr lang="en-US" altLang="zh-CN" i="1">
                <a:ea typeface="宋体" panose="02010600030101010101" pitchFamily="2" charset="-122"/>
              </a:rPr>
              <a:t>n</a:t>
            </a:r>
            <a:r>
              <a:rPr lang="zh-CN" altLang="zh-CN">
                <a:ea typeface="宋体" panose="02010600030101010101" pitchFamily="2" charset="-122"/>
              </a:rPr>
              <a:t>变量函数，使除一个以外的所有变量取正常值，对剩余的那个变量应用五点法（或七点法）取最小值、略高于最小值、正常值、略低于最大值、最大值，对每个变量都重复进行。</a:t>
            </a:r>
          </a:p>
          <a:p>
            <a:endParaRPr lang="zh-CN" altLang="en-US">
              <a:ea typeface="宋体" panose="02010600030101010101" pitchFamily="2" charset="-122"/>
            </a:endParaRPr>
          </a:p>
        </p:txBody>
      </p:sp>
      <p:sp>
        <p:nvSpPr>
          <p:cNvPr id="53251" name="灯片编号占位符 1">
            <a:extLst>
              <a:ext uri="{FF2B5EF4-FFF2-40B4-BE49-F238E27FC236}">
                <a16:creationId xmlns:a16="http://schemas.microsoft.com/office/drawing/2014/main" id="{52FEC1EA-D2B1-41BD-9210-90331334D8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EE46BE-4214-407E-B939-17D77C2E404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188068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1" descr="0307">
            <a:extLst>
              <a:ext uri="{FF2B5EF4-FFF2-40B4-BE49-F238E27FC236}">
                <a16:creationId xmlns:a16="http://schemas.microsoft.com/office/drawing/2014/main" id="{C7183F4F-CB94-480C-A026-7076FB98CCB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676400"/>
            <a:ext cx="6804025" cy="4419600"/>
          </a:xfrm>
          <a:noFill/>
        </p:spPr>
      </p:pic>
      <p:sp>
        <p:nvSpPr>
          <p:cNvPr id="54275" name="矩形 4">
            <a:extLst>
              <a:ext uri="{FF2B5EF4-FFF2-40B4-BE49-F238E27FC236}">
                <a16:creationId xmlns:a16="http://schemas.microsoft.com/office/drawing/2014/main" id="{E543D4AB-8E97-48AD-8128-D406E70F9CC5}"/>
              </a:ext>
            </a:extLst>
          </p:cNvPr>
          <p:cNvSpPr>
            <a:spLocks noChangeArrowheads="1"/>
          </p:cNvSpPr>
          <p:nvPr/>
        </p:nvSpPr>
        <p:spPr bwMode="auto">
          <a:xfrm>
            <a:off x="1905000" y="6248400"/>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学生考卷评分和成绩统计程序输入数据形式</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6" name="灯片编号占位符 1">
            <a:extLst>
              <a:ext uri="{FF2B5EF4-FFF2-40B4-BE49-F238E27FC236}">
                <a16:creationId xmlns:a16="http://schemas.microsoft.com/office/drawing/2014/main" id="{DB4ADE3F-AAE5-4DCF-B79E-6F713BF63E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A13F9D-B77D-415A-954B-937DCFEC62E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3025645"/>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0931AFDC-4367-4495-8196-5E547B1A90F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该程序应给出如下</a:t>
            </a:r>
            <a:r>
              <a:rPr lang="en-US" altLang="zh-CN">
                <a:ea typeface="宋体" panose="02010600030101010101" pitchFamily="2" charset="-122"/>
              </a:rPr>
              <a:t>4</a:t>
            </a:r>
            <a:r>
              <a:rPr lang="zh-CN" altLang="zh-CN">
                <a:ea typeface="宋体" panose="02010600030101010101" pitchFamily="2" charset="-122"/>
              </a:rPr>
              <a:t>个输出报告，即</a:t>
            </a:r>
            <a:r>
              <a:rPr lang="en-US" altLang="zh-CN">
                <a:ea typeface="宋体" panose="02010600030101010101" pitchFamily="2" charset="-122"/>
              </a:rPr>
              <a:t>:</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）按学生学号排序，每个学生的成绩（答对的百分比）和等级报告。</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）按学生得分排序，每个学生的成绩。</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）平均分数，最高与最低分之差。</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）按题号排序，每题学生答对的百分比。</a:t>
            </a: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3.14</a:t>
            </a:r>
            <a:r>
              <a:rPr lang="zh-CN" altLang="zh-CN">
                <a:ea typeface="宋体" panose="02010600030101010101" pitchFamily="2" charset="-122"/>
              </a:rPr>
              <a:t>及表</a:t>
            </a:r>
            <a:r>
              <a:rPr lang="en-US" altLang="zh-CN">
                <a:ea typeface="宋体" panose="02010600030101010101" pitchFamily="2" charset="-122"/>
              </a:rPr>
              <a:t>3.15</a:t>
            </a:r>
            <a:r>
              <a:rPr lang="zh-CN" altLang="zh-CN">
                <a:ea typeface="宋体" panose="02010600030101010101" pitchFamily="2" charset="-122"/>
              </a:rPr>
              <a:t>分别针对输入条件和输出条件，根据其边界值采用“七点法”设置了测试用例。</a:t>
            </a:r>
          </a:p>
          <a:p>
            <a:r>
              <a:rPr lang="en-US" altLang="zh-CN">
                <a:ea typeface="宋体" panose="02010600030101010101" pitchFamily="2" charset="-122"/>
              </a:rPr>
              <a:t> </a:t>
            </a:r>
            <a:endParaRPr lang="zh-CN" altLang="en-US">
              <a:ea typeface="宋体" panose="02010600030101010101" pitchFamily="2" charset="-122"/>
            </a:endParaRPr>
          </a:p>
        </p:txBody>
      </p:sp>
      <p:sp>
        <p:nvSpPr>
          <p:cNvPr id="55299" name="灯片编号占位符 1">
            <a:extLst>
              <a:ext uri="{FF2B5EF4-FFF2-40B4-BE49-F238E27FC236}">
                <a16:creationId xmlns:a16="http://schemas.microsoft.com/office/drawing/2014/main" id="{345DF9FA-949C-46CD-AB22-843700748E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0BB9E7-5836-48AB-945A-46BDC1ECAE5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8051749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DB60A11-8F03-449D-832C-523E4DA81570}"/>
              </a:ext>
            </a:extLst>
          </p:cNvPr>
          <p:cNvGraphicFramePr>
            <a:graphicFrameLocks noGrp="1"/>
          </p:cNvGraphicFramePr>
          <p:nvPr>
            <p:ph idx="1"/>
          </p:nvPr>
        </p:nvGraphicFramePr>
        <p:xfrm>
          <a:off x="228600" y="1600200"/>
          <a:ext cx="8458200" cy="5161280"/>
        </p:xfrm>
        <a:graphic>
          <a:graphicData uri="http://schemas.openxmlformats.org/drawingml/2006/table">
            <a:tbl>
              <a:tblPr/>
              <a:tblGrid>
                <a:gridCol w="3693854">
                  <a:extLst>
                    <a:ext uri="{9D8B030D-6E8A-4147-A177-3AD203B41FA5}">
                      <a16:colId xmlns:a16="http://schemas.microsoft.com/office/drawing/2014/main" val="20000"/>
                    </a:ext>
                  </a:extLst>
                </a:gridCol>
                <a:gridCol w="4764346">
                  <a:extLst>
                    <a:ext uri="{9D8B030D-6E8A-4147-A177-3AD203B41FA5}">
                      <a16:colId xmlns:a16="http://schemas.microsoft.com/office/drawing/2014/main" val="20001"/>
                    </a:ext>
                  </a:extLst>
                </a:gridCol>
              </a:tblGrid>
              <a:tr h="137152">
                <a:tc>
                  <a:txBody>
                    <a:bodyPr/>
                    <a:lstStyle/>
                    <a:p>
                      <a:pPr indent="266700" algn="ctr">
                        <a:spcBef>
                          <a:spcPts val="120"/>
                        </a:spcBef>
                        <a:spcAft>
                          <a:spcPts val="120"/>
                        </a:spcAft>
                      </a:pPr>
                      <a:r>
                        <a:rPr lang="zh-CN" sz="900" b="1" kern="1000">
                          <a:latin typeface="Times New Roman"/>
                          <a:ea typeface="方正书宋简体"/>
                          <a:cs typeface="Times New Roman"/>
                        </a:rPr>
                        <a:t>输 入 条 件</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900" b="1" kern="1000">
                          <a:latin typeface="Times New Roman"/>
                          <a:ea typeface="方正书宋简体"/>
                          <a:cs typeface="Times New Roman"/>
                        </a:rPr>
                        <a:t>测 试 用 例</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37152">
                <a:tc>
                  <a:txBody>
                    <a:bodyPr/>
                    <a:lstStyle/>
                    <a:p>
                      <a:pPr indent="266700" algn="ctr">
                        <a:spcBef>
                          <a:spcPts val="120"/>
                        </a:spcBef>
                        <a:spcAft>
                          <a:spcPts val="120"/>
                        </a:spcAft>
                      </a:pPr>
                      <a:r>
                        <a:rPr lang="zh-CN" sz="900" b="1" kern="1000">
                          <a:latin typeface="Times New Roman"/>
                          <a:ea typeface="方正书宋简体"/>
                          <a:cs typeface="Times New Roman"/>
                        </a:rPr>
                        <a:t>输入文件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空输入文件</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87352">
                <a:tc>
                  <a:txBody>
                    <a:bodyPr/>
                    <a:lstStyle/>
                    <a:p>
                      <a:pPr indent="266700" algn="ctr">
                        <a:spcBef>
                          <a:spcPts val="120"/>
                        </a:spcBef>
                        <a:spcAft>
                          <a:spcPts val="120"/>
                        </a:spcAft>
                      </a:pPr>
                      <a:r>
                        <a:rPr lang="zh-CN" sz="900" b="1" kern="1000">
                          <a:latin typeface="Times New Roman"/>
                          <a:ea typeface="方正书宋简体"/>
                          <a:cs typeface="Times New Roman"/>
                        </a:rPr>
                        <a:t>标题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无标题记录</a:t>
                      </a:r>
                    </a:p>
                    <a:p>
                      <a:pPr indent="266700" algn="just">
                        <a:spcBef>
                          <a:spcPts val="120"/>
                        </a:spcBef>
                        <a:spcAft>
                          <a:spcPts val="120"/>
                        </a:spcAft>
                      </a:pPr>
                      <a:r>
                        <a:rPr lang="zh-CN" sz="900" b="1" kern="1000">
                          <a:latin typeface="Times New Roman"/>
                          <a:ea typeface="方正书宋简体"/>
                          <a:cs typeface="Times New Roman"/>
                        </a:rPr>
                        <a:t>只有</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个字符的标题</a:t>
                      </a:r>
                    </a:p>
                    <a:p>
                      <a:pPr indent="266700" algn="just">
                        <a:spcBef>
                          <a:spcPts val="120"/>
                        </a:spcBef>
                        <a:spcAft>
                          <a:spcPts val="120"/>
                        </a:spcAft>
                      </a:pPr>
                      <a:r>
                        <a:rPr lang="zh-CN" sz="900" b="1" kern="1000">
                          <a:latin typeface="Times New Roman"/>
                          <a:ea typeface="方正书宋简体"/>
                          <a:cs typeface="Times New Roman"/>
                        </a:rPr>
                        <a:t>具有</a:t>
                      </a:r>
                      <a:r>
                        <a:rPr lang="en-US" sz="900" b="1" kern="1000">
                          <a:latin typeface="Times New Roman"/>
                          <a:ea typeface="方正书宋简体"/>
                          <a:cs typeface="Times New Roman"/>
                        </a:rPr>
                        <a:t>40</a:t>
                      </a:r>
                      <a:r>
                        <a:rPr lang="zh-CN" sz="900" b="1" kern="1000">
                          <a:latin typeface="Times New Roman"/>
                          <a:ea typeface="方正书宋简体"/>
                          <a:cs typeface="Times New Roman"/>
                        </a:rPr>
                        <a:t>个字符的标题</a:t>
                      </a:r>
                    </a:p>
                    <a:p>
                      <a:pPr indent="266700" algn="just">
                        <a:spcBef>
                          <a:spcPts val="120"/>
                        </a:spcBef>
                        <a:spcAft>
                          <a:spcPts val="120"/>
                        </a:spcAft>
                      </a:pPr>
                      <a:r>
                        <a:rPr lang="zh-CN" sz="900" b="1" kern="1000">
                          <a:latin typeface="Times New Roman"/>
                          <a:ea typeface="方正书宋简体"/>
                          <a:cs typeface="Times New Roman"/>
                        </a:rPr>
                        <a:t>具有</a:t>
                      </a:r>
                      <a:r>
                        <a:rPr lang="en-US" sz="900" b="1" kern="1000">
                          <a:latin typeface="Times New Roman"/>
                          <a:ea typeface="方正书宋简体"/>
                          <a:cs typeface="Times New Roman"/>
                        </a:rPr>
                        <a:t>80</a:t>
                      </a:r>
                      <a:r>
                        <a:rPr lang="zh-CN" sz="900" b="1" kern="1000">
                          <a:latin typeface="Times New Roman"/>
                          <a:ea typeface="方正书宋简体"/>
                          <a:cs typeface="Times New Roman"/>
                        </a:rPr>
                        <a:t>个字符的标题</a:t>
                      </a:r>
                    </a:p>
                    <a:p>
                      <a:pPr indent="266700" algn="just">
                        <a:spcBef>
                          <a:spcPts val="120"/>
                        </a:spcBef>
                        <a:spcAft>
                          <a:spcPts val="120"/>
                        </a:spcAft>
                      </a:pPr>
                      <a:r>
                        <a:rPr lang="zh-CN" sz="900" b="1" kern="1000">
                          <a:latin typeface="Times New Roman"/>
                          <a:ea typeface="方正书宋简体"/>
                          <a:cs typeface="Times New Roman"/>
                        </a:rPr>
                        <a:t>标题太长的记录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12452">
                <a:tc>
                  <a:txBody>
                    <a:bodyPr/>
                    <a:lstStyle/>
                    <a:p>
                      <a:pPr indent="266700" algn="ctr">
                        <a:spcBef>
                          <a:spcPts val="120"/>
                        </a:spcBef>
                        <a:spcAft>
                          <a:spcPts val="120"/>
                        </a:spcAft>
                      </a:pPr>
                      <a:r>
                        <a:rPr lang="zh-CN" sz="900" b="1" kern="1000">
                          <a:latin typeface="Times New Roman"/>
                          <a:ea typeface="方正书宋简体"/>
                          <a:cs typeface="Times New Roman"/>
                        </a:rPr>
                        <a:t>出题个数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没出题</a:t>
                      </a:r>
                    </a:p>
                    <a:p>
                      <a:pPr indent="266700" algn="just">
                        <a:spcBef>
                          <a:spcPts val="120"/>
                        </a:spcBef>
                        <a:spcAft>
                          <a:spcPts val="120"/>
                        </a:spcAft>
                      </a:pPr>
                      <a:r>
                        <a:rPr lang="zh-CN" sz="900" b="1" kern="1000">
                          <a:latin typeface="Times New Roman"/>
                          <a:ea typeface="方正书宋简体"/>
                          <a:cs typeface="Times New Roman"/>
                        </a:rPr>
                        <a:t>出了</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个题</a:t>
                      </a:r>
                    </a:p>
                    <a:p>
                      <a:pPr indent="266700" algn="just">
                        <a:spcBef>
                          <a:spcPts val="120"/>
                        </a:spcBef>
                        <a:spcAft>
                          <a:spcPts val="120"/>
                        </a:spcAft>
                      </a:pPr>
                      <a:r>
                        <a:rPr lang="zh-CN" sz="900" b="1" kern="1000">
                          <a:latin typeface="Times New Roman"/>
                          <a:ea typeface="方正书宋简体"/>
                          <a:cs typeface="Times New Roman"/>
                        </a:rPr>
                        <a:t>出了</a:t>
                      </a:r>
                      <a:r>
                        <a:rPr lang="en-US" sz="900" b="1" kern="1000">
                          <a:latin typeface="Times New Roman"/>
                          <a:ea typeface="方正书宋简体"/>
                          <a:cs typeface="Times New Roman"/>
                        </a:rPr>
                        <a:t>50</a:t>
                      </a:r>
                      <a:r>
                        <a:rPr lang="zh-CN" sz="900" b="1" kern="1000">
                          <a:latin typeface="Times New Roman"/>
                          <a:ea typeface="方正书宋简体"/>
                          <a:cs typeface="Times New Roman"/>
                        </a:rPr>
                        <a:t>个题</a:t>
                      </a:r>
                    </a:p>
                    <a:p>
                      <a:pPr indent="266700" algn="just">
                        <a:spcBef>
                          <a:spcPts val="120"/>
                        </a:spcBef>
                        <a:spcAft>
                          <a:spcPts val="120"/>
                        </a:spcAft>
                      </a:pPr>
                      <a:r>
                        <a:rPr lang="zh-CN" sz="900" b="1" kern="1000">
                          <a:latin typeface="Times New Roman"/>
                          <a:ea typeface="方正书宋简体"/>
                          <a:cs typeface="Times New Roman"/>
                        </a:rPr>
                        <a:t>出了</a:t>
                      </a:r>
                      <a:r>
                        <a:rPr lang="en-US" sz="900" b="1" kern="1000">
                          <a:latin typeface="Times New Roman"/>
                          <a:ea typeface="方正书宋简体"/>
                          <a:cs typeface="Times New Roman"/>
                        </a:rPr>
                        <a:t>51</a:t>
                      </a:r>
                      <a:r>
                        <a:rPr lang="zh-CN" sz="900" b="1" kern="1000">
                          <a:latin typeface="Times New Roman"/>
                          <a:ea typeface="方正书宋简体"/>
                          <a:cs typeface="Times New Roman"/>
                        </a:rPr>
                        <a:t>个题</a:t>
                      </a:r>
                    </a:p>
                    <a:p>
                      <a:pPr indent="266700" algn="just">
                        <a:spcBef>
                          <a:spcPts val="120"/>
                        </a:spcBef>
                        <a:spcAft>
                          <a:spcPts val="120"/>
                        </a:spcAft>
                      </a:pPr>
                      <a:r>
                        <a:rPr lang="zh-CN" sz="900" b="1" kern="1000">
                          <a:latin typeface="Times New Roman"/>
                          <a:ea typeface="方正书宋简体"/>
                          <a:cs typeface="Times New Roman"/>
                        </a:rPr>
                        <a:t>出了</a:t>
                      </a:r>
                      <a:r>
                        <a:rPr lang="en-US" sz="900" b="1" kern="1000">
                          <a:latin typeface="Times New Roman"/>
                          <a:ea typeface="方正书宋简体"/>
                          <a:cs typeface="Times New Roman"/>
                        </a:rPr>
                        <a:t>100</a:t>
                      </a:r>
                      <a:r>
                        <a:rPr lang="zh-CN" sz="900" b="1" kern="1000">
                          <a:latin typeface="Times New Roman"/>
                          <a:ea typeface="方正书宋简体"/>
                          <a:cs typeface="Times New Roman"/>
                        </a:rPr>
                        <a:t>个题</a:t>
                      </a:r>
                    </a:p>
                    <a:p>
                      <a:pPr indent="266700" algn="just">
                        <a:spcBef>
                          <a:spcPts val="120"/>
                        </a:spcBef>
                        <a:spcAft>
                          <a:spcPts val="120"/>
                        </a:spcAft>
                      </a:pPr>
                      <a:r>
                        <a:rPr lang="zh-CN" sz="900" b="1" kern="1000">
                          <a:latin typeface="Times New Roman"/>
                          <a:ea typeface="方正书宋简体"/>
                          <a:cs typeface="Times New Roman"/>
                        </a:rPr>
                        <a:t>出了</a:t>
                      </a:r>
                      <a:r>
                        <a:rPr lang="en-US" sz="900" b="1" kern="1000">
                          <a:latin typeface="Times New Roman"/>
                          <a:ea typeface="方正书宋简体"/>
                          <a:cs typeface="Times New Roman"/>
                        </a:rPr>
                        <a:t>999</a:t>
                      </a:r>
                      <a:r>
                        <a:rPr lang="zh-CN" sz="900" b="1" kern="1000">
                          <a:latin typeface="Times New Roman"/>
                          <a:ea typeface="方正书宋简体"/>
                          <a:cs typeface="Times New Roman"/>
                        </a:rPr>
                        <a:t>个题</a:t>
                      </a:r>
                    </a:p>
                    <a:p>
                      <a:pPr indent="266700" algn="just">
                        <a:spcBef>
                          <a:spcPts val="120"/>
                        </a:spcBef>
                        <a:spcAft>
                          <a:spcPts val="120"/>
                        </a:spcAft>
                      </a:pPr>
                      <a:r>
                        <a:rPr lang="zh-CN" sz="900" b="1" kern="1000">
                          <a:latin typeface="Times New Roman"/>
                          <a:ea typeface="方正书宋简体"/>
                          <a:cs typeface="Times New Roman"/>
                        </a:rPr>
                        <a:t>题目数是非数值量</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4802">
                <a:tc>
                  <a:txBody>
                    <a:bodyPr/>
                    <a:lstStyle/>
                    <a:p>
                      <a:pPr indent="266700" algn="ctr">
                        <a:spcBef>
                          <a:spcPts val="120"/>
                        </a:spcBef>
                        <a:spcAft>
                          <a:spcPts val="120"/>
                        </a:spcAft>
                      </a:pPr>
                      <a:r>
                        <a:rPr lang="zh-CN" sz="900" b="1" kern="1000">
                          <a:latin typeface="Times New Roman"/>
                          <a:ea typeface="方正书宋简体"/>
                          <a:cs typeface="Times New Roman"/>
                        </a:rPr>
                        <a:t>答案记录</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标题记录后没有标准答案记录</a:t>
                      </a:r>
                    </a:p>
                    <a:p>
                      <a:pPr indent="266700" algn="just">
                        <a:spcBef>
                          <a:spcPts val="120"/>
                        </a:spcBef>
                        <a:spcAft>
                          <a:spcPts val="120"/>
                        </a:spcAft>
                      </a:pPr>
                      <a:r>
                        <a:rPr lang="zh-CN" sz="900" b="1" kern="1000">
                          <a:latin typeface="Times New Roman"/>
                          <a:ea typeface="方正书宋简体"/>
                          <a:cs typeface="Times New Roman"/>
                        </a:rPr>
                        <a:t>标准答案记录多</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a:t>
                      </a:r>
                    </a:p>
                    <a:p>
                      <a:pPr indent="266700" algn="just">
                        <a:spcBef>
                          <a:spcPts val="120"/>
                        </a:spcBef>
                        <a:spcAft>
                          <a:spcPts val="120"/>
                        </a:spcAft>
                      </a:pPr>
                      <a:r>
                        <a:rPr lang="zh-CN" sz="900" b="1" kern="1000">
                          <a:latin typeface="Times New Roman"/>
                          <a:ea typeface="方正书宋简体"/>
                          <a:cs typeface="Times New Roman"/>
                        </a:rPr>
                        <a:t>标准答案记录正常值</a:t>
                      </a:r>
                    </a:p>
                    <a:p>
                      <a:pPr indent="266700" algn="just">
                        <a:spcBef>
                          <a:spcPts val="120"/>
                        </a:spcBef>
                        <a:spcAft>
                          <a:spcPts val="120"/>
                        </a:spcAft>
                      </a:pPr>
                      <a:r>
                        <a:rPr lang="zh-CN" sz="900" b="1" kern="1000">
                          <a:latin typeface="Times New Roman"/>
                          <a:ea typeface="方正书宋简体"/>
                          <a:cs typeface="Times New Roman"/>
                        </a:rPr>
                        <a:t>标准答案记录少</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12452">
                <a:tc>
                  <a:txBody>
                    <a:bodyPr/>
                    <a:lstStyle/>
                    <a:p>
                      <a:pPr indent="266700" algn="ctr">
                        <a:spcBef>
                          <a:spcPts val="120"/>
                        </a:spcBef>
                        <a:spcAft>
                          <a:spcPts val="120"/>
                        </a:spcAft>
                      </a:pPr>
                      <a:r>
                        <a:rPr lang="zh-CN" sz="900" b="1" kern="1000">
                          <a:latin typeface="Times New Roman"/>
                          <a:ea typeface="方正书宋简体"/>
                          <a:cs typeface="Times New Roman"/>
                        </a:rPr>
                        <a:t>学生人数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0</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2</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100</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199</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200</a:t>
                      </a:r>
                      <a:endParaRPr lang="zh-CN" sz="900" b="1" kern="1000">
                        <a:latin typeface="Times New Roman"/>
                        <a:ea typeface="方正书宋简体"/>
                        <a:cs typeface="Times New Roman"/>
                      </a:endParaRPr>
                    </a:p>
                    <a:p>
                      <a:pPr indent="266700" algn="just">
                        <a:spcBef>
                          <a:spcPts val="120"/>
                        </a:spcBef>
                        <a:spcAft>
                          <a:spcPts val="120"/>
                        </a:spcAft>
                      </a:pPr>
                      <a:r>
                        <a:rPr lang="zh-CN" sz="900" b="1" kern="1000">
                          <a:latin typeface="Times New Roman"/>
                          <a:ea typeface="方正书宋简体"/>
                          <a:cs typeface="Times New Roman"/>
                        </a:rPr>
                        <a:t>学生人数为</a:t>
                      </a:r>
                      <a:r>
                        <a:rPr lang="en-US" sz="900" b="1" kern="1000">
                          <a:latin typeface="Times New Roman"/>
                          <a:ea typeface="方正书宋简体"/>
                          <a:cs typeface="Times New Roman"/>
                        </a:rPr>
                        <a:t>201</a:t>
                      </a:r>
                      <a:endParaRPr lang="zh-CN" sz="9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24802">
                <a:tc>
                  <a:txBody>
                    <a:bodyPr/>
                    <a:lstStyle/>
                    <a:p>
                      <a:pPr indent="266700" algn="ctr">
                        <a:spcBef>
                          <a:spcPts val="120"/>
                        </a:spcBef>
                        <a:spcAft>
                          <a:spcPts val="120"/>
                        </a:spcAft>
                      </a:pPr>
                      <a:r>
                        <a:rPr lang="zh-CN" sz="900" b="1" kern="1000">
                          <a:latin typeface="Times New Roman"/>
                          <a:ea typeface="方正书宋简体"/>
                          <a:cs typeface="Times New Roman"/>
                        </a:rPr>
                        <a:t>学生答题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a:latin typeface="Times New Roman"/>
                          <a:ea typeface="方正书宋简体"/>
                          <a:cs typeface="Times New Roman"/>
                        </a:rPr>
                        <a:t>某学生只有</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个答卷记录，但有</a:t>
                      </a:r>
                      <a:r>
                        <a:rPr lang="en-US" sz="900" b="1" kern="1000">
                          <a:latin typeface="Times New Roman"/>
                          <a:ea typeface="方正书宋简体"/>
                          <a:cs typeface="Times New Roman"/>
                        </a:rPr>
                        <a:t>2</a:t>
                      </a:r>
                      <a:r>
                        <a:rPr lang="zh-CN" sz="900" b="1" kern="1000">
                          <a:latin typeface="Times New Roman"/>
                          <a:ea typeface="方正书宋简体"/>
                          <a:cs typeface="Times New Roman"/>
                        </a:rPr>
                        <a:t>个标准答案记录</a:t>
                      </a:r>
                    </a:p>
                    <a:p>
                      <a:pPr indent="266700" algn="just">
                        <a:spcBef>
                          <a:spcPts val="120"/>
                        </a:spcBef>
                        <a:spcAft>
                          <a:spcPts val="120"/>
                        </a:spcAft>
                      </a:pPr>
                      <a:r>
                        <a:rPr lang="zh-CN" sz="900" b="1" kern="1000">
                          <a:latin typeface="Times New Roman"/>
                          <a:ea typeface="方正书宋简体"/>
                          <a:cs typeface="Times New Roman"/>
                        </a:rPr>
                        <a:t>该学生是文件第</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个学生</a:t>
                      </a:r>
                    </a:p>
                    <a:p>
                      <a:pPr indent="266700" algn="just">
                        <a:spcBef>
                          <a:spcPts val="120"/>
                        </a:spcBef>
                        <a:spcAft>
                          <a:spcPts val="120"/>
                        </a:spcAft>
                      </a:pPr>
                      <a:r>
                        <a:rPr lang="zh-CN" sz="900" b="1" kern="1000">
                          <a:latin typeface="Times New Roman"/>
                          <a:ea typeface="方正书宋简体"/>
                          <a:cs typeface="Times New Roman"/>
                        </a:rPr>
                        <a:t>该学生是文件中正常值学生</a:t>
                      </a:r>
                    </a:p>
                    <a:p>
                      <a:pPr indent="266700" algn="just">
                        <a:spcBef>
                          <a:spcPts val="120"/>
                        </a:spcBef>
                        <a:spcAft>
                          <a:spcPts val="120"/>
                        </a:spcAft>
                      </a:pPr>
                      <a:r>
                        <a:rPr lang="zh-CN" sz="900" b="1" kern="1000">
                          <a:latin typeface="Times New Roman"/>
                          <a:ea typeface="方正书宋简体"/>
                          <a:cs typeface="Times New Roman"/>
                        </a:rPr>
                        <a:t>该学生是文件最后</a:t>
                      </a:r>
                      <a:r>
                        <a:rPr lang="en-US" sz="900" b="1" kern="1000">
                          <a:latin typeface="Times New Roman"/>
                          <a:ea typeface="方正书宋简体"/>
                          <a:cs typeface="Times New Roman"/>
                        </a:rPr>
                        <a:t>1</a:t>
                      </a:r>
                      <a:r>
                        <a:rPr lang="zh-CN" sz="900" b="1" kern="1000">
                          <a:latin typeface="Times New Roman"/>
                          <a:ea typeface="方正书宋简体"/>
                          <a:cs typeface="Times New Roman"/>
                        </a:rPr>
                        <a:t>个学生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24802">
                <a:tc>
                  <a:txBody>
                    <a:bodyPr/>
                    <a:lstStyle/>
                    <a:p>
                      <a:pPr indent="266700" algn="ctr">
                        <a:spcBef>
                          <a:spcPts val="120"/>
                        </a:spcBef>
                        <a:spcAft>
                          <a:spcPts val="120"/>
                        </a:spcAft>
                      </a:pPr>
                      <a:r>
                        <a:rPr lang="zh-CN" sz="900" b="1" kern="1000">
                          <a:latin typeface="Times New Roman"/>
                          <a:ea typeface="方正书宋简体"/>
                          <a:cs typeface="Times New Roman"/>
                        </a:rPr>
                        <a:t>学生答题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900" b="1" kern="1000" dirty="0">
                          <a:latin typeface="Times New Roman"/>
                          <a:ea typeface="方正书宋简体"/>
                          <a:cs typeface="Times New Roman"/>
                        </a:rPr>
                        <a:t>某学生只有</a:t>
                      </a:r>
                      <a:r>
                        <a:rPr lang="en-US" sz="900" b="1" kern="1000" dirty="0">
                          <a:latin typeface="Times New Roman"/>
                          <a:ea typeface="方正书宋简体"/>
                          <a:cs typeface="Times New Roman"/>
                        </a:rPr>
                        <a:t>2</a:t>
                      </a:r>
                      <a:r>
                        <a:rPr lang="zh-CN" sz="900" b="1" kern="1000" dirty="0">
                          <a:latin typeface="Times New Roman"/>
                          <a:ea typeface="方正书宋简体"/>
                          <a:cs typeface="Times New Roman"/>
                        </a:rPr>
                        <a:t>个答卷记录，但有</a:t>
                      </a:r>
                      <a:r>
                        <a:rPr lang="en-US" sz="900" b="1" kern="1000" dirty="0">
                          <a:latin typeface="Times New Roman"/>
                          <a:ea typeface="方正书宋简体"/>
                          <a:cs typeface="Times New Roman"/>
                        </a:rPr>
                        <a:t>1</a:t>
                      </a:r>
                      <a:r>
                        <a:rPr lang="zh-CN" sz="900" b="1" kern="1000" dirty="0">
                          <a:latin typeface="Times New Roman"/>
                          <a:ea typeface="方正书宋简体"/>
                          <a:cs typeface="Times New Roman"/>
                        </a:rPr>
                        <a:t>个标准答案记录</a:t>
                      </a:r>
                    </a:p>
                    <a:p>
                      <a:pPr indent="266700" algn="just">
                        <a:spcBef>
                          <a:spcPts val="120"/>
                        </a:spcBef>
                        <a:spcAft>
                          <a:spcPts val="120"/>
                        </a:spcAft>
                      </a:pPr>
                      <a:r>
                        <a:rPr lang="zh-CN" sz="900" b="1" kern="1000" dirty="0">
                          <a:latin typeface="Times New Roman"/>
                          <a:ea typeface="方正书宋简体"/>
                          <a:cs typeface="Times New Roman"/>
                        </a:rPr>
                        <a:t>该学生是文件第</a:t>
                      </a:r>
                      <a:r>
                        <a:rPr lang="en-US" sz="900" b="1" kern="1000" dirty="0">
                          <a:latin typeface="Times New Roman"/>
                          <a:ea typeface="方正书宋简体"/>
                          <a:cs typeface="Times New Roman"/>
                        </a:rPr>
                        <a:t>1</a:t>
                      </a:r>
                      <a:r>
                        <a:rPr lang="zh-CN" sz="900" b="1" kern="1000" dirty="0">
                          <a:latin typeface="Times New Roman"/>
                          <a:ea typeface="方正书宋简体"/>
                          <a:cs typeface="Times New Roman"/>
                        </a:rPr>
                        <a:t>个学生</a:t>
                      </a:r>
                    </a:p>
                    <a:p>
                      <a:pPr indent="266700" algn="just">
                        <a:spcBef>
                          <a:spcPts val="120"/>
                        </a:spcBef>
                        <a:spcAft>
                          <a:spcPts val="120"/>
                        </a:spcAft>
                      </a:pPr>
                      <a:r>
                        <a:rPr lang="zh-CN" sz="900" b="1" kern="1000" dirty="0">
                          <a:latin typeface="Times New Roman"/>
                          <a:ea typeface="方正书宋简体"/>
                          <a:cs typeface="Times New Roman"/>
                        </a:rPr>
                        <a:t>该学生是文件中正常值学生</a:t>
                      </a:r>
                    </a:p>
                    <a:p>
                      <a:pPr indent="266700" algn="just">
                        <a:spcBef>
                          <a:spcPts val="120"/>
                        </a:spcBef>
                        <a:spcAft>
                          <a:spcPts val="120"/>
                        </a:spcAft>
                      </a:pPr>
                      <a:r>
                        <a:rPr lang="zh-CN" sz="900" b="1" kern="1000" dirty="0">
                          <a:latin typeface="Times New Roman"/>
                          <a:ea typeface="方正书宋简体"/>
                          <a:cs typeface="Times New Roman"/>
                        </a:rPr>
                        <a:t>该学生是文件最后</a:t>
                      </a:r>
                      <a:r>
                        <a:rPr lang="en-US" sz="900" b="1" kern="1000" dirty="0">
                          <a:latin typeface="Times New Roman"/>
                          <a:ea typeface="方正书宋简体"/>
                          <a:cs typeface="Times New Roman"/>
                        </a:rPr>
                        <a:t>1</a:t>
                      </a:r>
                      <a:r>
                        <a:rPr lang="zh-CN" sz="900" b="1" kern="1000" dirty="0">
                          <a:latin typeface="Times New Roman"/>
                          <a:ea typeface="方正书宋简体"/>
                          <a:cs typeface="Times New Roman"/>
                        </a:rPr>
                        <a:t>个学生</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6349" name="矩形 4">
            <a:extLst>
              <a:ext uri="{FF2B5EF4-FFF2-40B4-BE49-F238E27FC236}">
                <a16:creationId xmlns:a16="http://schemas.microsoft.com/office/drawing/2014/main" id="{AEF6D141-7FA5-4CEC-A951-BC8D2E44BA85}"/>
              </a:ext>
            </a:extLst>
          </p:cNvPr>
          <p:cNvSpPr>
            <a:spLocks noChangeArrowheads="1"/>
          </p:cNvSpPr>
          <p:nvPr/>
        </p:nvSpPr>
        <p:spPr bwMode="auto">
          <a:xfrm>
            <a:off x="2590800" y="121920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针对输入条件设计的测试用例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50" name="灯片编号占位符 1">
            <a:extLst>
              <a:ext uri="{FF2B5EF4-FFF2-40B4-BE49-F238E27FC236}">
                <a16:creationId xmlns:a16="http://schemas.microsoft.com/office/drawing/2014/main" id="{B9634B0F-6025-429C-9512-119EFB169E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4218BE-E38B-4493-84C9-C23623ADCC2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213597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F6F5BD93-84CA-4814-80BD-7FB3F8BAF77A}"/>
              </a:ext>
            </a:extLst>
          </p:cNvPr>
          <p:cNvGraphicFramePr>
            <a:graphicFrameLocks noGrp="1"/>
          </p:cNvGraphicFramePr>
          <p:nvPr>
            <p:ph idx="1"/>
          </p:nvPr>
        </p:nvGraphicFramePr>
        <p:xfrm>
          <a:off x="533400" y="1905000"/>
          <a:ext cx="7543800" cy="4267200"/>
        </p:xfrm>
        <a:graphic>
          <a:graphicData uri="http://schemas.openxmlformats.org/drawingml/2006/table">
            <a:tbl>
              <a:tblPr/>
              <a:tblGrid>
                <a:gridCol w="3287423">
                  <a:extLst>
                    <a:ext uri="{9D8B030D-6E8A-4147-A177-3AD203B41FA5}">
                      <a16:colId xmlns:a16="http://schemas.microsoft.com/office/drawing/2014/main" val="20000"/>
                    </a:ext>
                  </a:extLst>
                </a:gridCol>
                <a:gridCol w="4256377">
                  <a:extLst>
                    <a:ext uri="{9D8B030D-6E8A-4147-A177-3AD203B41FA5}">
                      <a16:colId xmlns:a16="http://schemas.microsoft.com/office/drawing/2014/main" val="20001"/>
                    </a:ext>
                  </a:extLst>
                </a:gridCol>
              </a:tblGrid>
              <a:tr h="191589">
                <a:tc>
                  <a:txBody>
                    <a:bodyPr/>
                    <a:lstStyle/>
                    <a:p>
                      <a:pPr indent="266700" algn="ctr">
                        <a:spcBef>
                          <a:spcPts val="120"/>
                        </a:spcBef>
                        <a:spcAft>
                          <a:spcPts val="120"/>
                        </a:spcAft>
                      </a:pPr>
                      <a:r>
                        <a:rPr lang="zh-CN" sz="1200" b="1" kern="1000">
                          <a:latin typeface="Times New Roman"/>
                          <a:ea typeface="方正书宋简体"/>
                          <a:cs typeface="Times New Roman"/>
                        </a:rPr>
                        <a:t>输 出 条 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测 试 用 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74057">
                <a:tc>
                  <a:txBody>
                    <a:bodyPr/>
                    <a:lstStyle/>
                    <a:p>
                      <a:pPr indent="266700" algn="ctr">
                        <a:spcBef>
                          <a:spcPts val="140"/>
                        </a:spcBef>
                        <a:spcAft>
                          <a:spcPts val="140"/>
                        </a:spcAft>
                      </a:pPr>
                      <a:r>
                        <a:rPr lang="zh-CN" sz="1200" b="1" kern="1000">
                          <a:latin typeface="Times New Roman"/>
                          <a:ea typeface="方正书宋简体"/>
                          <a:cs typeface="Times New Roman"/>
                        </a:rPr>
                        <a:t>学生得分</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zh-CN" sz="1200" b="1" kern="1000">
                          <a:latin typeface="Times New Roman"/>
                          <a:ea typeface="方正书宋简体"/>
                          <a:cs typeface="Times New Roman"/>
                        </a:rPr>
                        <a:t>所有学生得分相同</a:t>
                      </a:r>
                    </a:p>
                    <a:p>
                      <a:pPr indent="266700" algn="just">
                        <a:spcBef>
                          <a:spcPts val="140"/>
                        </a:spcBef>
                        <a:spcAft>
                          <a:spcPts val="140"/>
                        </a:spcAft>
                      </a:pPr>
                      <a:r>
                        <a:rPr lang="zh-CN" sz="1200" b="1" kern="1000">
                          <a:latin typeface="Times New Roman"/>
                          <a:ea typeface="方正书宋简体"/>
                          <a:cs typeface="Times New Roman"/>
                        </a:rPr>
                        <a:t>所有学生得分都不同</a:t>
                      </a:r>
                    </a:p>
                    <a:p>
                      <a:pPr indent="266700" algn="just">
                        <a:spcBef>
                          <a:spcPts val="140"/>
                        </a:spcBef>
                        <a:spcAft>
                          <a:spcPts val="140"/>
                        </a:spcAft>
                      </a:pPr>
                      <a:r>
                        <a:rPr lang="zh-CN" sz="1200" b="1" kern="1000">
                          <a:latin typeface="Times New Roman"/>
                          <a:ea typeface="方正书宋简体"/>
                          <a:cs typeface="Times New Roman"/>
                        </a:rPr>
                        <a:t>一些学生（不是全部）得分相同（用以检查等级计算）</a:t>
                      </a:r>
                    </a:p>
                    <a:p>
                      <a:pPr indent="266700" algn="just">
                        <a:spcBef>
                          <a:spcPts val="140"/>
                        </a:spcBef>
                        <a:spcAft>
                          <a:spcPts val="140"/>
                        </a:spcAft>
                      </a:pPr>
                      <a:r>
                        <a:rPr lang="en-US" sz="1200" b="1" kern="1000">
                          <a:latin typeface="Times New Roman"/>
                          <a:ea typeface="方正书宋简体"/>
                          <a:cs typeface="Times New Roman"/>
                        </a:rPr>
                        <a:t>1</a:t>
                      </a:r>
                      <a:r>
                        <a:rPr lang="zh-CN" sz="1200" b="1" kern="1000">
                          <a:latin typeface="Times New Roman"/>
                          <a:ea typeface="方正书宋简体"/>
                          <a:cs typeface="Times New Roman"/>
                        </a:rPr>
                        <a:t>个学生得</a:t>
                      </a:r>
                      <a:r>
                        <a:rPr lang="en-US" sz="1200" b="1" kern="1000">
                          <a:latin typeface="Times New Roman"/>
                          <a:ea typeface="方正书宋简体"/>
                          <a:cs typeface="Times New Roman"/>
                        </a:rPr>
                        <a:t>0</a:t>
                      </a:r>
                      <a:r>
                        <a:rPr lang="zh-CN" sz="1200" b="1" kern="1000">
                          <a:latin typeface="Times New Roman"/>
                          <a:ea typeface="方正书宋简体"/>
                          <a:cs typeface="Times New Roman"/>
                        </a:rPr>
                        <a:t>分</a:t>
                      </a:r>
                    </a:p>
                    <a:p>
                      <a:pPr indent="266700" algn="just">
                        <a:spcBef>
                          <a:spcPts val="140"/>
                        </a:spcBef>
                        <a:spcAft>
                          <a:spcPts val="140"/>
                        </a:spcAft>
                      </a:pPr>
                      <a:r>
                        <a:rPr lang="en-US" sz="1200" b="1" kern="1000">
                          <a:latin typeface="Times New Roman"/>
                          <a:ea typeface="方正书宋简体"/>
                          <a:cs typeface="Times New Roman"/>
                        </a:rPr>
                        <a:t>1</a:t>
                      </a:r>
                      <a:r>
                        <a:rPr lang="zh-CN" sz="1200" b="1" kern="1000">
                          <a:latin typeface="Times New Roman"/>
                          <a:ea typeface="方正书宋简体"/>
                          <a:cs typeface="Times New Roman"/>
                        </a:rPr>
                        <a:t>个学生得</a:t>
                      </a:r>
                      <a:r>
                        <a:rPr lang="en-US" sz="1200" b="1" kern="1000">
                          <a:latin typeface="Times New Roman"/>
                          <a:ea typeface="方正书宋简体"/>
                          <a:cs typeface="Times New Roman"/>
                        </a:rPr>
                        <a:t>100</a:t>
                      </a:r>
                      <a:r>
                        <a:rPr lang="zh-CN" sz="1200" b="1" kern="1000">
                          <a:latin typeface="Times New Roman"/>
                          <a:ea typeface="方正书宋简体"/>
                          <a:cs typeface="Times New Roman"/>
                        </a:rPr>
                        <a:t>分</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3440">
                <a:tc>
                  <a:txBody>
                    <a:bodyPr/>
                    <a:lstStyle/>
                    <a:p>
                      <a:pPr indent="266700" algn="ctr">
                        <a:spcBef>
                          <a:spcPts val="140"/>
                        </a:spcBef>
                        <a:spcAft>
                          <a:spcPts val="140"/>
                        </a:spcAft>
                      </a:pPr>
                      <a:r>
                        <a:rPr lang="zh-CN" sz="1200" b="1" kern="1000">
                          <a:latin typeface="Times New Roman"/>
                          <a:ea typeface="方正书宋简体"/>
                          <a:cs typeface="Times New Roman"/>
                        </a:rPr>
                        <a:t>输出报告（</a:t>
                      </a:r>
                      <a:r>
                        <a:rPr lang="en-US" sz="1200" b="1" kern="1000">
                          <a:latin typeface="Times New Roman"/>
                          <a:ea typeface="方正书宋简体"/>
                          <a:cs typeface="Times New Roman"/>
                        </a:rPr>
                        <a:t>1</a:t>
                      </a:r>
                      <a:r>
                        <a:rPr lang="zh-CN" sz="1200" b="1" kern="1000">
                          <a:latin typeface="Times New Roman"/>
                          <a:ea typeface="方正书宋简体"/>
                          <a:cs typeface="Times New Roman"/>
                        </a:rPr>
                        <a:t>）、（</a:t>
                      </a:r>
                      <a:r>
                        <a:rPr lang="en-US" sz="1200" b="1" kern="1000">
                          <a:latin typeface="Times New Roman"/>
                          <a:ea typeface="方正书宋简体"/>
                          <a:cs typeface="Times New Roman"/>
                        </a:rPr>
                        <a:t>2</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en-US" sz="1200" b="1" kern="1000">
                          <a:latin typeface="Times New Roman"/>
                          <a:ea typeface="方正书宋简体"/>
                          <a:cs typeface="Times New Roman"/>
                        </a:rPr>
                        <a:t>1</a:t>
                      </a:r>
                      <a:r>
                        <a:rPr lang="zh-CN" sz="1200" b="1" kern="1000">
                          <a:latin typeface="Times New Roman"/>
                          <a:ea typeface="方正书宋简体"/>
                          <a:cs typeface="Times New Roman"/>
                        </a:rPr>
                        <a:t>个学生编号最小（检查排序）</a:t>
                      </a:r>
                    </a:p>
                    <a:p>
                      <a:pPr indent="266700" algn="just">
                        <a:spcBef>
                          <a:spcPts val="140"/>
                        </a:spcBef>
                        <a:spcAft>
                          <a:spcPts val="140"/>
                        </a:spcAft>
                      </a:pPr>
                      <a:r>
                        <a:rPr lang="en-US" sz="1200" b="1" kern="1000">
                          <a:latin typeface="Times New Roman"/>
                          <a:ea typeface="方正书宋简体"/>
                          <a:cs typeface="Times New Roman"/>
                        </a:rPr>
                        <a:t>1</a:t>
                      </a:r>
                      <a:r>
                        <a:rPr lang="zh-CN" sz="1200" b="1" kern="1000">
                          <a:latin typeface="Times New Roman"/>
                          <a:ea typeface="方正书宋简体"/>
                          <a:cs typeface="Times New Roman"/>
                        </a:rPr>
                        <a:t>个学生编号最大</a:t>
                      </a:r>
                    </a:p>
                    <a:p>
                      <a:pPr indent="266700" algn="just">
                        <a:spcBef>
                          <a:spcPts val="140"/>
                        </a:spcBef>
                        <a:spcAft>
                          <a:spcPts val="140"/>
                        </a:spcAft>
                      </a:pPr>
                      <a:r>
                        <a:rPr lang="zh-CN" sz="1200" b="1" kern="1000">
                          <a:latin typeface="Times New Roman"/>
                          <a:ea typeface="方正书宋简体"/>
                          <a:cs typeface="Times New Roman"/>
                        </a:rPr>
                        <a:t>学生数恰好使报告印满</a:t>
                      </a:r>
                      <a:r>
                        <a:rPr lang="en-US" sz="1200" b="1" kern="1000">
                          <a:latin typeface="Times New Roman"/>
                          <a:ea typeface="方正书宋简体"/>
                          <a:cs typeface="Times New Roman"/>
                        </a:rPr>
                        <a:t>1</a:t>
                      </a:r>
                      <a:r>
                        <a:rPr lang="zh-CN" sz="1200" b="1" kern="1000">
                          <a:latin typeface="Times New Roman"/>
                          <a:ea typeface="方正书宋简体"/>
                          <a:cs typeface="Times New Roman"/>
                        </a:rPr>
                        <a:t>页（检查打印）</a:t>
                      </a:r>
                    </a:p>
                    <a:p>
                      <a:pPr indent="266700" algn="just">
                        <a:spcBef>
                          <a:spcPts val="140"/>
                        </a:spcBef>
                        <a:spcAft>
                          <a:spcPts val="140"/>
                        </a:spcAft>
                      </a:pPr>
                      <a:r>
                        <a:rPr lang="zh-CN" sz="1200" b="1" kern="1000">
                          <a:latin typeface="Times New Roman"/>
                          <a:ea typeface="方正书宋简体"/>
                          <a:cs typeface="Times New Roman"/>
                        </a:rPr>
                        <a:t>学生人数使报告</a:t>
                      </a:r>
                      <a:r>
                        <a:rPr lang="en-US" sz="1200" b="1" kern="1000">
                          <a:latin typeface="Times New Roman"/>
                          <a:ea typeface="方正书宋简体"/>
                          <a:cs typeface="Times New Roman"/>
                        </a:rPr>
                        <a:t>1</a:t>
                      </a:r>
                      <a:r>
                        <a:rPr lang="zh-CN" sz="1200" b="1" kern="1000">
                          <a:latin typeface="Times New Roman"/>
                          <a:ea typeface="方正书宋简体"/>
                          <a:cs typeface="Times New Roman"/>
                        </a:rPr>
                        <a:t>页打印不够，尚多</a:t>
                      </a:r>
                      <a:r>
                        <a:rPr lang="en-US" sz="1200" b="1" kern="1000">
                          <a:latin typeface="Times New Roman"/>
                          <a:ea typeface="方正书宋简体"/>
                          <a:cs typeface="Times New Roman"/>
                        </a:rPr>
                        <a:t>1</a:t>
                      </a:r>
                      <a:r>
                        <a:rPr lang="zh-CN" sz="1200" b="1" kern="1000">
                          <a:latin typeface="Times New Roman"/>
                          <a:ea typeface="方正书宋简体"/>
                          <a:cs typeface="Times New Roman"/>
                        </a:rPr>
                        <a:t>人</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3440">
                <a:tc>
                  <a:txBody>
                    <a:bodyPr/>
                    <a:lstStyle/>
                    <a:p>
                      <a:pPr indent="266700" algn="ctr">
                        <a:spcBef>
                          <a:spcPts val="140"/>
                        </a:spcBef>
                        <a:spcAft>
                          <a:spcPts val="140"/>
                        </a:spcAft>
                      </a:pPr>
                      <a:r>
                        <a:rPr lang="zh-CN" sz="1200" b="1" kern="1000">
                          <a:latin typeface="Times New Roman"/>
                          <a:ea typeface="方正书宋简体"/>
                          <a:cs typeface="Times New Roman"/>
                        </a:rPr>
                        <a:t>输出报告（</a:t>
                      </a:r>
                      <a:r>
                        <a:rPr lang="en-US" sz="1200" b="1" kern="1000">
                          <a:latin typeface="Times New Roman"/>
                          <a:ea typeface="方正书宋简体"/>
                          <a:cs typeface="Times New Roman"/>
                        </a:rPr>
                        <a:t>3</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zh-CN" sz="1200" b="1" kern="1000">
                          <a:latin typeface="Times New Roman"/>
                          <a:ea typeface="方正书宋简体"/>
                          <a:cs typeface="Times New Roman"/>
                        </a:rPr>
                        <a:t>平均值最大值（所有学生均得满分）</a:t>
                      </a:r>
                    </a:p>
                    <a:p>
                      <a:pPr indent="266700" algn="just">
                        <a:spcBef>
                          <a:spcPts val="140"/>
                        </a:spcBef>
                        <a:spcAft>
                          <a:spcPts val="140"/>
                        </a:spcAft>
                      </a:pPr>
                      <a:r>
                        <a:rPr lang="zh-CN" sz="1200" b="1" kern="1000">
                          <a:latin typeface="Times New Roman"/>
                          <a:ea typeface="方正书宋简体"/>
                          <a:cs typeface="Times New Roman"/>
                        </a:rPr>
                        <a:t>平均值为</a:t>
                      </a:r>
                      <a:r>
                        <a:rPr lang="en-US" sz="1200" b="1" kern="1000">
                          <a:latin typeface="Times New Roman"/>
                          <a:ea typeface="方正书宋简体"/>
                          <a:cs typeface="Times New Roman"/>
                        </a:rPr>
                        <a:t>0</a:t>
                      </a:r>
                      <a:r>
                        <a:rPr lang="zh-CN" sz="1200" b="1" kern="1000">
                          <a:latin typeface="Times New Roman"/>
                          <a:ea typeface="方正书宋简体"/>
                          <a:cs typeface="Times New Roman"/>
                        </a:rPr>
                        <a:t>（所有学生得</a:t>
                      </a:r>
                      <a:r>
                        <a:rPr lang="en-US" sz="1200" b="1" kern="1000">
                          <a:latin typeface="Times New Roman"/>
                          <a:ea typeface="方正书宋简体"/>
                          <a:cs typeface="Times New Roman"/>
                        </a:rPr>
                        <a:t>0</a:t>
                      </a:r>
                      <a:r>
                        <a:rPr lang="zh-CN" sz="1200" b="1" kern="1000">
                          <a:latin typeface="Times New Roman"/>
                          <a:ea typeface="方正书宋简体"/>
                          <a:cs typeface="Times New Roman"/>
                        </a:rPr>
                        <a:t>分）</a:t>
                      </a:r>
                    </a:p>
                    <a:p>
                      <a:pPr indent="266700" algn="just">
                        <a:spcBef>
                          <a:spcPts val="140"/>
                        </a:spcBef>
                        <a:spcAft>
                          <a:spcPts val="140"/>
                        </a:spcAft>
                      </a:pPr>
                      <a:r>
                        <a:rPr lang="zh-CN" sz="1200" b="1" kern="1000">
                          <a:latin typeface="Times New Roman"/>
                          <a:ea typeface="方正书宋简体"/>
                          <a:cs typeface="Times New Roman"/>
                        </a:rPr>
                        <a:t>标准偏差取最大值（</a:t>
                      </a:r>
                      <a:r>
                        <a:rPr lang="en-US" sz="1200" b="1" kern="1000">
                          <a:latin typeface="Times New Roman"/>
                          <a:ea typeface="方正书宋简体"/>
                          <a:cs typeface="Times New Roman"/>
                        </a:rPr>
                        <a:t>1</a:t>
                      </a:r>
                      <a:r>
                        <a:rPr lang="zh-CN" sz="1200" b="1" kern="1000">
                          <a:latin typeface="Times New Roman"/>
                          <a:ea typeface="方正书宋简体"/>
                          <a:cs typeface="Times New Roman"/>
                        </a:rPr>
                        <a:t>学生得</a:t>
                      </a:r>
                      <a:r>
                        <a:rPr lang="en-US" sz="1200" b="1" kern="1000">
                          <a:latin typeface="Times New Roman"/>
                          <a:ea typeface="方正书宋简体"/>
                          <a:cs typeface="Times New Roman"/>
                        </a:rPr>
                        <a:t>0</a:t>
                      </a:r>
                      <a:r>
                        <a:rPr lang="zh-CN" sz="1200" b="1" kern="1000">
                          <a:latin typeface="Times New Roman"/>
                          <a:ea typeface="方正书宋简体"/>
                          <a:cs typeface="Times New Roman"/>
                        </a:rPr>
                        <a:t>分，</a:t>
                      </a:r>
                      <a:r>
                        <a:rPr lang="en-US" sz="1200" b="1" kern="1000">
                          <a:latin typeface="Times New Roman"/>
                          <a:ea typeface="方正书宋简体"/>
                          <a:cs typeface="Times New Roman"/>
                        </a:rPr>
                        <a:t>1</a:t>
                      </a:r>
                      <a:r>
                        <a:rPr lang="zh-CN" sz="1200" b="1" kern="1000">
                          <a:latin typeface="Times New Roman"/>
                          <a:ea typeface="方正书宋简体"/>
                          <a:cs typeface="Times New Roman"/>
                        </a:rPr>
                        <a:t>学生得</a:t>
                      </a:r>
                      <a:r>
                        <a:rPr lang="en-US" sz="1200" b="1" kern="1000">
                          <a:latin typeface="Times New Roman"/>
                          <a:ea typeface="方正书宋简体"/>
                          <a:cs typeface="Times New Roman"/>
                        </a:rPr>
                        <a:t>100</a:t>
                      </a:r>
                      <a:r>
                        <a:rPr lang="zh-CN" sz="1200" b="1" kern="1000">
                          <a:latin typeface="Times New Roman"/>
                          <a:ea typeface="方正书宋简体"/>
                          <a:cs typeface="Times New Roman"/>
                        </a:rPr>
                        <a:t>分）</a:t>
                      </a:r>
                    </a:p>
                    <a:p>
                      <a:pPr indent="266700" algn="just">
                        <a:spcBef>
                          <a:spcPts val="140"/>
                        </a:spcBef>
                        <a:spcAft>
                          <a:spcPts val="140"/>
                        </a:spcAft>
                      </a:pPr>
                      <a:r>
                        <a:rPr lang="zh-CN" sz="1200" b="1" kern="1000">
                          <a:latin typeface="Times New Roman"/>
                          <a:ea typeface="方正书宋简体"/>
                          <a:cs typeface="Times New Roman"/>
                        </a:rPr>
                        <a:t>标准偏差为</a:t>
                      </a:r>
                      <a:r>
                        <a:rPr lang="en-US" sz="1200" b="1" kern="1000">
                          <a:latin typeface="Times New Roman"/>
                          <a:ea typeface="方正书宋简体"/>
                          <a:cs typeface="Times New Roman"/>
                        </a:rPr>
                        <a:t>0</a:t>
                      </a:r>
                      <a:r>
                        <a:rPr lang="zh-CN" sz="1200" b="1" kern="1000">
                          <a:latin typeface="Times New Roman"/>
                          <a:ea typeface="方正书宋简体"/>
                          <a:cs typeface="Times New Roman"/>
                        </a:rPr>
                        <a:t>（所有学生得分相同）</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94674">
                <a:tc>
                  <a:txBody>
                    <a:bodyPr/>
                    <a:lstStyle/>
                    <a:p>
                      <a:pPr indent="266700" algn="ctr">
                        <a:spcBef>
                          <a:spcPts val="140"/>
                        </a:spcBef>
                        <a:spcAft>
                          <a:spcPts val="140"/>
                        </a:spcAft>
                      </a:pPr>
                      <a:r>
                        <a:rPr lang="zh-CN" sz="1200" b="1" kern="1000">
                          <a:latin typeface="Times New Roman"/>
                          <a:ea typeface="方正书宋简体"/>
                          <a:cs typeface="Times New Roman"/>
                        </a:rPr>
                        <a:t>输出报告（</a:t>
                      </a:r>
                      <a:r>
                        <a:rPr lang="en-US" sz="1200" b="1" kern="1000">
                          <a:latin typeface="Times New Roman"/>
                          <a:ea typeface="方正书宋简体"/>
                          <a:cs typeface="Times New Roman"/>
                        </a:rPr>
                        <a:t>4</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zh-CN" sz="1200" b="1" kern="1000" dirty="0">
                          <a:latin typeface="Times New Roman"/>
                          <a:ea typeface="方正书宋简体"/>
                          <a:cs typeface="Times New Roman"/>
                        </a:rPr>
                        <a:t>所有学生都答对第</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题</a:t>
                      </a:r>
                    </a:p>
                    <a:p>
                      <a:pPr indent="266700" algn="just">
                        <a:spcBef>
                          <a:spcPts val="140"/>
                        </a:spcBef>
                        <a:spcAft>
                          <a:spcPts val="140"/>
                        </a:spcAft>
                      </a:pPr>
                      <a:r>
                        <a:rPr lang="zh-CN" sz="1200" b="1" kern="1000" dirty="0">
                          <a:latin typeface="Times New Roman"/>
                          <a:ea typeface="方正书宋简体"/>
                          <a:cs typeface="Times New Roman"/>
                        </a:rPr>
                        <a:t>所有学生都答错第</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题</a:t>
                      </a:r>
                    </a:p>
                    <a:p>
                      <a:pPr indent="266700" algn="just">
                        <a:spcBef>
                          <a:spcPts val="140"/>
                        </a:spcBef>
                        <a:spcAft>
                          <a:spcPts val="140"/>
                        </a:spcAft>
                      </a:pPr>
                      <a:r>
                        <a:rPr lang="zh-CN" sz="1200" b="1" kern="1000" dirty="0">
                          <a:latin typeface="Times New Roman"/>
                          <a:ea typeface="方正书宋简体"/>
                          <a:cs typeface="Times New Roman"/>
                        </a:rPr>
                        <a:t>所有学生都答对最后</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题</a:t>
                      </a:r>
                    </a:p>
                    <a:p>
                      <a:pPr indent="266700" algn="just">
                        <a:spcBef>
                          <a:spcPts val="140"/>
                        </a:spcBef>
                        <a:spcAft>
                          <a:spcPts val="140"/>
                        </a:spcAft>
                      </a:pPr>
                      <a:r>
                        <a:rPr lang="zh-CN" sz="1200" b="1" kern="1000" dirty="0">
                          <a:latin typeface="Times New Roman"/>
                          <a:ea typeface="方正书宋简体"/>
                          <a:cs typeface="Times New Roman"/>
                        </a:rPr>
                        <a:t>所有学生都答错最后</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题</a:t>
                      </a:r>
                    </a:p>
                    <a:p>
                      <a:pPr indent="266700" algn="just">
                        <a:spcBef>
                          <a:spcPts val="140"/>
                        </a:spcBef>
                        <a:spcAft>
                          <a:spcPts val="140"/>
                        </a:spcAft>
                      </a:pPr>
                      <a:r>
                        <a:rPr lang="zh-CN" sz="1200" b="1" kern="1000" dirty="0">
                          <a:latin typeface="Times New Roman"/>
                          <a:ea typeface="方正书宋简体"/>
                          <a:cs typeface="Times New Roman"/>
                        </a:rPr>
                        <a:t>报告打印完</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页，恰剩</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题未打印</a:t>
                      </a:r>
                    </a:p>
                    <a:p>
                      <a:pPr indent="266700" algn="just">
                        <a:spcBef>
                          <a:spcPts val="140"/>
                        </a:spcBef>
                        <a:spcAft>
                          <a:spcPts val="140"/>
                        </a:spcAft>
                      </a:pPr>
                      <a:r>
                        <a:rPr lang="zh-CN" sz="1200" b="1" kern="1000" dirty="0">
                          <a:latin typeface="Times New Roman"/>
                          <a:ea typeface="方正书宋简体"/>
                          <a:cs typeface="Times New Roman"/>
                        </a:rPr>
                        <a:t>题数恰好使得报告打印在</a:t>
                      </a:r>
                      <a:r>
                        <a:rPr lang="en-US" sz="1200" b="1" kern="1000" dirty="0">
                          <a:latin typeface="Times New Roman"/>
                          <a:ea typeface="方正书宋简体"/>
                          <a:cs typeface="Times New Roman"/>
                        </a:rPr>
                        <a:t>1</a:t>
                      </a:r>
                      <a:r>
                        <a:rPr lang="zh-CN" sz="1200" b="1" kern="1000" dirty="0">
                          <a:latin typeface="Times New Roman"/>
                          <a:ea typeface="方正书宋简体"/>
                          <a:cs typeface="Times New Roman"/>
                        </a:rPr>
                        <a:t>页上</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7364" name="矩形 4">
            <a:extLst>
              <a:ext uri="{FF2B5EF4-FFF2-40B4-BE49-F238E27FC236}">
                <a16:creationId xmlns:a16="http://schemas.microsoft.com/office/drawing/2014/main" id="{52C741C5-27BC-452D-9DF9-5EFCD8C1FA3F}"/>
              </a:ext>
            </a:extLst>
          </p:cNvPr>
          <p:cNvSpPr>
            <a:spLocks noChangeArrowheads="1"/>
          </p:cNvSpPr>
          <p:nvPr/>
        </p:nvSpPr>
        <p:spPr bwMode="auto">
          <a:xfrm>
            <a:off x="2743200" y="1447800"/>
            <a:ext cx="364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针对输出条件的测试用例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65" name="灯片编号占位符 1">
            <a:extLst>
              <a:ext uri="{FF2B5EF4-FFF2-40B4-BE49-F238E27FC236}">
                <a16:creationId xmlns:a16="http://schemas.microsoft.com/office/drawing/2014/main" id="{F5851116-EBD2-4A9C-AE0D-CFC2FB3461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C4B921-5922-49FA-9351-9E0C4BA2D2F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8933429"/>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a:extLst>
              <a:ext uri="{FF2B5EF4-FFF2-40B4-BE49-F238E27FC236}">
                <a16:creationId xmlns:a16="http://schemas.microsoft.com/office/drawing/2014/main" id="{93776FEA-8FCA-4411-AA8B-E095D3FE940E}"/>
              </a:ext>
            </a:extLst>
          </p:cNvPr>
          <p:cNvSpPr>
            <a:spLocks noGrp="1"/>
          </p:cNvSpPr>
          <p:nvPr>
            <p:ph type="title"/>
          </p:nvPr>
        </p:nvSpPr>
        <p:spPr/>
        <p:txBody>
          <a:bodyPr/>
          <a:lstStyle/>
          <a:p>
            <a:r>
              <a:rPr lang="en-US" altLang="zh-CN">
                <a:ea typeface="宋体" panose="02010600030101010101" pitchFamily="2" charset="-122"/>
              </a:rPr>
              <a:t>3.5  </a:t>
            </a:r>
            <a:r>
              <a:rPr lang="zh-CN" altLang="zh-CN">
                <a:ea typeface="宋体" panose="02010600030101010101" pitchFamily="2" charset="-122"/>
              </a:rPr>
              <a:t>判定表驱动测试</a:t>
            </a:r>
            <a:endParaRPr lang="zh-CN" altLang="en-US">
              <a:ea typeface="宋体" panose="02010600030101010101" pitchFamily="2" charset="-122"/>
            </a:endParaRPr>
          </a:p>
        </p:txBody>
      </p:sp>
      <p:sp>
        <p:nvSpPr>
          <p:cNvPr id="58371" name="内容占位符 2">
            <a:extLst>
              <a:ext uri="{FF2B5EF4-FFF2-40B4-BE49-F238E27FC236}">
                <a16:creationId xmlns:a16="http://schemas.microsoft.com/office/drawing/2014/main" id="{1AA6284B-F28B-4C8F-99BA-EEAB72F6FB31}"/>
              </a:ext>
            </a:extLst>
          </p:cNvPr>
          <p:cNvSpPr>
            <a:spLocks noGrp="1"/>
          </p:cNvSpPr>
          <p:nvPr>
            <p:ph idx="1"/>
          </p:nvPr>
        </p:nvSpPr>
        <p:spPr/>
        <p:txBody>
          <a:bodyPr/>
          <a:lstStyle/>
          <a:p>
            <a:r>
              <a:rPr lang="en-US" altLang="zh-CN">
                <a:ea typeface="宋体" panose="02010600030101010101" pitchFamily="2" charset="-122"/>
              </a:rPr>
              <a:t>	3.5.1  </a:t>
            </a:r>
            <a:r>
              <a:rPr lang="zh-CN" altLang="zh-CN">
                <a:ea typeface="宋体" panose="02010600030101010101" pitchFamily="2" charset="-122"/>
              </a:rPr>
              <a:t>什么是判定表</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在一些数据处理问题中，某些操作是否实施依赖于多个逻辑条件的取值。</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也即在这些逻辑条件取值的组合所构成的多种情况下，分别执行不同的操作。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处理这类问题的一个非常有力的分析和表达工具是判定表（</a:t>
            </a:r>
            <a:r>
              <a:rPr lang="en-US" altLang="zh-CN">
                <a:ea typeface="宋体" panose="02010600030101010101" pitchFamily="2" charset="-122"/>
              </a:rPr>
              <a:t>Decision Table</a:t>
            </a:r>
            <a:r>
              <a:rPr lang="zh-CN" altLang="zh-CN">
                <a:ea typeface="宋体" panose="02010600030101010101" pitchFamily="2" charset="-122"/>
              </a:rPr>
              <a:t>）。</a:t>
            </a:r>
          </a:p>
          <a:p>
            <a:endParaRPr lang="zh-CN" altLang="en-US">
              <a:ea typeface="宋体" panose="02010600030101010101" pitchFamily="2" charset="-122"/>
            </a:endParaRPr>
          </a:p>
        </p:txBody>
      </p:sp>
      <p:sp>
        <p:nvSpPr>
          <p:cNvPr id="58372" name="灯片编号占位符 1">
            <a:extLst>
              <a:ext uri="{FF2B5EF4-FFF2-40B4-BE49-F238E27FC236}">
                <a16:creationId xmlns:a16="http://schemas.microsoft.com/office/drawing/2014/main" id="{98300E66-4DAB-4102-84DC-4A576DD381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BA8522C-139F-4E6A-9F58-1A881A8A1BD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06195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5DC719A-02E9-454F-B8A5-63E5FC78FB87}"/>
              </a:ext>
            </a:extLst>
          </p:cNvPr>
          <p:cNvGraphicFramePr>
            <a:graphicFrameLocks noGrp="1"/>
          </p:cNvGraphicFramePr>
          <p:nvPr>
            <p:ph idx="1"/>
          </p:nvPr>
        </p:nvGraphicFramePr>
        <p:xfrm>
          <a:off x="381000" y="2590800"/>
          <a:ext cx="8458199" cy="3657600"/>
        </p:xfrm>
        <a:graphic>
          <a:graphicData uri="http://schemas.openxmlformats.org/drawingml/2006/table">
            <a:tbl>
              <a:tblPr/>
              <a:tblGrid>
                <a:gridCol w="1142999">
                  <a:extLst>
                    <a:ext uri="{9D8B030D-6E8A-4147-A177-3AD203B41FA5}">
                      <a16:colId xmlns:a16="http://schemas.microsoft.com/office/drawing/2014/main" val="20000"/>
                    </a:ext>
                  </a:extLst>
                </a:gridCol>
                <a:gridCol w="2592707">
                  <a:extLst>
                    <a:ext uri="{9D8B030D-6E8A-4147-A177-3AD203B41FA5}">
                      <a16:colId xmlns:a16="http://schemas.microsoft.com/office/drawing/2014/main" val="20001"/>
                    </a:ext>
                  </a:extLst>
                </a:gridCol>
                <a:gridCol w="563880">
                  <a:extLst>
                    <a:ext uri="{9D8B030D-6E8A-4147-A177-3AD203B41FA5}">
                      <a16:colId xmlns:a16="http://schemas.microsoft.com/office/drawing/2014/main" val="20002"/>
                    </a:ext>
                  </a:extLst>
                </a:gridCol>
                <a:gridCol w="634365">
                  <a:extLst>
                    <a:ext uri="{9D8B030D-6E8A-4147-A177-3AD203B41FA5}">
                      <a16:colId xmlns:a16="http://schemas.microsoft.com/office/drawing/2014/main" val="20003"/>
                    </a:ext>
                  </a:extLst>
                </a:gridCol>
                <a:gridCol w="563880">
                  <a:extLst>
                    <a:ext uri="{9D8B030D-6E8A-4147-A177-3AD203B41FA5}">
                      <a16:colId xmlns:a16="http://schemas.microsoft.com/office/drawing/2014/main" val="20004"/>
                    </a:ext>
                  </a:extLst>
                </a:gridCol>
                <a:gridCol w="634365">
                  <a:extLst>
                    <a:ext uri="{9D8B030D-6E8A-4147-A177-3AD203B41FA5}">
                      <a16:colId xmlns:a16="http://schemas.microsoft.com/office/drawing/2014/main" val="20005"/>
                    </a:ext>
                  </a:extLst>
                </a:gridCol>
                <a:gridCol w="634365">
                  <a:extLst>
                    <a:ext uri="{9D8B030D-6E8A-4147-A177-3AD203B41FA5}">
                      <a16:colId xmlns:a16="http://schemas.microsoft.com/office/drawing/2014/main" val="20006"/>
                    </a:ext>
                  </a:extLst>
                </a:gridCol>
                <a:gridCol w="563880">
                  <a:extLst>
                    <a:ext uri="{9D8B030D-6E8A-4147-A177-3AD203B41FA5}">
                      <a16:colId xmlns:a16="http://schemas.microsoft.com/office/drawing/2014/main" val="20007"/>
                    </a:ext>
                  </a:extLst>
                </a:gridCol>
                <a:gridCol w="493395">
                  <a:extLst>
                    <a:ext uri="{9D8B030D-6E8A-4147-A177-3AD203B41FA5}">
                      <a16:colId xmlns:a16="http://schemas.microsoft.com/office/drawing/2014/main" val="20008"/>
                    </a:ext>
                  </a:extLst>
                </a:gridCol>
                <a:gridCol w="634363">
                  <a:extLst>
                    <a:ext uri="{9D8B030D-6E8A-4147-A177-3AD203B41FA5}">
                      <a16:colId xmlns:a16="http://schemas.microsoft.com/office/drawing/2014/main" val="20009"/>
                    </a:ext>
                  </a:extLst>
                </a:gridCol>
              </a:tblGrid>
              <a:tr h="457200">
                <a:tc gridSpan="2">
                  <a:txBody>
                    <a:bodyPr/>
                    <a:lstStyle/>
                    <a:p>
                      <a:pPr indent="266700" algn="just">
                        <a:spcBef>
                          <a:spcPts val="120"/>
                        </a:spcBef>
                        <a:spcAft>
                          <a:spcPts val="120"/>
                        </a:spcAft>
                      </a:pPr>
                      <a:endParaRPr lang="en-US"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dirty="0">
                          <a:latin typeface="Times New Roman"/>
                          <a:ea typeface="方正书宋简体"/>
                          <a:cs typeface="Times New Roman"/>
                        </a:rPr>
                        <a:t>5</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dirty="0">
                          <a:latin typeface="Times New Roman"/>
                          <a:ea typeface="方正书宋简体"/>
                          <a:cs typeface="Times New Roman"/>
                        </a:rPr>
                        <a:t>6</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7</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8</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0">
                <a:tc rowSpan="3">
                  <a:txBody>
                    <a:bodyPr/>
                    <a:lstStyle/>
                    <a:p>
                      <a:pPr indent="266700" algn="ctr">
                        <a:spcBef>
                          <a:spcPts val="120"/>
                        </a:spcBef>
                        <a:spcAft>
                          <a:spcPts val="120"/>
                        </a:spcAft>
                      </a:pPr>
                      <a:r>
                        <a:rPr lang="zh-CN" sz="1400" b="1" kern="1000">
                          <a:latin typeface="Times New Roman"/>
                          <a:ea typeface="方正书宋简体"/>
                          <a:cs typeface="Times New Roman"/>
                        </a:rPr>
                        <a:t>问题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400" b="1" kern="1000">
                          <a:latin typeface="Times New Roman"/>
                          <a:ea typeface="方正书宋简体"/>
                          <a:cs typeface="Times New Roman"/>
                        </a:rPr>
                        <a:t>你觉得疲倦吗？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00">
                <a:tc vMerge="1">
                  <a:txBody>
                    <a:bodyPr/>
                    <a:lstStyle/>
                    <a:p>
                      <a:endParaRPr lang="zh-CN" altLang="en-US"/>
                    </a:p>
                  </a:txBody>
                  <a:tcPr/>
                </a:tc>
                <a:tc>
                  <a:txBody>
                    <a:bodyPr/>
                    <a:lstStyle/>
                    <a:p>
                      <a:pPr indent="266700" algn="just">
                        <a:spcBef>
                          <a:spcPts val="120"/>
                        </a:spcBef>
                        <a:spcAft>
                          <a:spcPts val="120"/>
                        </a:spcAft>
                      </a:pPr>
                      <a:r>
                        <a:rPr lang="zh-CN" sz="1400" b="1" kern="1000">
                          <a:latin typeface="Times New Roman"/>
                          <a:ea typeface="方正书宋简体"/>
                          <a:cs typeface="Times New Roman"/>
                        </a:rPr>
                        <a:t>你对内容感兴趣吗？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57200">
                <a:tc vMerge="1">
                  <a:txBody>
                    <a:bodyPr/>
                    <a:lstStyle/>
                    <a:p>
                      <a:endParaRPr lang="zh-CN" altLang="en-US"/>
                    </a:p>
                  </a:txBody>
                  <a:tcPr/>
                </a:tc>
                <a:tc>
                  <a:txBody>
                    <a:bodyPr/>
                    <a:lstStyle/>
                    <a:p>
                      <a:pPr indent="266700" algn="just">
                        <a:spcBef>
                          <a:spcPts val="120"/>
                        </a:spcBef>
                        <a:spcAft>
                          <a:spcPts val="120"/>
                        </a:spcAft>
                      </a:pPr>
                      <a:r>
                        <a:rPr lang="zh-CN" sz="1400" b="1" kern="1000">
                          <a:latin typeface="Times New Roman"/>
                          <a:ea typeface="方正书宋简体"/>
                          <a:cs typeface="Times New Roman"/>
                        </a:rPr>
                        <a:t>书中的内容使你糊涂吗？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57200">
                <a:tc rowSpan="4">
                  <a:txBody>
                    <a:bodyPr/>
                    <a:lstStyle/>
                    <a:p>
                      <a:pPr indent="266700" algn="ctr">
                        <a:spcBef>
                          <a:spcPts val="120"/>
                        </a:spcBef>
                        <a:spcAft>
                          <a:spcPts val="120"/>
                        </a:spcAft>
                      </a:pPr>
                      <a:r>
                        <a:rPr lang="zh-CN" sz="1400" b="1" kern="1000" dirty="0">
                          <a:latin typeface="Times New Roman"/>
                          <a:ea typeface="方正书宋简体"/>
                          <a:cs typeface="Times New Roman"/>
                        </a:rPr>
                        <a:t>建议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400" b="1" kern="1000">
                          <a:latin typeface="Times New Roman"/>
                          <a:ea typeface="方正书宋简体"/>
                          <a:cs typeface="Times New Roman"/>
                        </a:rPr>
                        <a:t>请回到本章开头重读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57200">
                <a:tc vMerge="1">
                  <a:txBody>
                    <a:bodyPr/>
                    <a:lstStyle/>
                    <a:p>
                      <a:endParaRPr lang="zh-CN" altLang="en-US"/>
                    </a:p>
                  </a:txBody>
                  <a:tcPr/>
                </a:tc>
                <a:tc>
                  <a:txBody>
                    <a:bodyPr/>
                    <a:lstStyle/>
                    <a:p>
                      <a:pPr indent="266700" algn="just">
                        <a:spcBef>
                          <a:spcPts val="120"/>
                        </a:spcBef>
                        <a:spcAft>
                          <a:spcPts val="120"/>
                        </a:spcAft>
                      </a:pPr>
                      <a:r>
                        <a:rPr lang="zh-CN" sz="1400" b="1" kern="1000">
                          <a:latin typeface="Times New Roman"/>
                          <a:ea typeface="方正书宋简体"/>
                          <a:cs typeface="Times New Roman"/>
                        </a:rPr>
                        <a:t>继续读下去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200">
                <a:tc vMerge="1">
                  <a:txBody>
                    <a:bodyPr/>
                    <a:lstStyle/>
                    <a:p>
                      <a:endParaRPr lang="zh-CN" altLang="en-US"/>
                    </a:p>
                  </a:txBody>
                  <a:tcPr/>
                </a:tc>
                <a:tc>
                  <a:txBody>
                    <a:bodyPr/>
                    <a:lstStyle/>
                    <a:p>
                      <a:pPr indent="266700" algn="just">
                        <a:spcBef>
                          <a:spcPts val="120"/>
                        </a:spcBef>
                        <a:spcAft>
                          <a:spcPts val="120"/>
                        </a:spcAft>
                      </a:pPr>
                      <a:r>
                        <a:rPr lang="zh-CN" sz="1400" b="1" kern="1000">
                          <a:latin typeface="Times New Roman"/>
                          <a:ea typeface="方正书宋简体"/>
                          <a:cs typeface="Times New Roman"/>
                        </a:rPr>
                        <a:t>跳到下一章去读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57200">
                <a:tc vMerge="1">
                  <a:txBody>
                    <a:bodyPr/>
                    <a:lstStyle/>
                    <a:p>
                      <a:endParaRPr lang="zh-CN" altLang="en-US"/>
                    </a:p>
                  </a:txBody>
                  <a:tcPr/>
                </a:tc>
                <a:tc>
                  <a:txBody>
                    <a:bodyPr/>
                    <a:lstStyle/>
                    <a:p>
                      <a:pPr indent="266700" algn="just">
                        <a:spcBef>
                          <a:spcPts val="120"/>
                        </a:spcBef>
                        <a:spcAft>
                          <a:spcPts val="120"/>
                        </a:spcAft>
                      </a:pPr>
                      <a:r>
                        <a:rPr lang="zh-CN" sz="1400" b="1" kern="1000">
                          <a:latin typeface="Times New Roman"/>
                          <a:ea typeface="方正书宋简体"/>
                          <a:cs typeface="Times New Roman"/>
                        </a:rPr>
                        <a:t>停止阅读，请休息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59487" name="矩形 4">
            <a:extLst>
              <a:ext uri="{FF2B5EF4-FFF2-40B4-BE49-F238E27FC236}">
                <a16:creationId xmlns:a16="http://schemas.microsoft.com/office/drawing/2014/main" id="{9D9ACA69-6D87-482A-974C-A4181CD81725}"/>
              </a:ext>
            </a:extLst>
          </p:cNvPr>
          <p:cNvSpPr>
            <a:spLocks noChangeArrowheads="1"/>
          </p:cNvSpPr>
          <p:nvPr/>
        </p:nvSpPr>
        <p:spPr bwMode="auto">
          <a:xfrm>
            <a:off x="3200400" y="1981200"/>
            <a:ext cx="2965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“读书指南”判定表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488" name="灯片编号占位符 1">
            <a:extLst>
              <a:ext uri="{FF2B5EF4-FFF2-40B4-BE49-F238E27FC236}">
                <a16:creationId xmlns:a16="http://schemas.microsoft.com/office/drawing/2014/main" id="{D4011DDC-0C6F-4B79-A911-FAD8CF6349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8A92AD-F30D-48C4-828E-1AE508D9306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93922449"/>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549DEDE3-D963-4BAA-83E4-AFF7C6DE2BD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判定表通常由</a:t>
            </a:r>
            <a:r>
              <a:rPr lang="en-US" altLang="zh-CN">
                <a:ea typeface="宋体" panose="02010600030101010101" pitchFamily="2" charset="-122"/>
              </a:rPr>
              <a:t>4</a:t>
            </a:r>
            <a:r>
              <a:rPr lang="zh-CN" altLang="zh-CN">
                <a:ea typeface="宋体" panose="02010600030101010101" pitchFamily="2" charset="-122"/>
              </a:rPr>
              <a:t>个部分组成，如图</a:t>
            </a:r>
            <a:r>
              <a:rPr lang="en-US" altLang="zh-CN">
                <a:ea typeface="宋体" panose="02010600030101010101" pitchFamily="2" charset="-122"/>
              </a:rPr>
              <a:t>3.8</a:t>
            </a:r>
            <a:r>
              <a:rPr lang="zh-CN" altLang="zh-CN">
                <a:ea typeface="宋体" panose="02010600030101010101" pitchFamily="2" charset="-122"/>
              </a:rPr>
              <a:t>所示，用双线分割的</a:t>
            </a:r>
            <a:r>
              <a:rPr lang="en-US" altLang="zh-CN">
                <a:ea typeface="宋体" panose="02010600030101010101" pitchFamily="2" charset="-122"/>
              </a:rPr>
              <a:t>4</a:t>
            </a:r>
            <a:r>
              <a:rPr lang="zh-CN" altLang="zh-CN">
                <a:ea typeface="宋体" panose="02010600030101010101" pitchFamily="2" charset="-122"/>
              </a:rPr>
              <a:t>个部分分别是：</a:t>
            </a:r>
          </a:p>
          <a:p>
            <a:pPr>
              <a:buFont typeface="Wingdings" panose="05000000000000000000" pitchFamily="2" charset="2"/>
              <a:buChar char="l"/>
            </a:pPr>
            <a:r>
              <a:rPr lang="zh-CN" altLang="zh-CN">
                <a:ea typeface="宋体" panose="02010600030101010101" pitchFamily="2" charset="-122"/>
              </a:rPr>
              <a:t>条件茬（</a:t>
            </a:r>
            <a:r>
              <a:rPr lang="en-US" altLang="zh-CN">
                <a:ea typeface="宋体" panose="02010600030101010101" pitchFamily="2" charset="-122"/>
              </a:rPr>
              <a:t>Condition Stub</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动作茬（</a:t>
            </a:r>
            <a:r>
              <a:rPr lang="en-US" altLang="zh-CN">
                <a:ea typeface="宋体" panose="02010600030101010101" pitchFamily="2" charset="-122"/>
              </a:rPr>
              <a:t>Action Stub</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条件项（</a:t>
            </a:r>
            <a:r>
              <a:rPr lang="en-US" altLang="zh-CN">
                <a:ea typeface="宋体" panose="02010600030101010101" pitchFamily="2" charset="-122"/>
              </a:rPr>
              <a:t>Condition Entry</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动作项（</a:t>
            </a:r>
            <a:r>
              <a:rPr lang="en-US" altLang="zh-CN">
                <a:ea typeface="宋体" panose="02010600030101010101" pitchFamily="2" charset="-122"/>
              </a:rPr>
              <a:t>Action Entry</a:t>
            </a:r>
            <a:r>
              <a:rPr lang="zh-CN" altLang="zh-CN">
                <a:ea typeface="宋体" panose="02010600030101010101" pitchFamily="2" charset="-122"/>
              </a:rPr>
              <a:t>）。</a:t>
            </a:r>
          </a:p>
          <a:p>
            <a:endParaRPr lang="zh-CN" altLang="en-US">
              <a:ea typeface="宋体" panose="02010600030101010101" pitchFamily="2" charset="-122"/>
            </a:endParaRPr>
          </a:p>
        </p:txBody>
      </p:sp>
      <p:sp>
        <p:nvSpPr>
          <p:cNvPr id="60419" name="灯片编号占位符 1">
            <a:extLst>
              <a:ext uri="{FF2B5EF4-FFF2-40B4-BE49-F238E27FC236}">
                <a16:creationId xmlns:a16="http://schemas.microsoft.com/office/drawing/2014/main" id="{93169B37-A605-4F35-9282-CA6C885AFA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2575EA-7BAE-4C5F-9266-97C5F72592B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714526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1" descr="0308">
            <a:extLst>
              <a:ext uri="{FF2B5EF4-FFF2-40B4-BE49-F238E27FC236}">
                <a16:creationId xmlns:a16="http://schemas.microsoft.com/office/drawing/2014/main" id="{CCC5A684-5E5A-45AD-80E6-A4343C8E694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057400" y="1676400"/>
            <a:ext cx="4525963" cy="3124200"/>
          </a:xfrm>
          <a:noFill/>
        </p:spPr>
      </p:pic>
      <p:sp>
        <p:nvSpPr>
          <p:cNvPr id="61443" name="矩形 4">
            <a:extLst>
              <a:ext uri="{FF2B5EF4-FFF2-40B4-BE49-F238E27FC236}">
                <a16:creationId xmlns:a16="http://schemas.microsoft.com/office/drawing/2014/main" id="{5A9985F9-BC97-41F6-9A5E-C83B0A35770D}"/>
              </a:ext>
            </a:extLst>
          </p:cNvPr>
          <p:cNvSpPr>
            <a:spLocks noChangeArrowheads="1"/>
          </p:cNvSpPr>
          <p:nvPr/>
        </p:nvSpPr>
        <p:spPr bwMode="auto">
          <a:xfrm>
            <a:off x="2819400" y="5638800"/>
            <a:ext cx="307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判定表的</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个组成部分</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4" name="灯片编号占位符 1">
            <a:extLst>
              <a:ext uri="{FF2B5EF4-FFF2-40B4-BE49-F238E27FC236}">
                <a16:creationId xmlns:a16="http://schemas.microsoft.com/office/drawing/2014/main" id="{65732C51-4E3F-4667-AAB7-51DBFE05A8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FCCCA3-383B-4EA2-9AE0-F072E633C6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5078524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1" descr="0309">
            <a:extLst>
              <a:ext uri="{FF2B5EF4-FFF2-40B4-BE49-F238E27FC236}">
                <a16:creationId xmlns:a16="http://schemas.microsoft.com/office/drawing/2014/main" id="{92103FB4-BE33-4CEE-B57E-89AE97AA6AD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447800"/>
            <a:ext cx="3890963" cy="3276600"/>
          </a:xfrm>
          <a:noFill/>
        </p:spPr>
      </p:pic>
      <p:sp>
        <p:nvSpPr>
          <p:cNvPr id="62467" name="矩形 4">
            <a:extLst>
              <a:ext uri="{FF2B5EF4-FFF2-40B4-BE49-F238E27FC236}">
                <a16:creationId xmlns:a16="http://schemas.microsoft.com/office/drawing/2014/main" id="{3E7A50D6-534A-4D8D-82A9-D9FDBD1380C7}"/>
              </a:ext>
            </a:extLst>
          </p:cNvPr>
          <p:cNvSpPr>
            <a:spLocks noChangeArrowheads="1"/>
          </p:cNvSpPr>
          <p:nvPr/>
        </p:nvSpPr>
        <p:spPr bwMode="auto">
          <a:xfrm>
            <a:off x="2971800" y="54864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两条规则合并成一条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2468" name="灯片编号占位符 1">
            <a:extLst>
              <a:ext uri="{FF2B5EF4-FFF2-40B4-BE49-F238E27FC236}">
                <a16:creationId xmlns:a16="http://schemas.microsoft.com/office/drawing/2014/main" id="{05A158EF-92A5-4B9C-A057-53EDB483CF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40BC83-91F3-40DF-B18A-E20C272872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71019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5D309D22-6F03-4D56-8986-D61851D98869}"/>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）测试：测试是检验开发工作的成果是否符合要求，它是保证软件质量的重要手段。通常测试工作分为三步，即：</a:t>
            </a:r>
          </a:p>
          <a:p>
            <a:pPr eaLnBrk="1" hangingPunct="1"/>
            <a:r>
              <a:rPr lang="en-US" altLang="zh-CN">
                <a:ea typeface="宋体" panose="02010600030101010101" pitchFamily="2" charset="-122"/>
              </a:rPr>
              <a:t>●	</a:t>
            </a:r>
            <a:r>
              <a:rPr lang="zh-CN" altLang="zh-CN">
                <a:ea typeface="宋体" panose="02010600030101010101" pitchFamily="2" charset="-122"/>
              </a:rPr>
              <a:t>单元测试（</a:t>
            </a:r>
            <a:r>
              <a:rPr lang="en-US" altLang="zh-CN">
                <a:ea typeface="宋体" panose="02010600030101010101" pitchFamily="2" charset="-122"/>
              </a:rPr>
              <a:t>Unit Testing</a:t>
            </a:r>
            <a:r>
              <a:rPr lang="zh-CN" altLang="zh-CN">
                <a:ea typeface="宋体" panose="02010600030101010101" pitchFamily="2" charset="-122"/>
              </a:rPr>
              <a:t>）—单独检验各模块的工作。</a:t>
            </a:r>
          </a:p>
          <a:p>
            <a:pPr eaLnBrk="1" hangingPunct="1"/>
            <a:r>
              <a:rPr lang="en-US" altLang="zh-CN">
                <a:ea typeface="宋体" panose="02010600030101010101" pitchFamily="2" charset="-122"/>
              </a:rPr>
              <a:t>●	</a:t>
            </a:r>
            <a:r>
              <a:rPr lang="zh-CN" altLang="zh-CN">
                <a:ea typeface="宋体" panose="02010600030101010101" pitchFamily="2" charset="-122"/>
              </a:rPr>
              <a:t>集成测试（</a:t>
            </a:r>
            <a:r>
              <a:rPr lang="en-US" altLang="zh-CN">
                <a:ea typeface="宋体" panose="02010600030101010101" pitchFamily="2" charset="-122"/>
              </a:rPr>
              <a:t>Integrated Testing</a:t>
            </a:r>
            <a:r>
              <a:rPr lang="zh-CN" altLang="zh-CN">
                <a:ea typeface="宋体" panose="02010600030101010101" pitchFamily="2" charset="-122"/>
              </a:rPr>
              <a:t>）—将已测试的模块组装起来进行检验。</a:t>
            </a:r>
          </a:p>
          <a:p>
            <a:pPr eaLnBrk="1" hangingPunct="1"/>
            <a:r>
              <a:rPr lang="en-US" altLang="zh-CN">
                <a:ea typeface="宋体" panose="02010600030101010101" pitchFamily="2" charset="-122"/>
              </a:rPr>
              <a:t>●	</a:t>
            </a:r>
            <a:r>
              <a:rPr lang="zh-CN" altLang="zh-CN">
                <a:ea typeface="宋体" panose="02010600030101010101" pitchFamily="2" charset="-122"/>
              </a:rPr>
              <a:t>确认测试（</a:t>
            </a:r>
            <a:r>
              <a:rPr lang="en-US" altLang="zh-CN">
                <a:ea typeface="宋体" panose="02010600030101010101" pitchFamily="2" charset="-122"/>
              </a:rPr>
              <a:t>Validation Testing</a:t>
            </a:r>
            <a:r>
              <a:rPr lang="zh-CN" altLang="zh-CN">
                <a:ea typeface="宋体" panose="02010600030101010101" pitchFamily="2" charset="-122"/>
              </a:rPr>
              <a:t>）—按规定的需求，逐项进行有效性测试，以决定开发的软件是否合格，能否提交用户使用。</a:t>
            </a:r>
          </a:p>
          <a:p>
            <a:pPr eaLnBrk="1" hangingPunct="1"/>
            <a:endParaRPr lang="zh-CN" altLang="en-US">
              <a:ea typeface="宋体" panose="02010600030101010101" pitchFamily="2" charset="-122"/>
            </a:endParaRP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Picture 1" descr="0310">
            <a:extLst>
              <a:ext uri="{FF2B5EF4-FFF2-40B4-BE49-F238E27FC236}">
                <a16:creationId xmlns:a16="http://schemas.microsoft.com/office/drawing/2014/main" id="{75A99EBE-D059-4969-8403-B01CD53857A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752600"/>
            <a:ext cx="4460875" cy="3733800"/>
          </a:xfrm>
          <a:noFill/>
        </p:spPr>
      </p:pic>
      <p:sp>
        <p:nvSpPr>
          <p:cNvPr id="63491" name="矩形 4">
            <a:extLst>
              <a:ext uri="{FF2B5EF4-FFF2-40B4-BE49-F238E27FC236}">
                <a16:creationId xmlns:a16="http://schemas.microsoft.com/office/drawing/2014/main" id="{4B4AF573-CF4C-4EC2-8BF1-BCC6A91FFE26}"/>
              </a:ext>
            </a:extLst>
          </p:cNvPr>
          <p:cNvSpPr>
            <a:spLocks noChangeArrowheads="1"/>
          </p:cNvSpPr>
          <p:nvPr/>
        </p:nvSpPr>
        <p:spPr bwMode="auto">
          <a:xfrm>
            <a:off x="2819400" y="5715000"/>
            <a:ext cx="330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两条规则的进一步合并</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3492" name="灯片编号占位符 1">
            <a:extLst>
              <a:ext uri="{FF2B5EF4-FFF2-40B4-BE49-F238E27FC236}">
                <a16:creationId xmlns:a16="http://schemas.microsoft.com/office/drawing/2014/main" id="{F85AE96D-DDBE-4854-B17A-7F33B099B22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5D17C0-495F-444B-A73E-E50A70093C7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7524929"/>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8A1FB9D-E837-4844-8430-90C92B50CD8A}"/>
              </a:ext>
            </a:extLst>
          </p:cNvPr>
          <p:cNvGraphicFramePr>
            <a:graphicFrameLocks noGrp="1"/>
          </p:cNvGraphicFramePr>
          <p:nvPr>
            <p:ph idx="1"/>
          </p:nvPr>
        </p:nvGraphicFramePr>
        <p:xfrm>
          <a:off x="533400" y="2590800"/>
          <a:ext cx="8001001" cy="3429000"/>
        </p:xfrm>
        <a:graphic>
          <a:graphicData uri="http://schemas.openxmlformats.org/drawingml/2006/table">
            <a:tbl>
              <a:tblPr/>
              <a:tblGrid>
                <a:gridCol w="1066803">
                  <a:extLst>
                    <a:ext uri="{9D8B030D-6E8A-4147-A177-3AD203B41FA5}">
                      <a16:colId xmlns:a16="http://schemas.microsoft.com/office/drawing/2014/main" val="20000"/>
                    </a:ext>
                  </a:extLst>
                </a:gridCol>
                <a:gridCol w="2891914">
                  <a:extLst>
                    <a:ext uri="{9D8B030D-6E8A-4147-A177-3AD203B41FA5}">
                      <a16:colId xmlns:a16="http://schemas.microsoft.com/office/drawing/2014/main" val="20001"/>
                    </a:ext>
                  </a:extLst>
                </a:gridCol>
                <a:gridCol w="1010162">
                  <a:extLst>
                    <a:ext uri="{9D8B030D-6E8A-4147-A177-3AD203B41FA5}">
                      <a16:colId xmlns:a16="http://schemas.microsoft.com/office/drawing/2014/main" val="20002"/>
                    </a:ext>
                  </a:extLst>
                </a:gridCol>
                <a:gridCol w="1010162">
                  <a:extLst>
                    <a:ext uri="{9D8B030D-6E8A-4147-A177-3AD203B41FA5}">
                      <a16:colId xmlns:a16="http://schemas.microsoft.com/office/drawing/2014/main" val="20003"/>
                    </a:ext>
                  </a:extLst>
                </a:gridCol>
                <a:gridCol w="1010980">
                  <a:extLst>
                    <a:ext uri="{9D8B030D-6E8A-4147-A177-3AD203B41FA5}">
                      <a16:colId xmlns:a16="http://schemas.microsoft.com/office/drawing/2014/main" val="20004"/>
                    </a:ext>
                  </a:extLst>
                </a:gridCol>
                <a:gridCol w="1010980">
                  <a:extLst>
                    <a:ext uri="{9D8B030D-6E8A-4147-A177-3AD203B41FA5}">
                      <a16:colId xmlns:a16="http://schemas.microsoft.com/office/drawing/2014/main" val="20005"/>
                    </a:ext>
                  </a:extLst>
                </a:gridCol>
              </a:tblGrid>
              <a:tr h="342900">
                <a:tc>
                  <a:txBody>
                    <a:bodyPr/>
                    <a:lstStyle/>
                    <a:p>
                      <a:pPr indent="266700" algn="ctr">
                        <a:spcBef>
                          <a:spcPts val="120"/>
                        </a:spcBef>
                        <a:spcAft>
                          <a:spcPts val="120"/>
                        </a:spcAft>
                      </a:pPr>
                      <a:endParaRPr lang="en-US"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en-US"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42900">
                <a:tc rowSpan="3">
                  <a:txBody>
                    <a:bodyPr/>
                    <a:lstStyle/>
                    <a:p>
                      <a:pPr indent="266700" algn="ctr">
                        <a:spcBef>
                          <a:spcPts val="140"/>
                        </a:spcBef>
                        <a:spcAft>
                          <a:spcPts val="140"/>
                        </a:spcAft>
                      </a:pPr>
                      <a:r>
                        <a:rPr lang="zh-CN" sz="1400" b="1" kern="1000" dirty="0">
                          <a:latin typeface="Times New Roman"/>
                          <a:ea typeface="方正书宋简体"/>
                          <a:cs typeface="Times New Roman"/>
                        </a:rPr>
                        <a:t>问题</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zh-CN" sz="1400" b="1" kern="1000">
                          <a:latin typeface="Times New Roman"/>
                          <a:ea typeface="方正书宋简体"/>
                          <a:cs typeface="Times New Roman"/>
                        </a:rPr>
                        <a:t>你觉得疲倦吗？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zh-TW"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zh-TW"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42900">
                <a:tc vMerge="1">
                  <a:txBody>
                    <a:bodyPr/>
                    <a:lstStyle/>
                    <a:p>
                      <a:endParaRPr lang="zh-CN" altLang="en-US"/>
                    </a:p>
                  </a:txBody>
                  <a:tcPr/>
                </a:tc>
                <a:tc>
                  <a:txBody>
                    <a:bodyPr/>
                    <a:lstStyle/>
                    <a:p>
                      <a:pPr indent="266700" algn="just">
                        <a:spcBef>
                          <a:spcPts val="140"/>
                        </a:spcBef>
                        <a:spcAft>
                          <a:spcPts val="140"/>
                        </a:spcAft>
                      </a:pPr>
                      <a:r>
                        <a:rPr lang="zh-CN" sz="1400" b="1" kern="1000">
                          <a:latin typeface="Times New Roman"/>
                          <a:ea typeface="方正书宋简体"/>
                          <a:cs typeface="Times New Roman"/>
                        </a:rPr>
                        <a:t>你对内容感兴趣吗？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85800">
                <a:tc vMerge="1">
                  <a:txBody>
                    <a:bodyPr/>
                    <a:lstStyle/>
                    <a:p>
                      <a:endParaRPr lang="zh-CN" altLang="en-US"/>
                    </a:p>
                  </a:txBody>
                  <a:tcPr/>
                </a:tc>
                <a:tc>
                  <a:txBody>
                    <a:bodyPr/>
                    <a:lstStyle/>
                    <a:p>
                      <a:pPr indent="266700" algn="just">
                        <a:spcBef>
                          <a:spcPts val="140"/>
                        </a:spcBef>
                        <a:spcAft>
                          <a:spcPts val="140"/>
                        </a:spcAft>
                      </a:pPr>
                      <a:r>
                        <a:rPr lang="zh-CN" sz="1400" b="1" kern="1000">
                          <a:latin typeface="Times New Roman"/>
                          <a:ea typeface="方正书宋简体"/>
                          <a:cs typeface="Times New Roman"/>
                        </a:rPr>
                        <a:t>书中内容使你糊涂吗？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zh-TW"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85800">
                <a:tc rowSpan="4">
                  <a:txBody>
                    <a:bodyPr/>
                    <a:lstStyle/>
                    <a:p>
                      <a:pPr indent="266700" algn="ctr">
                        <a:spcBef>
                          <a:spcPts val="140"/>
                        </a:spcBef>
                        <a:spcAft>
                          <a:spcPts val="140"/>
                        </a:spcAft>
                      </a:pPr>
                      <a:r>
                        <a:rPr lang="zh-CN" sz="1400" b="1" kern="1000">
                          <a:latin typeface="Times New Roman"/>
                          <a:ea typeface="方正书宋简体"/>
                          <a:cs typeface="Times New Roman"/>
                        </a:rPr>
                        <a:t>建议</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40"/>
                        </a:spcBef>
                        <a:spcAft>
                          <a:spcPts val="140"/>
                        </a:spcAft>
                      </a:pPr>
                      <a:r>
                        <a:rPr lang="zh-CN" sz="1400" b="1" kern="1000">
                          <a:latin typeface="Times New Roman"/>
                          <a:ea typeface="方正书宋简体"/>
                          <a:cs typeface="Times New Roman"/>
                        </a:rPr>
                        <a:t>请回到本章开头重读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40"/>
                        </a:spcBef>
                        <a:spcAft>
                          <a:spcPts val="14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42900">
                <a:tc vMerge="1">
                  <a:txBody>
                    <a:bodyPr/>
                    <a:lstStyle/>
                    <a:p>
                      <a:endParaRPr lang="zh-CN" altLang="en-US"/>
                    </a:p>
                  </a:txBody>
                  <a:tcPr/>
                </a:tc>
                <a:tc>
                  <a:txBody>
                    <a:bodyPr/>
                    <a:lstStyle/>
                    <a:p>
                      <a:pPr indent="266700" algn="just">
                        <a:spcBef>
                          <a:spcPts val="140"/>
                        </a:spcBef>
                        <a:spcAft>
                          <a:spcPts val="140"/>
                        </a:spcAft>
                      </a:pPr>
                      <a:r>
                        <a:rPr lang="zh-CN" sz="1400" b="1" kern="1000">
                          <a:latin typeface="Times New Roman"/>
                          <a:ea typeface="方正书宋简体"/>
                          <a:cs typeface="Times New Roman"/>
                        </a:rPr>
                        <a:t>继续读下去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40"/>
                        </a:spcBef>
                        <a:spcAft>
                          <a:spcPts val="14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42900">
                <a:tc vMerge="1">
                  <a:txBody>
                    <a:bodyPr/>
                    <a:lstStyle/>
                    <a:p>
                      <a:endParaRPr lang="zh-CN" altLang="en-US"/>
                    </a:p>
                  </a:txBody>
                  <a:tcPr/>
                </a:tc>
                <a:tc>
                  <a:txBody>
                    <a:bodyPr/>
                    <a:lstStyle/>
                    <a:p>
                      <a:pPr indent="266700" algn="just">
                        <a:spcBef>
                          <a:spcPts val="140"/>
                        </a:spcBef>
                        <a:spcAft>
                          <a:spcPts val="140"/>
                        </a:spcAft>
                      </a:pPr>
                      <a:r>
                        <a:rPr lang="zh-CN" sz="1400" b="1" kern="1000">
                          <a:latin typeface="Times New Roman"/>
                          <a:ea typeface="方正书宋简体"/>
                          <a:cs typeface="Times New Roman"/>
                        </a:rPr>
                        <a:t>跳到下一章去读</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40"/>
                        </a:spcBef>
                        <a:spcAft>
                          <a:spcPts val="14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42900">
                <a:tc vMerge="1">
                  <a:txBody>
                    <a:bodyPr/>
                    <a:lstStyle/>
                    <a:p>
                      <a:endParaRPr lang="zh-CN" altLang="en-US"/>
                    </a:p>
                  </a:txBody>
                  <a:tcPr/>
                </a:tc>
                <a:tc>
                  <a:txBody>
                    <a:bodyPr/>
                    <a:lstStyle/>
                    <a:p>
                      <a:pPr indent="266700" algn="just">
                        <a:spcBef>
                          <a:spcPts val="140"/>
                        </a:spcBef>
                        <a:spcAft>
                          <a:spcPts val="140"/>
                        </a:spcAft>
                      </a:pPr>
                      <a:r>
                        <a:rPr lang="zh-CN" sz="1400" b="1" kern="1000">
                          <a:latin typeface="Times New Roman"/>
                          <a:ea typeface="方正书宋简体"/>
                          <a:cs typeface="Times New Roman"/>
                        </a:rPr>
                        <a:t>停止阅读，请休息</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40"/>
                        </a:spcBef>
                        <a:spcAft>
                          <a:spcPts val="14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40"/>
                        </a:spcBef>
                        <a:spcAft>
                          <a:spcPts val="140"/>
                        </a:spcAft>
                      </a:pPr>
                      <a:endParaRPr lang="en-US"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4572" name="矩形 4">
            <a:extLst>
              <a:ext uri="{FF2B5EF4-FFF2-40B4-BE49-F238E27FC236}">
                <a16:creationId xmlns:a16="http://schemas.microsoft.com/office/drawing/2014/main" id="{8781EDC3-FFB0-43DD-A6EB-7CCE0AD1BFFB}"/>
              </a:ext>
            </a:extLst>
          </p:cNvPr>
          <p:cNvSpPr>
            <a:spLocks noChangeArrowheads="1"/>
          </p:cNvSpPr>
          <p:nvPr/>
        </p:nvSpPr>
        <p:spPr bwMode="auto">
          <a:xfrm>
            <a:off x="2819400" y="1981200"/>
            <a:ext cx="3895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化简后的“读者指南”判定表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73" name="灯片编号占位符 1">
            <a:extLst>
              <a:ext uri="{FF2B5EF4-FFF2-40B4-BE49-F238E27FC236}">
                <a16:creationId xmlns:a16="http://schemas.microsoft.com/office/drawing/2014/main" id="{7D497B53-861C-4F5F-871C-E363666755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AA286C-3241-4F15-80A5-DE1B1A3F640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9371596"/>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538" name="Picture 3">
            <a:extLst>
              <a:ext uri="{FF2B5EF4-FFF2-40B4-BE49-F238E27FC236}">
                <a16:creationId xmlns:a16="http://schemas.microsoft.com/office/drawing/2014/main" id="{44C1F32A-1FA5-4ABB-B1D5-728A8226A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2362200"/>
            <a:ext cx="8586788"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39" name="矩形 5">
            <a:extLst>
              <a:ext uri="{FF2B5EF4-FFF2-40B4-BE49-F238E27FC236}">
                <a16:creationId xmlns:a16="http://schemas.microsoft.com/office/drawing/2014/main" id="{E466429B-D619-4EAA-9D9C-5D64E948FEED}"/>
              </a:ext>
            </a:extLst>
          </p:cNvPr>
          <p:cNvSpPr>
            <a:spLocks noChangeArrowheads="1"/>
          </p:cNvSpPr>
          <p:nvPr/>
        </p:nvSpPr>
        <p:spPr bwMode="auto">
          <a:xfrm>
            <a:off x="3505200" y="190500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初始判定表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40" name="灯片编号占位符 1">
            <a:extLst>
              <a:ext uri="{FF2B5EF4-FFF2-40B4-BE49-F238E27FC236}">
                <a16:creationId xmlns:a16="http://schemas.microsoft.com/office/drawing/2014/main" id="{7FAED684-2C31-4471-AB66-6B1CF8FC9D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05AF47-622E-434A-B10C-F836F607DC7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6785519"/>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59B6428-E802-4748-942B-B1F22BADFBBF}"/>
              </a:ext>
            </a:extLst>
          </p:cNvPr>
          <p:cNvGraphicFramePr>
            <a:graphicFrameLocks noGrp="1"/>
          </p:cNvGraphicFramePr>
          <p:nvPr>
            <p:ph idx="1"/>
          </p:nvPr>
        </p:nvGraphicFramePr>
        <p:xfrm>
          <a:off x="838200" y="2667000"/>
          <a:ext cx="7848600" cy="2384424"/>
        </p:xfrm>
        <a:graphic>
          <a:graphicData uri="http://schemas.openxmlformats.org/drawingml/2006/table">
            <a:tbl>
              <a:tblPr/>
              <a:tblGrid>
                <a:gridCol w="1077149">
                  <a:extLst>
                    <a:ext uri="{9D8B030D-6E8A-4147-A177-3AD203B41FA5}">
                      <a16:colId xmlns:a16="http://schemas.microsoft.com/office/drawing/2014/main" val="20000"/>
                    </a:ext>
                  </a:extLst>
                </a:gridCol>
                <a:gridCol w="2135931">
                  <a:extLst>
                    <a:ext uri="{9D8B030D-6E8A-4147-A177-3AD203B41FA5}">
                      <a16:colId xmlns:a16="http://schemas.microsoft.com/office/drawing/2014/main" val="20001"/>
                    </a:ext>
                  </a:extLst>
                </a:gridCol>
                <a:gridCol w="927104">
                  <a:extLst>
                    <a:ext uri="{9D8B030D-6E8A-4147-A177-3AD203B41FA5}">
                      <a16:colId xmlns:a16="http://schemas.microsoft.com/office/drawing/2014/main" val="20002"/>
                    </a:ext>
                  </a:extLst>
                </a:gridCol>
                <a:gridCol w="927104">
                  <a:extLst>
                    <a:ext uri="{9D8B030D-6E8A-4147-A177-3AD203B41FA5}">
                      <a16:colId xmlns:a16="http://schemas.microsoft.com/office/drawing/2014/main" val="20003"/>
                    </a:ext>
                  </a:extLst>
                </a:gridCol>
                <a:gridCol w="927104">
                  <a:extLst>
                    <a:ext uri="{9D8B030D-6E8A-4147-A177-3AD203B41FA5}">
                      <a16:colId xmlns:a16="http://schemas.microsoft.com/office/drawing/2014/main" val="20004"/>
                    </a:ext>
                  </a:extLst>
                </a:gridCol>
                <a:gridCol w="927104">
                  <a:extLst>
                    <a:ext uri="{9D8B030D-6E8A-4147-A177-3AD203B41FA5}">
                      <a16:colId xmlns:a16="http://schemas.microsoft.com/office/drawing/2014/main" val="20005"/>
                    </a:ext>
                  </a:extLst>
                </a:gridCol>
                <a:gridCol w="927104">
                  <a:extLst>
                    <a:ext uri="{9D8B030D-6E8A-4147-A177-3AD203B41FA5}">
                      <a16:colId xmlns:a16="http://schemas.microsoft.com/office/drawing/2014/main" val="20006"/>
                    </a:ext>
                  </a:extLst>
                </a:gridCol>
              </a:tblGrid>
              <a:tr h="274874">
                <a:tc gridSpan="2">
                  <a:txBody>
                    <a:bodyPr/>
                    <a:lstStyle/>
                    <a:p>
                      <a:pPr indent="266700" algn="just">
                        <a:spcBef>
                          <a:spcPts val="120"/>
                        </a:spcBef>
                        <a:spcAft>
                          <a:spcPts val="120"/>
                        </a:spcAft>
                      </a:pPr>
                      <a:endParaRPr lang="en-US" sz="1400" b="1" kern="100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9748">
                <a:tc rowSpan="3">
                  <a:txBody>
                    <a:bodyPr/>
                    <a:lstStyle/>
                    <a:p>
                      <a:pPr indent="266700" algn="ctr">
                        <a:spcBef>
                          <a:spcPts val="95"/>
                        </a:spcBef>
                        <a:spcAft>
                          <a:spcPts val="95"/>
                        </a:spcAft>
                      </a:pPr>
                      <a:r>
                        <a:rPr lang="zh-CN" sz="1400" b="1" kern="1000">
                          <a:latin typeface="Times New Roman"/>
                          <a:ea typeface="方正书宋简体"/>
                          <a:cs typeface="Times New Roman"/>
                        </a:rPr>
                        <a:t>条件</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95"/>
                        </a:spcBef>
                        <a:spcAft>
                          <a:spcPts val="95"/>
                        </a:spcAft>
                      </a:pPr>
                      <a:r>
                        <a:rPr lang="zh-CN" sz="1400" b="1" kern="1000">
                          <a:latin typeface="Times New Roman"/>
                          <a:ea typeface="方正书宋简体"/>
                          <a:cs typeface="Times New Roman"/>
                        </a:rPr>
                        <a:t>功率大于</a:t>
                      </a:r>
                      <a:r>
                        <a:rPr lang="en-US" sz="1400" b="1" kern="1000">
                          <a:latin typeface="Times New Roman"/>
                          <a:ea typeface="方正书宋简体"/>
                          <a:cs typeface="Times New Roman"/>
                        </a:rPr>
                        <a:t>50</a:t>
                      </a:r>
                      <a:r>
                        <a:rPr lang="zh-CN" sz="1400" b="1" kern="1000">
                          <a:latin typeface="Times New Roman"/>
                          <a:ea typeface="方正书宋简体"/>
                          <a:cs typeface="Times New Roman"/>
                        </a:rPr>
                        <a:t>马力吗？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5027">
                <a:tc vMerge="1">
                  <a:txBody>
                    <a:bodyPr/>
                    <a:lstStyle/>
                    <a:p>
                      <a:endParaRPr lang="zh-CN" altLang="en-US"/>
                    </a:p>
                  </a:txBody>
                  <a:tcPr/>
                </a:tc>
                <a:tc>
                  <a:txBody>
                    <a:bodyPr/>
                    <a:lstStyle/>
                    <a:p>
                      <a:pPr indent="266700" algn="just">
                        <a:spcBef>
                          <a:spcPts val="95"/>
                        </a:spcBef>
                        <a:spcAft>
                          <a:spcPts val="95"/>
                        </a:spcAft>
                      </a:pPr>
                      <a:r>
                        <a:rPr lang="zh-CN" sz="1400" b="1" kern="1000">
                          <a:latin typeface="Times New Roman"/>
                          <a:ea typeface="方正书宋简体"/>
                          <a:cs typeface="Times New Roman"/>
                        </a:rPr>
                        <a:t>维修记录不全吗？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5027">
                <a:tc vMerge="1">
                  <a:txBody>
                    <a:bodyPr/>
                    <a:lstStyle/>
                    <a:p>
                      <a:endParaRPr lang="zh-CN" altLang="en-US"/>
                    </a:p>
                  </a:txBody>
                  <a:tcPr/>
                </a:tc>
                <a:tc>
                  <a:txBody>
                    <a:bodyPr/>
                    <a:lstStyle/>
                    <a:p>
                      <a:pPr indent="266700" algn="just">
                        <a:spcBef>
                          <a:spcPts val="95"/>
                        </a:spcBef>
                        <a:spcAft>
                          <a:spcPts val="95"/>
                        </a:spcAft>
                      </a:pPr>
                      <a:r>
                        <a:rPr lang="zh-CN" sz="1400" b="1" kern="1000">
                          <a:latin typeface="Times New Roman"/>
                          <a:ea typeface="方正书宋简体"/>
                          <a:cs typeface="Times New Roman"/>
                        </a:rPr>
                        <a:t>运行超过</a:t>
                      </a:r>
                      <a:r>
                        <a:rPr lang="en-US" sz="1400" b="1" kern="1000">
                          <a:latin typeface="Times New Roman"/>
                          <a:ea typeface="方正书宋简体"/>
                          <a:cs typeface="Times New Roman"/>
                        </a:rPr>
                        <a:t>10</a:t>
                      </a:r>
                      <a:r>
                        <a:rPr lang="zh-CN" sz="1400" b="1" kern="1000">
                          <a:latin typeface="Times New Roman"/>
                          <a:ea typeface="方正书宋简体"/>
                          <a:cs typeface="Times New Roman"/>
                        </a:rPr>
                        <a:t>年吗？</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74874">
                <a:tc rowSpan="2">
                  <a:txBody>
                    <a:bodyPr/>
                    <a:lstStyle/>
                    <a:p>
                      <a:pPr indent="266700" algn="ctr">
                        <a:spcBef>
                          <a:spcPts val="95"/>
                        </a:spcBef>
                        <a:spcAft>
                          <a:spcPts val="95"/>
                        </a:spcAft>
                      </a:pPr>
                      <a:r>
                        <a:rPr lang="zh-CN" sz="1400" b="1" kern="1000">
                          <a:latin typeface="Times New Roman"/>
                          <a:ea typeface="方正书宋简体"/>
                          <a:cs typeface="Times New Roman"/>
                        </a:rPr>
                        <a:t>动作</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95"/>
                        </a:spcBef>
                        <a:spcAft>
                          <a:spcPts val="95"/>
                        </a:spcAft>
                      </a:pPr>
                      <a:r>
                        <a:rPr lang="zh-CN" sz="1400" b="1" kern="1000">
                          <a:latin typeface="Times New Roman"/>
                          <a:ea typeface="方正书宋简体"/>
                          <a:cs typeface="Times New Roman"/>
                        </a:rPr>
                        <a:t>进行优先维修</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74874">
                <a:tc vMerge="1">
                  <a:txBody>
                    <a:bodyPr/>
                    <a:lstStyle/>
                    <a:p>
                      <a:endParaRPr lang="zh-CN" altLang="en-US"/>
                    </a:p>
                  </a:txBody>
                  <a:tcPr/>
                </a:tc>
                <a:tc>
                  <a:txBody>
                    <a:bodyPr/>
                    <a:lstStyle/>
                    <a:p>
                      <a:pPr indent="266700" algn="just">
                        <a:spcBef>
                          <a:spcPts val="95"/>
                        </a:spcBef>
                        <a:spcAft>
                          <a:spcPts val="95"/>
                        </a:spcAft>
                      </a:pPr>
                      <a:r>
                        <a:rPr lang="zh-CN" sz="1400" b="1" kern="1000">
                          <a:latin typeface="Times New Roman"/>
                          <a:ea typeface="方正书宋简体"/>
                          <a:cs typeface="Times New Roman"/>
                        </a:rPr>
                        <a:t>作其他处理</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dirty="0">
                          <a:latin typeface="Times New Roman"/>
                          <a:ea typeface="方正书宋简体"/>
                          <a:cs typeface="Times New Roman"/>
                        </a:rPr>
                        <a:t>V</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66614" name="矩形 4">
            <a:extLst>
              <a:ext uri="{FF2B5EF4-FFF2-40B4-BE49-F238E27FC236}">
                <a16:creationId xmlns:a16="http://schemas.microsoft.com/office/drawing/2014/main" id="{257969F1-7C90-4F4F-BD9E-D3A1172C5EF1}"/>
              </a:ext>
            </a:extLst>
          </p:cNvPr>
          <p:cNvSpPr>
            <a:spLocks noChangeArrowheads="1"/>
          </p:cNvSpPr>
          <p:nvPr/>
        </p:nvSpPr>
        <p:spPr bwMode="auto">
          <a:xfrm>
            <a:off x="3352800" y="19812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化简后的判定表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6615" name="灯片编号占位符 1">
            <a:extLst>
              <a:ext uri="{FF2B5EF4-FFF2-40B4-BE49-F238E27FC236}">
                <a16:creationId xmlns:a16="http://schemas.microsoft.com/office/drawing/2014/main" id="{2D8A68B5-650F-4D89-9F12-2F0E63BD0A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690F7F-3218-48F2-A1DC-16F6C8EF68F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44257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A24F5C2A-7C12-4380-890E-ED44D448E25F}"/>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3.5.2  </a:t>
            </a:r>
            <a:r>
              <a:rPr lang="zh-CN" altLang="zh-CN">
                <a:ea typeface="宋体" panose="02010600030101010101" pitchFamily="2" charset="-122"/>
              </a:rPr>
              <a:t>判定表在功能测试中的应用</a:t>
            </a:r>
          </a:p>
          <a:p>
            <a:r>
              <a:rPr lang="en-US" altLang="zh-CN">
                <a:ea typeface="宋体" panose="02010600030101010101" pitchFamily="2" charset="-122"/>
              </a:rPr>
              <a:t>		  </a:t>
            </a:r>
            <a:r>
              <a:rPr lang="zh-CN" altLang="zh-CN">
                <a:ea typeface="宋体" panose="02010600030101010101" pitchFamily="2" charset="-122"/>
              </a:rPr>
              <a:t>如果一个软件的规格说明指出如下三点：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）当条件</a:t>
            </a:r>
            <a:r>
              <a:rPr lang="en-US" altLang="zh-CN">
                <a:ea typeface="宋体" panose="02010600030101010101" pitchFamily="2" charset="-122"/>
              </a:rPr>
              <a:t>1</a:t>
            </a:r>
            <a:r>
              <a:rPr lang="zh-CN" altLang="zh-CN">
                <a:ea typeface="宋体" panose="02010600030101010101" pitchFamily="2" charset="-122"/>
              </a:rPr>
              <a:t>和条件</a:t>
            </a:r>
            <a:r>
              <a:rPr lang="en-US" altLang="zh-CN">
                <a:ea typeface="宋体" panose="02010600030101010101" pitchFamily="2" charset="-122"/>
              </a:rPr>
              <a:t>2</a:t>
            </a:r>
            <a:r>
              <a:rPr lang="zh-CN" altLang="zh-CN">
                <a:ea typeface="宋体" panose="02010600030101010101" pitchFamily="2" charset="-122"/>
              </a:rPr>
              <a:t>满足，并且条件</a:t>
            </a:r>
            <a:r>
              <a:rPr lang="en-US" altLang="zh-CN">
                <a:ea typeface="宋体" panose="02010600030101010101" pitchFamily="2" charset="-122"/>
              </a:rPr>
              <a:t>3</a:t>
            </a:r>
            <a:r>
              <a:rPr lang="zh-CN" altLang="zh-CN">
                <a:ea typeface="宋体" panose="02010600030101010101" pitchFamily="2" charset="-122"/>
              </a:rPr>
              <a:t>和条件</a:t>
            </a:r>
            <a:endParaRPr lang="en-US" altLang="zh-CN">
              <a:ea typeface="宋体" panose="02010600030101010101" pitchFamily="2" charset="-122"/>
            </a:endParaRPr>
          </a:p>
          <a:p>
            <a:r>
              <a:rPr lang="en-US" altLang="zh-CN">
                <a:ea typeface="宋体" panose="02010600030101010101" pitchFamily="2" charset="-122"/>
              </a:rPr>
              <a:t>	4</a:t>
            </a:r>
            <a:r>
              <a:rPr lang="zh-CN" altLang="zh-CN">
                <a:ea typeface="宋体" panose="02010600030101010101" pitchFamily="2" charset="-122"/>
              </a:rPr>
              <a:t>不满足，或者当条件</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和条件</a:t>
            </a:r>
            <a:r>
              <a:rPr lang="en-US" altLang="zh-CN">
                <a:ea typeface="宋体" panose="02010600030101010101" pitchFamily="2" charset="-122"/>
              </a:rPr>
              <a:t>4</a:t>
            </a:r>
            <a:r>
              <a:rPr lang="zh-CN" altLang="zh-CN">
                <a:ea typeface="宋体" panose="02010600030101010101" pitchFamily="2" charset="-122"/>
              </a:rPr>
              <a:t>满足时，要</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执行操作</a:t>
            </a:r>
            <a:r>
              <a:rPr lang="en-US" altLang="zh-CN">
                <a:ea typeface="宋体" panose="02010600030101010101" pitchFamily="2" charset="-122"/>
              </a:rPr>
              <a:t>1</a:t>
            </a:r>
            <a:r>
              <a:rPr lang="zh-CN" altLang="zh-CN">
                <a:ea typeface="宋体" panose="02010600030101010101" pitchFamily="2" charset="-122"/>
              </a:rPr>
              <a:t>；</a:t>
            </a:r>
          </a:p>
        </p:txBody>
      </p:sp>
      <p:sp>
        <p:nvSpPr>
          <p:cNvPr id="67587" name="灯片编号占位符 1">
            <a:extLst>
              <a:ext uri="{FF2B5EF4-FFF2-40B4-BE49-F238E27FC236}">
                <a16:creationId xmlns:a16="http://schemas.microsoft.com/office/drawing/2014/main" id="{27A22B5A-0557-4DEA-A661-9FE5021A77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13D69B-DC88-4708-97E5-5C1028FB47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96043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B7EEF18E-8939-44AB-85F9-DCE05C3E36AB}"/>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）在任一个条件都不满足时，要执行操作</a:t>
            </a:r>
            <a:r>
              <a:rPr lang="en-US" altLang="zh-CN">
                <a:ea typeface="宋体" panose="02010600030101010101" pitchFamily="2" charset="-122"/>
              </a:rPr>
              <a:t>2</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）当条件</a:t>
            </a:r>
            <a:r>
              <a:rPr lang="en-US" altLang="zh-CN">
                <a:ea typeface="宋体" panose="02010600030101010101" pitchFamily="2" charset="-122"/>
              </a:rPr>
              <a:t>1</a:t>
            </a:r>
            <a:r>
              <a:rPr lang="zh-CN" altLang="zh-CN">
                <a:ea typeface="宋体" panose="02010600030101010101" pitchFamily="2" charset="-122"/>
              </a:rPr>
              <a:t>不满足，而条件</a:t>
            </a:r>
            <a:r>
              <a:rPr lang="en-US" altLang="zh-CN">
                <a:ea typeface="宋体" panose="02010600030101010101" pitchFamily="2" charset="-122"/>
              </a:rPr>
              <a:t>4</a:t>
            </a:r>
            <a:r>
              <a:rPr lang="zh-CN" altLang="zh-CN">
                <a:ea typeface="宋体" panose="02010600030101010101" pitchFamily="2" charset="-122"/>
              </a:rPr>
              <a:t>被满足时，要执行操作</a:t>
            </a:r>
            <a:r>
              <a:rPr lang="en-US" altLang="zh-CN">
                <a:ea typeface="宋体" panose="02010600030101010101" pitchFamily="2" charset="-122"/>
              </a:rPr>
              <a:t>3</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则根据上述说明，我们可给出表</a:t>
            </a:r>
            <a:r>
              <a:rPr lang="en-US" altLang="zh-CN">
                <a:ea typeface="宋体" panose="02010600030101010101" pitchFamily="2" charset="-122"/>
              </a:rPr>
              <a:t>3.20</a:t>
            </a:r>
            <a:r>
              <a:rPr lang="zh-CN" altLang="zh-CN">
                <a:ea typeface="宋体" panose="02010600030101010101" pitchFamily="2" charset="-122"/>
              </a:rPr>
              <a:t>表示的判定表：表中“</a:t>
            </a:r>
            <a:r>
              <a:rPr lang="en-US" altLang="zh-CN">
                <a:ea typeface="宋体" panose="02010600030101010101" pitchFamily="2" charset="-122"/>
              </a:rPr>
              <a:t>Y</a:t>
            </a:r>
            <a:r>
              <a:rPr lang="zh-CN" altLang="zh-CN">
                <a:ea typeface="宋体" panose="02010600030101010101" pitchFamily="2" charset="-122"/>
              </a:rPr>
              <a:t>”表示“是”，“</a:t>
            </a:r>
            <a:r>
              <a:rPr lang="en-US" altLang="zh-CN">
                <a:ea typeface="宋体" panose="02010600030101010101" pitchFamily="2" charset="-122"/>
              </a:rPr>
              <a:t>N</a:t>
            </a:r>
            <a:r>
              <a:rPr lang="zh-CN" altLang="zh-CN">
                <a:ea typeface="宋体" panose="02010600030101010101" pitchFamily="2" charset="-122"/>
              </a:rPr>
              <a:t>”表示“否”，“－”表示条件取值是无关紧要的。</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8611" name="灯片编号占位符 1">
            <a:extLst>
              <a:ext uri="{FF2B5EF4-FFF2-40B4-BE49-F238E27FC236}">
                <a16:creationId xmlns:a16="http://schemas.microsoft.com/office/drawing/2014/main" id="{201FE039-91AB-4420-A646-D759B844E91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49D1C-AE36-4887-A9B8-3C43540E8C7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482281"/>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8BC052E-B40C-4CF5-84F0-549F28B3947F}"/>
              </a:ext>
            </a:extLst>
          </p:cNvPr>
          <p:cNvGraphicFramePr>
            <a:graphicFrameLocks noGrp="1"/>
          </p:cNvGraphicFramePr>
          <p:nvPr>
            <p:ph idx="1"/>
          </p:nvPr>
        </p:nvGraphicFramePr>
        <p:xfrm>
          <a:off x="381000" y="2514600"/>
          <a:ext cx="7772400" cy="2895600"/>
        </p:xfrm>
        <a:graphic>
          <a:graphicData uri="http://schemas.openxmlformats.org/drawingml/2006/table">
            <a:tbl>
              <a:tblPr/>
              <a:tblGrid>
                <a:gridCol w="1554480">
                  <a:extLst>
                    <a:ext uri="{9D8B030D-6E8A-4147-A177-3AD203B41FA5}">
                      <a16:colId xmlns:a16="http://schemas.microsoft.com/office/drawing/2014/main" val="20000"/>
                    </a:ext>
                  </a:extLst>
                </a:gridCol>
                <a:gridCol w="1554480">
                  <a:extLst>
                    <a:ext uri="{9D8B030D-6E8A-4147-A177-3AD203B41FA5}">
                      <a16:colId xmlns:a16="http://schemas.microsoft.com/office/drawing/2014/main" val="20001"/>
                    </a:ext>
                  </a:extLst>
                </a:gridCol>
                <a:gridCol w="1554480">
                  <a:extLst>
                    <a:ext uri="{9D8B030D-6E8A-4147-A177-3AD203B41FA5}">
                      <a16:colId xmlns:a16="http://schemas.microsoft.com/office/drawing/2014/main" val="20002"/>
                    </a:ext>
                  </a:extLst>
                </a:gridCol>
                <a:gridCol w="1554480">
                  <a:extLst>
                    <a:ext uri="{9D8B030D-6E8A-4147-A177-3AD203B41FA5}">
                      <a16:colId xmlns:a16="http://schemas.microsoft.com/office/drawing/2014/main" val="20003"/>
                    </a:ext>
                  </a:extLst>
                </a:gridCol>
                <a:gridCol w="1554480">
                  <a:extLst>
                    <a:ext uri="{9D8B030D-6E8A-4147-A177-3AD203B41FA5}">
                      <a16:colId xmlns:a16="http://schemas.microsoft.com/office/drawing/2014/main" val="20004"/>
                    </a:ext>
                  </a:extLst>
                </a:gridCol>
              </a:tblGrid>
              <a:tr h="361950">
                <a:tc>
                  <a:txBody>
                    <a:bodyPr/>
                    <a:lstStyle/>
                    <a:p>
                      <a:pPr indent="266700" algn="ctr">
                        <a:spcBef>
                          <a:spcPts val="120"/>
                        </a:spcBef>
                        <a:spcAft>
                          <a:spcPts val="120"/>
                        </a:spcAft>
                      </a:pPr>
                      <a:endParaRPr lang="en-US"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操作</a:t>
                      </a: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操作</a:t>
                      </a: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61950">
                <a:tc>
                  <a:txBody>
                    <a:bodyPr/>
                    <a:lstStyle/>
                    <a:p>
                      <a:pPr indent="266700" algn="ctr">
                        <a:spcBef>
                          <a:spcPts val="95"/>
                        </a:spcBef>
                        <a:spcAft>
                          <a:spcPts val="95"/>
                        </a:spcAft>
                      </a:pPr>
                      <a:r>
                        <a:rPr lang="zh-CN" sz="1400" b="1" kern="1000">
                          <a:latin typeface="Times New Roman"/>
                          <a:ea typeface="方正书宋简体"/>
                          <a:cs typeface="Times New Roman"/>
                        </a:rPr>
                        <a:t>操作</a:t>
                      </a: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95"/>
                        </a:spcBef>
                        <a:spcAft>
                          <a:spcPts val="95"/>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95"/>
                        </a:spcBef>
                        <a:spcAft>
                          <a:spcPts val="95"/>
                        </a:spcAft>
                      </a:pPr>
                      <a:r>
                        <a:rPr lang="en-US" sz="1400" b="1" kern="1000" spc="20" dirty="0">
                          <a:latin typeface="Times New Roman"/>
                          <a:ea typeface="方正书宋简体"/>
                          <a:cs typeface="Times New Roman"/>
                        </a:rPr>
                        <a:t>V</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9688" name="矩形 4">
            <a:extLst>
              <a:ext uri="{FF2B5EF4-FFF2-40B4-BE49-F238E27FC236}">
                <a16:creationId xmlns:a16="http://schemas.microsoft.com/office/drawing/2014/main" id="{49EC6059-AE5C-40F6-9B82-8C6B367B376B}"/>
              </a:ext>
            </a:extLst>
          </p:cNvPr>
          <p:cNvSpPr>
            <a:spLocks noChangeArrowheads="1"/>
          </p:cNvSpPr>
          <p:nvPr/>
        </p:nvSpPr>
        <p:spPr bwMode="auto">
          <a:xfrm>
            <a:off x="2667000" y="19812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3.20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根据规格说明得到的判定表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89" name="灯片编号占位符 1">
            <a:extLst>
              <a:ext uri="{FF2B5EF4-FFF2-40B4-BE49-F238E27FC236}">
                <a16:creationId xmlns:a16="http://schemas.microsoft.com/office/drawing/2014/main" id="{61FFDC6B-7CA0-4EE8-9AB9-2D531A6B0C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DCD7E4-66BF-47FE-B12B-F416E32333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7625441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3C57A2AF-7B89-451D-8726-7CAA2BD3BF21}"/>
              </a:ext>
            </a:extLst>
          </p:cNvPr>
          <p:cNvGraphicFramePr>
            <a:graphicFrameLocks noGrp="1"/>
          </p:cNvGraphicFramePr>
          <p:nvPr>
            <p:ph idx="1"/>
          </p:nvPr>
        </p:nvGraphicFramePr>
        <p:xfrm>
          <a:off x="533400" y="2667000"/>
          <a:ext cx="7924800" cy="2590800"/>
        </p:xfrm>
        <a:graphic>
          <a:graphicData uri="http://schemas.openxmlformats.org/drawingml/2006/table">
            <a:tbl>
              <a:tblPr/>
              <a:tblGrid>
                <a:gridCol w="1584960">
                  <a:extLst>
                    <a:ext uri="{9D8B030D-6E8A-4147-A177-3AD203B41FA5}">
                      <a16:colId xmlns:a16="http://schemas.microsoft.com/office/drawing/2014/main" val="20000"/>
                    </a:ext>
                  </a:extLst>
                </a:gridCol>
                <a:gridCol w="1584960">
                  <a:extLst>
                    <a:ext uri="{9D8B030D-6E8A-4147-A177-3AD203B41FA5}">
                      <a16:colId xmlns:a16="http://schemas.microsoft.com/office/drawing/2014/main" val="20001"/>
                    </a:ext>
                  </a:extLst>
                </a:gridCol>
                <a:gridCol w="1584960">
                  <a:extLst>
                    <a:ext uri="{9D8B030D-6E8A-4147-A177-3AD203B41FA5}">
                      <a16:colId xmlns:a16="http://schemas.microsoft.com/office/drawing/2014/main" val="20002"/>
                    </a:ext>
                  </a:extLst>
                </a:gridCol>
                <a:gridCol w="1584960">
                  <a:extLst>
                    <a:ext uri="{9D8B030D-6E8A-4147-A177-3AD203B41FA5}">
                      <a16:colId xmlns:a16="http://schemas.microsoft.com/office/drawing/2014/main" val="20003"/>
                    </a:ext>
                  </a:extLst>
                </a:gridCol>
                <a:gridCol w="1584960">
                  <a:extLst>
                    <a:ext uri="{9D8B030D-6E8A-4147-A177-3AD203B41FA5}">
                      <a16:colId xmlns:a16="http://schemas.microsoft.com/office/drawing/2014/main" val="20004"/>
                    </a:ext>
                  </a:extLst>
                </a:gridCol>
              </a:tblGrid>
              <a:tr h="431800">
                <a:tc>
                  <a:txBody>
                    <a:bodyPr/>
                    <a:lstStyle/>
                    <a:p>
                      <a:pPr indent="266700" algn="ctr">
                        <a:spcBef>
                          <a:spcPts val="120"/>
                        </a:spcBef>
                        <a:spcAft>
                          <a:spcPts val="120"/>
                        </a:spcAft>
                      </a:pPr>
                      <a:endParaRPr lang="en-US"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7</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规则</a:t>
                      </a:r>
                      <a:r>
                        <a:rPr lang="en-US" sz="1400" b="1" kern="1000">
                          <a:latin typeface="Times New Roman"/>
                          <a:ea typeface="方正书宋简体"/>
                          <a:cs typeface="Times New Roman"/>
                        </a:rPr>
                        <a:t>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31800">
                <a:tc>
                  <a:txBody>
                    <a:bodyPr/>
                    <a:lstStyle/>
                    <a:p>
                      <a:pPr indent="266700" algn="ctr">
                        <a:spcBef>
                          <a:spcPts val="120"/>
                        </a:spcBef>
                        <a:spcAft>
                          <a:spcPts val="120"/>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31800">
                <a:tc>
                  <a:txBody>
                    <a:bodyPr/>
                    <a:lstStyle/>
                    <a:p>
                      <a:pPr indent="266700" algn="ctr">
                        <a:spcBef>
                          <a:spcPts val="120"/>
                        </a:spcBef>
                        <a:spcAft>
                          <a:spcPts val="120"/>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31800">
                <a:tc>
                  <a:txBody>
                    <a:bodyPr/>
                    <a:lstStyle/>
                    <a:p>
                      <a:pPr indent="266700" algn="ctr">
                        <a:spcBef>
                          <a:spcPts val="120"/>
                        </a:spcBef>
                        <a:spcAft>
                          <a:spcPts val="120"/>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31800">
                <a:tc>
                  <a:txBody>
                    <a:bodyPr/>
                    <a:lstStyle/>
                    <a:p>
                      <a:pPr indent="266700" algn="ctr">
                        <a:spcBef>
                          <a:spcPts val="120"/>
                        </a:spcBef>
                        <a:spcAft>
                          <a:spcPts val="120"/>
                        </a:spcAft>
                      </a:pPr>
                      <a:r>
                        <a:rPr lang="zh-CN" sz="1400" b="1" kern="1000">
                          <a:latin typeface="Times New Roman"/>
                          <a:ea typeface="方正书宋简体"/>
                          <a:cs typeface="Times New Roman"/>
                        </a:rPr>
                        <a:t>条件</a:t>
                      </a: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N</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Y</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31800">
                <a:tc>
                  <a:txBody>
                    <a:bodyPr/>
                    <a:lstStyle/>
                    <a:p>
                      <a:pPr indent="266700" algn="ctr">
                        <a:spcBef>
                          <a:spcPts val="120"/>
                        </a:spcBef>
                        <a:spcAft>
                          <a:spcPts val="120"/>
                        </a:spcAft>
                      </a:pPr>
                      <a:r>
                        <a:rPr lang="zh-CN" sz="1400" b="1" kern="1000" dirty="0">
                          <a:latin typeface="Times New Roman"/>
                          <a:ea typeface="方正书宋简体"/>
                          <a:cs typeface="Times New Roman"/>
                        </a:rPr>
                        <a:t>默许操作</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a:latin typeface="Times New Roman"/>
                          <a:ea typeface="方正书宋简体"/>
                          <a:cs typeface="Times New Roman"/>
                        </a:rPr>
                        <a:t>V</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ctr">
                        <a:spcBef>
                          <a:spcPts val="120"/>
                        </a:spcBef>
                        <a:spcAft>
                          <a:spcPts val="120"/>
                        </a:spcAft>
                      </a:pPr>
                      <a:r>
                        <a:rPr lang="en-US" sz="1400" b="1" kern="1000" spc="20" dirty="0">
                          <a:latin typeface="Times New Roman"/>
                          <a:ea typeface="方正书宋简体"/>
                          <a:cs typeface="Times New Roman"/>
                        </a:rPr>
                        <a:t>V</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0700" name="矩形 4">
            <a:extLst>
              <a:ext uri="{FF2B5EF4-FFF2-40B4-BE49-F238E27FC236}">
                <a16:creationId xmlns:a16="http://schemas.microsoft.com/office/drawing/2014/main" id="{77984807-C701-4028-83E4-3F808BF5A2C1}"/>
              </a:ext>
            </a:extLst>
          </p:cNvPr>
          <p:cNvSpPr>
            <a:spLocks noChangeArrowheads="1"/>
          </p:cNvSpPr>
          <p:nvPr/>
        </p:nvSpPr>
        <p:spPr bwMode="auto">
          <a:xfrm>
            <a:off x="3429000" y="2057400"/>
            <a:ext cx="226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3.21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默许的规则</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701" name="灯片编号占位符 1">
            <a:extLst>
              <a:ext uri="{FF2B5EF4-FFF2-40B4-BE49-F238E27FC236}">
                <a16:creationId xmlns:a16="http://schemas.microsoft.com/office/drawing/2014/main" id="{6EB134E4-4A12-4D72-AA3D-B84BCE0368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520BA1-4E60-4109-BBF6-7AD00B167B5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396363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89196212-B32C-4485-BE36-59E5620C42DF}"/>
              </a:ext>
            </a:extLst>
          </p:cNvPr>
          <p:cNvSpPr>
            <a:spLocks noGrp="1"/>
          </p:cNvSpPr>
          <p:nvPr>
            <p:ph idx="1"/>
          </p:nvPr>
        </p:nvSpPr>
        <p:spPr/>
        <p:txBody>
          <a:bodyPr/>
          <a:lstStyle/>
          <a:p>
            <a:r>
              <a:rPr lang="en-US" altLang="zh-CN">
                <a:ea typeface="宋体" panose="02010600030101010101" pitchFamily="2" charset="-122"/>
              </a:rPr>
              <a:t>		  B.Beizer</a:t>
            </a:r>
            <a:r>
              <a:rPr lang="zh-CN" altLang="zh-CN">
                <a:ea typeface="宋体" panose="02010600030101010101" pitchFamily="2" charset="-122"/>
              </a:rPr>
              <a:t>指出了适合于使用判定表设计测试用例的条件如下。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）规格说明以判定表形式给出，或是很容易转换成判定表。</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）条件的排列顺序不会也不应影响执行哪些操作。</a:t>
            </a:r>
          </a:p>
        </p:txBody>
      </p:sp>
      <p:sp>
        <p:nvSpPr>
          <p:cNvPr id="71683" name="灯片编号占位符 1">
            <a:extLst>
              <a:ext uri="{FF2B5EF4-FFF2-40B4-BE49-F238E27FC236}">
                <a16:creationId xmlns:a16="http://schemas.microsoft.com/office/drawing/2014/main" id="{FACE53D5-E60B-4B5D-84B5-08FB518058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FD8975-3C70-4699-9CED-F8664C046C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6795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CAD680A1-EB08-4FB3-A988-9E3ADE045B2C}"/>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）规则的排列顺序不会也不应影响执行哪些操作。</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）每当某一规则的条件已经满足，并确定要执行的操作后，不必检验别的规则。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）如果某一规则得到满足要执行多个操作，这些操作的执行顺序无关紧要。</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2707" name="灯片编号占位符 1">
            <a:extLst>
              <a:ext uri="{FF2B5EF4-FFF2-40B4-BE49-F238E27FC236}">
                <a16:creationId xmlns:a16="http://schemas.microsoft.com/office/drawing/2014/main" id="{B12124CA-367A-49DC-89D6-6CFF0ABB2A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EEA145-6FD6-46F6-8830-D8E5E4830D7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82632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4077555F-9C9A-4059-9CD8-17C160AEF9E2}"/>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）运行和维护：已交付用户的软件投入正式使用以后便进入运行阶段。</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以上步骤表明了每个软件从它的酝酿开发，直至使用相当长时间以后，被新的软件代替而退役的整个历史过程。</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按此顺序逐步转变的过程可用一个软件生存期的瀑布模型加以形象化描述。</a:t>
            </a:r>
            <a:endParaRPr lang="zh-CN" altLang="en-US">
              <a:ea typeface="宋体" panose="02010600030101010101" pitchFamily="2" charset="-122"/>
            </a:endParaRP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a:extLst>
              <a:ext uri="{FF2B5EF4-FFF2-40B4-BE49-F238E27FC236}">
                <a16:creationId xmlns:a16="http://schemas.microsoft.com/office/drawing/2014/main" id="{ECAC65F7-CEE6-4737-8CEB-5616708F4255}"/>
              </a:ext>
            </a:extLst>
          </p:cNvPr>
          <p:cNvSpPr>
            <a:spLocks noGrp="1"/>
          </p:cNvSpPr>
          <p:nvPr>
            <p:ph type="title"/>
          </p:nvPr>
        </p:nvSpPr>
        <p:spPr/>
        <p:txBody>
          <a:bodyPr/>
          <a:lstStyle/>
          <a:p>
            <a:r>
              <a:rPr lang="en-US" altLang="zh-CN">
                <a:ea typeface="宋体" panose="02010600030101010101" pitchFamily="2" charset="-122"/>
              </a:rPr>
              <a:t>3.6  </a:t>
            </a:r>
            <a:r>
              <a:rPr lang="zh-CN" altLang="zh-CN">
                <a:ea typeface="宋体" panose="02010600030101010101" pitchFamily="2" charset="-122"/>
              </a:rPr>
              <a:t>功 能 测 试</a:t>
            </a:r>
            <a:endParaRPr lang="zh-CN" altLang="en-US">
              <a:ea typeface="宋体" panose="02010600030101010101" pitchFamily="2" charset="-122"/>
            </a:endParaRPr>
          </a:p>
        </p:txBody>
      </p:sp>
      <p:sp>
        <p:nvSpPr>
          <p:cNvPr id="73731" name="内容占位符 2">
            <a:extLst>
              <a:ext uri="{FF2B5EF4-FFF2-40B4-BE49-F238E27FC236}">
                <a16:creationId xmlns:a16="http://schemas.microsoft.com/office/drawing/2014/main" id="{56D19F6A-AA94-4299-9284-3037F814C7DF}"/>
              </a:ext>
            </a:extLst>
          </p:cNvPr>
          <p:cNvSpPr>
            <a:spLocks noGrp="1"/>
          </p:cNvSpPr>
          <p:nvPr>
            <p:ph idx="1"/>
          </p:nvPr>
        </p:nvSpPr>
        <p:spPr>
          <a:xfrm>
            <a:off x="-15240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功能测试是解决模块测试问题的一类重要测试方法。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与结构测试不同，它完全不顾模块内部的实现逻辑，以检验输入</a:t>
            </a:r>
            <a:r>
              <a:rPr lang="en-US" altLang="zh-CN">
                <a:ea typeface="宋体" panose="02010600030101010101" pitchFamily="2" charset="-122"/>
              </a:rPr>
              <a:t>/</a:t>
            </a:r>
            <a:r>
              <a:rPr lang="zh-CN" altLang="zh-CN">
                <a:ea typeface="宋体" panose="02010600030101010101" pitchFamily="2" charset="-122"/>
              </a:rPr>
              <a:t>输出信息是否符合规格说明书中有关功能需求的规定为目标。</a:t>
            </a:r>
            <a:endParaRPr lang="zh-CN" altLang="en-US">
              <a:ea typeface="宋体" panose="02010600030101010101" pitchFamily="2" charset="-122"/>
            </a:endParaRPr>
          </a:p>
        </p:txBody>
      </p:sp>
      <p:sp>
        <p:nvSpPr>
          <p:cNvPr id="73732" name="灯片编号占位符 1">
            <a:extLst>
              <a:ext uri="{FF2B5EF4-FFF2-40B4-BE49-F238E27FC236}">
                <a16:creationId xmlns:a16="http://schemas.microsoft.com/office/drawing/2014/main" id="{5AE700ED-9112-4758-B95A-3715CA3519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BA912E5-1AAB-4E21-B27D-14905E61439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764812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9D5798C1-2437-4FD6-8FAF-9422DD357B7E}"/>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3.6.1  </a:t>
            </a:r>
            <a:r>
              <a:rPr lang="zh-CN" altLang="zh-CN">
                <a:ea typeface="宋体" panose="02010600030101010101" pitchFamily="2" charset="-122"/>
              </a:rPr>
              <a:t>功能测试的系统化</a:t>
            </a:r>
          </a:p>
          <a:p>
            <a:r>
              <a:rPr lang="en-US" altLang="zh-CN">
                <a:ea typeface="宋体" panose="02010600030101010101" pitchFamily="2" charset="-122"/>
              </a:rPr>
              <a:t>	1</a:t>
            </a:r>
            <a:r>
              <a:rPr lang="zh-CN" altLang="zh-CN">
                <a:ea typeface="宋体" panose="02010600030101010101" pitchFamily="2" charset="-122"/>
              </a:rPr>
              <a:t>．数字型简单变量</a:t>
            </a:r>
          </a:p>
          <a:p>
            <a:r>
              <a:rPr lang="en-US" altLang="zh-CN">
                <a:ea typeface="宋体" panose="02010600030101010101" pitchFamily="2" charset="-122"/>
              </a:rPr>
              <a:t>		  </a:t>
            </a:r>
            <a:r>
              <a:rPr lang="zh-CN" altLang="zh-CN">
                <a:ea typeface="宋体" panose="02010600030101010101" pitchFamily="2" charset="-122"/>
              </a:rPr>
              <a:t>当输入变量的定义域</a:t>
            </a:r>
            <a:r>
              <a:rPr lang="en-US" altLang="zh-CN">
                <a:ea typeface="宋体" panose="02010600030101010101" pitchFamily="2" charset="-122"/>
              </a:rPr>
              <a:t>D</a:t>
            </a:r>
            <a:r>
              <a:rPr lang="en-US" altLang="zh-CN" baseline="-25000">
                <a:ea typeface="宋体" panose="02010600030101010101" pitchFamily="2" charset="-122"/>
              </a:rPr>
              <a:t>k</a:t>
            </a:r>
            <a:r>
              <a:rPr lang="zh-CN" altLang="zh-CN">
                <a:ea typeface="宋体" panose="02010600030101010101" pitchFamily="2" charset="-122"/>
              </a:rPr>
              <a:t>是由数字型变量组成时，域中元素的唯一重要特性就是其实际值。</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定义域可以是由一些离散的点组成，也可以由实数开</a:t>
            </a:r>
            <a:r>
              <a:rPr lang="en-US" altLang="zh-CN">
                <a:ea typeface="宋体" panose="02010600030101010101" pitchFamily="2" charset="-122"/>
              </a:rPr>
              <a:t>/</a:t>
            </a:r>
            <a:r>
              <a:rPr lang="zh-CN" altLang="zh-CN">
                <a:ea typeface="宋体" panose="02010600030101010101" pitchFamily="2" charset="-122"/>
              </a:rPr>
              <a:t>闭区间组成。如果定义域由离散点组成，这些离散点在一般情况下都是各自独立的。</a:t>
            </a:r>
            <a:endParaRPr lang="zh-CN" altLang="en-US">
              <a:ea typeface="宋体" panose="02010600030101010101" pitchFamily="2" charset="-122"/>
            </a:endParaRPr>
          </a:p>
        </p:txBody>
      </p:sp>
      <p:sp>
        <p:nvSpPr>
          <p:cNvPr id="74755" name="灯片编号占位符 1">
            <a:extLst>
              <a:ext uri="{FF2B5EF4-FFF2-40B4-BE49-F238E27FC236}">
                <a16:creationId xmlns:a16="http://schemas.microsoft.com/office/drawing/2014/main" id="{FE9F59AB-7A79-4598-91D7-851BB2DFFF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E7DB9A-4EF7-4C99-8231-C8A6B5E3F9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016034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80728A9E-A9B3-47CC-A1E3-DACE9DE256ED}"/>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因此，要想完整地测试模块，我们就必须把每一个离散点都当做是测试点。</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如果输入域是由一组整</a:t>
            </a:r>
            <a:r>
              <a:rPr lang="en-US" altLang="zh-CN">
                <a:ea typeface="宋体" panose="02010600030101010101" pitchFamily="2" charset="-122"/>
              </a:rPr>
              <a:t>/</a:t>
            </a:r>
            <a:r>
              <a:rPr lang="zh-CN" altLang="zh-CN">
                <a:ea typeface="宋体" panose="02010600030101010101" pitchFamily="2" charset="-122"/>
              </a:rPr>
              <a:t>实数区间组成的，按照边界值原理，应当将每一区间的边界点都作为测试点，同时，每一区间内部至少还应有一个测试点。</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5779" name="灯片编号占位符 1">
            <a:extLst>
              <a:ext uri="{FF2B5EF4-FFF2-40B4-BE49-F238E27FC236}">
                <a16:creationId xmlns:a16="http://schemas.microsoft.com/office/drawing/2014/main" id="{79AF46B1-D667-44BF-AD24-D7F0199474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EFABBF-6D2D-4701-B51A-323D018809C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6842136"/>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0C15B26C-DD88-4FED-9B95-25378297B778}"/>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．数组、向量型变量</a:t>
            </a:r>
          </a:p>
          <a:p>
            <a:r>
              <a:rPr lang="en-US" altLang="zh-CN">
                <a:ea typeface="宋体" panose="02010600030101010101" pitchFamily="2" charset="-122"/>
              </a:rPr>
              <a:t>		  </a:t>
            </a:r>
            <a:r>
              <a:rPr lang="zh-CN" altLang="zh-CN">
                <a:ea typeface="宋体" panose="02010600030101010101" pitchFamily="2" charset="-122"/>
              </a:rPr>
              <a:t>对于数组和向量型变量的测试要更复杂一些。比如，可变数组的测试，除去数组中各元素的值是测试的考虑对象以外，其本身大小也是应该测试的。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对于多维可变数组，则其每一维的大小都应得到测试。</a:t>
            </a:r>
            <a:endParaRPr lang="zh-CN" altLang="en-US">
              <a:ea typeface="宋体" panose="02010600030101010101" pitchFamily="2" charset="-122"/>
            </a:endParaRPr>
          </a:p>
        </p:txBody>
      </p:sp>
      <p:sp>
        <p:nvSpPr>
          <p:cNvPr id="76803" name="灯片编号占位符 1">
            <a:extLst>
              <a:ext uri="{FF2B5EF4-FFF2-40B4-BE49-F238E27FC236}">
                <a16:creationId xmlns:a16="http://schemas.microsoft.com/office/drawing/2014/main" id="{6CEB0C9C-9134-415A-8B7D-A53433BC199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408434-0A1C-4AE3-998F-75C321860E9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2469521"/>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7ECCAE0B-1B8B-41AD-B511-67E20032ED39}"/>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．多维数组</a:t>
            </a:r>
          </a:p>
          <a:p>
            <a:r>
              <a:rPr lang="en-US" altLang="zh-CN">
                <a:ea typeface="宋体" panose="02010600030101010101" pitchFamily="2" charset="-122"/>
              </a:rPr>
              <a:t>		  </a:t>
            </a:r>
            <a:r>
              <a:rPr lang="zh-CN" altLang="zh-CN">
                <a:ea typeface="宋体" panose="02010600030101010101" pitchFamily="2" charset="-122"/>
              </a:rPr>
              <a:t>在输入变量是多维数组时，我们往往会遇到这种情况，即其某一复合分量满足一定的规范结构。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这时，我们就应以此复合分量为基本的测试数据生成单位，而不应在更低的一层上去产生测试数据。</a:t>
            </a:r>
            <a:endParaRPr lang="zh-CN" altLang="en-US">
              <a:ea typeface="宋体" panose="02010600030101010101" pitchFamily="2" charset="-122"/>
            </a:endParaRPr>
          </a:p>
        </p:txBody>
      </p:sp>
      <p:sp>
        <p:nvSpPr>
          <p:cNvPr id="77827" name="灯片编号占位符 1">
            <a:extLst>
              <a:ext uri="{FF2B5EF4-FFF2-40B4-BE49-F238E27FC236}">
                <a16:creationId xmlns:a16="http://schemas.microsoft.com/office/drawing/2014/main" id="{5DB75F24-1B99-43F9-877C-96198EF19B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C4364E-14B6-4FE8-A274-58C3A572F43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333990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9D050790-209D-4BED-B409-F30732FCBD4C}"/>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3.6.2  </a:t>
            </a:r>
            <a:r>
              <a:rPr lang="zh-CN" altLang="zh-CN">
                <a:ea typeface="宋体" panose="02010600030101010101" pitchFamily="2" charset="-122"/>
              </a:rPr>
              <a:t>模块功能的分解测试</a:t>
            </a:r>
          </a:p>
          <a:p>
            <a:r>
              <a:rPr lang="en-US" altLang="zh-CN">
                <a:ea typeface="宋体" panose="02010600030101010101" pitchFamily="2" charset="-122"/>
              </a:rPr>
              <a:t>		  </a:t>
            </a:r>
            <a:r>
              <a:rPr lang="zh-CN" altLang="zh-CN">
                <a:ea typeface="宋体" panose="02010600030101010101" pitchFamily="2" charset="-122"/>
              </a:rPr>
              <a:t>一般来说，程序模块或函数常常是由一组子函数合成与联结起来的。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按照可维护性的程序编制要求，在子函数的前面都应缀有有关的说明信息。</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测试者可以把这些说明信息看作是子函数的非规范化功能说明书，从而，可以更进一步地展开对子函数的功能测试，这也称为模块功能分解测试。</a:t>
            </a:r>
            <a:endParaRPr lang="en-US" altLang="zh-CN">
              <a:ea typeface="宋体" panose="02010600030101010101" pitchFamily="2" charset="-122"/>
            </a:endParaRPr>
          </a:p>
          <a:p>
            <a:r>
              <a:rPr lang="en-US" altLang="zh-CN">
                <a:ea typeface="宋体" panose="02010600030101010101" pitchFamily="2" charset="-122"/>
              </a:rPr>
              <a:t>		   W.E. Howden</a:t>
            </a:r>
            <a:r>
              <a:rPr lang="zh-CN" altLang="zh-CN">
                <a:ea typeface="宋体" panose="02010600030101010101" pitchFamily="2" charset="-122"/>
              </a:rPr>
              <a:t>称这些子函数为设计函数。</a:t>
            </a:r>
          </a:p>
        </p:txBody>
      </p:sp>
      <p:sp>
        <p:nvSpPr>
          <p:cNvPr id="78851" name="灯片编号占位符 1">
            <a:extLst>
              <a:ext uri="{FF2B5EF4-FFF2-40B4-BE49-F238E27FC236}">
                <a16:creationId xmlns:a16="http://schemas.microsoft.com/office/drawing/2014/main" id="{79090520-5529-4E11-A314-5878B2D372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9F414F-80A2-4784-93F7-35D8B77D84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502997"/>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5ABA64F2-4C0E-4C5C-8F12-C004E1CD71AE}"/>
              </a:ext>
            </a:extLst>
          </p:cNvPr>
          <p:cNvSpPr>
            <a:spLocks noGrp="1"/>
          </p:cNvSpPr>
          <p:nvPr>
            <p:ph idx="1"/>
          </p:nvPr>
        </p:nvSpPr>
        <p:spPr>
          <a:xfrm>
            <a:off x="-228600" y="1295400"/>
            <a:ext cx="9372600" cy="4953000"/>
          </a:xfrm>
        </p:spPr>
        <p:txBody>
          <a:bodyPr/>
          <a:lstStyle/>
          <a:p>
            <a:r>
              <a:rPr lang="en-US" altLang="zh-CN">
                <a:ea typeface="宋体" panose="02010600030101010101" pitchFamily="2" charset="-122"/>
              </a:rPr>
              <a:t>		  </a:t>
            </a:r>
            <a:r>
              <a:rPr lang="zh-CN" altLang="zh-CN">
                <a:ea typeface="宋体" panose="02010600030101010101" pitchFamily="2" charset="-122"/>
              </a:rPr>
              <a:t>一个函数的子函数可以以不同的形式出现。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但就一个函数各子函数之间的关系来说，设计函数可以分为</a:t>
            </a:r>
            <a:r>
              <a:rPr lang="en-US" altLang="zh-CN">
                <a:ea typeface="宋体" panose="02010600030101010101" pitchFamily="2" charset="-122"/>
              </a:rPr>
              <a:t>3</a:t>
            </a:r>
            <a:r>
              <a:rPr lang="zh-CN" altLang="zh-CN">
                <a:ea typeface="宋体" panose="02010600030101010101" pitchFamily="2" charset="-122"/>
              </a:rPr>
              <a:t>类。</a:t>
            </a:r>
          </a:p>
          <a:p>
            <a:r>
              <a:rPr lang="en-US" altLang="zh-CN">
                <a:ea typeface="宋体" panose="02010600030101010101" pitchFamily="2" charset="-122"/>
              </a:rPr>
              <a:t>		  </a:t>
            </a:r>
            <a:r>
              <a:rPr lang="zh-CN" altLang="zh-CN">
                <a:ea typeface="宋体" panose="02010600030101010101" pitchFamily="2" charset="-122"/>
              </a:rPr>
              <a:t>第</a:t>
            </a:r>
            <a:r>
              <a:rPr lang="en-US" altLang="zh-CN">
                <a:ea typeface="宋体" panose="02010600030101010101" pitchFamily="2" charset="-122"/>
              </a:rPr>
              <a:t>1</a:t>
            </a:r>
            <a:r>
              <a:rPr lang="zh-CN" altLang="zh-CN">
                <a:ea typeface="宋体" panose="02010600030101010101" pitchFamily="2" charset="-122"/>
              </a:rPr>
              <a:t>类设计函数与程序中的某一段直接对应，因而很容易辨认。</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最简单的例子就是几个设计函数顺序地组成一个简单程序。</a:t>
            </a:r>
            <a:endParaRPr lang="zh-CN" altLang="en-US">
              <a:ea typeface="宋体" panose="02010600030101010101" pitchFamily="2" charset="-122"/>
            </a:endParaRPr>
          </a:p>
        </p:txBody>
      </p:sp>
      <p:sp>
        <p:nvSpPr>
          <p:cNvPr id="79875" name="灯片编号占位符 1">
            <a:extLst>
              <a:ext uri="{FF2B5EF4-FFF2-40B4-BE49-F238E27FC236}">
                <a16:creationId xmlns:a16="http://schemas.microsoft.com/office/drawing/2014/main" id="{28FE5525-B382-4F28-807F-179AC30270A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821375-D64F-4242-AEC2-B73E2DBD6B7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443368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15BA8C80-2FDD-4E11-B035-A9FF4E8738E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该程序可以由某一选择变量来决定运行哪一种功能。例如下述程序：</a:t>
            </a:r>
          </a:p>
          <a:p>
            <a:r>
              <a:rPr lang="pt-BR" altLang="zh-CN">
                <a:ea typeface="宋体" panose="02010600030101010101" pitchFamily="2" charset="-122"/>
              </a:rPr>
              <a:t> 	</a:t>
            </a:r>
            <a:r>
              <a:rPr lang="pt-BR" altLang="zh-CN" sz="2400">
                <a:ea typeface="宋体" panose="02010600030101010101" pitchFamily="2" charset="-122"/>
              </a:rPr>
              <a:t>Procedure A (int l)1</a:t>
            </a:r>
            <a:r>
              <a:rPr lang="en-US" altLang="zh-CN" sz="2400">
                <a:ea typeface="宋体" panose="02010600030101010101" pitchFamily="2" charset="-122"/>
              </a:rPr>
              <a:t>;</a:t>
            </a:r>
            <a:endParaRPr lang="zh-CN" altLang="zh-CN" sz="2400">
              <a:ea typeface="宋体" panose="02010600030101010101" pitchFamily="2" charset="-122"/>
            </a:endParaRPr>
          </a:p>
          <a:p>
            <a:r>
              <a:rPr lang="pt-BR" altLang="zh-CN" sz="2400">
                <a:ea typeface="宋体" panose="02010600030101010101" pitchFamily="2" charset="-122"/>
              </a:rPr>
              <a:t>      {  case I=1:</a:t>
            </a:r>
            <a:endParaRPr lang="zh-CN" altLang="zh-CN" sz="2400">
              <a:ea typeface="宋体" panose="02010600030101010101" pitchFamily="2" charset="-122"/>
            </a:endParaRPr>
          </a:p>
          <a:p>
            <a:r>
              <a:rPr lang="pt-BR" altLang="zh-CN" sz="2400">
                <a:ea typeface="宋体" panose="02010600030101010101" pitchFamily="2" charset="-122"/>
              </a:rPr>
              <a:t>                                }</a:t>
            </a:r>
            <a:r>
              <a:rPr lang="zh-CN" altLang="zh-CN" sz="2400">
                <a:ea typeface="宋体" panose="02010600030101010101" pitchFamily="2" charset="-122"/>
              </a:rPr>
              <a:t>设计函数</a:t>
            </a:r>
            <a:r>
              <a:rPr lang="pt-BR" altLang="zh-CN" sz="2400">
                <a:ea typeface="宋体" panose="02010600030101010101" pitchFamily="2" charset="-122"/>
              </a:rPr>
              <a:t>1</a:t>
            </a:r>
            <a:endParaRPr lang="zh-CN" altLang="zh-CN" sz="2400">
              <a:ea typeface="宋体" panose="02010600030101010101" pitchFamily="2" charset="-122"/>
            </a:endParaRPr>
          </a:p>
          <a:p>
            <a:r>
              <a:rPr lang="pt-BR" altLang="zh-CN" sz="2400">
                <a:ea typeface="宋体" panose="02010600030101010101" pitchFamily="2" charset="-122"/>
              </a:rPr>
              <a:t>               I=2:</a:t>
            </a:r>
            <a:endParaRPr lang="zh-CN" altLang="zh-CN" sz="2400">
              <a:ea typeface="宋体" panose="02010600030101010101" pitchFamily="2" charset="-122"/>
            </a:endParaRPr>
          </a:p>
          <a:p>
            <a:r>
              <a:rPr lang="pt-BR" altLang="zh-CN" sz="2400">
                <a:ea typeface="宋体" panose="02010600030101010101" pitchFamily="2" charset="-122"/>
              </a:rPr>
              <a:t>                                   }</a:t>
            </a:r>
            <a:r>
              <a:rPr lang="zh-CN" altLang="zh-CN" sz="2400">
                <a:ea typeface="宋体" panose="02010600030101010101" pitchFamily="2" charset="-122"/>
              </a:rPr>
              <a:t>设计函数</a:t>
            </a:r>
            <a:r>
              <a:rPr lang="pt-BR" altLang="zh-CN" sz="2400">
                <a:ea typeface="宋体" panose="02010600030101010101" pitchFamily="2" charset="-122"/>
              </a:rPr>
              <a:t>2</a:t>
            </a:r>
            <a:endParaRPr lang="zh-CN" altLang="zh-CN" sz="2400">
              <a:ea typeface="宋体" panose="02010600030101010101" pitchFamily="2" charset="-122"/>
            </a:endParaRPr>
          </a:p>
          <a:p>
            <a:r>
              <a:rPr lang="pt-BR" altLang="zh-CN" sz="2400">
                <a:ea typeface="宋体" panose="02010600030101010101" pitchFamily="2" charset="-122"/>
              </a:rPr>
              <a:t>               I=n:</a:t>
            </a:r>
            <a:endParaRPr lang="zh-CN" altLang="zh-CN" sz="2400">
              <a:ea typeface="宋体" panose="02010600030101010101" pitchFamily="2" charset="-122"/>
            </a:endParaRPr>
          </a:p>
          <a:p>
            <a:r>
              <a:rPr lang="pt-BR" altLang="zh-CN" sz="2400">
                <a:ea typeface="宋体" panose="02010600030101010101" pitchFamily="2" charset="-122"/>
              </a:rPr>
              <a:t>                                }</a:t>
            </a:r>
            <a:r>
              <a:rPr lang="zh-CN" altLang="zh-CN" sz="2400">
                <a:ea typeface="宋体" panose="02010600030101010101" pitchFamily="2" charset="-122"/>
              </a:rPr>
              <a:t>设计函数</a:t>
            </a:r>
            <a:r>
              <a:rPr lang="pt-BR" altLang="zh-CN" sz="2400">
                <a:ea typeface="宋体" panose="02010600030101010101" pitchFamily="2" charset="-122"/>
              </a:rPr>
              <a:t>n</a:t>
            </a:r>
            <a:endParaRPr lang="zh-CN" altLang="zh-CN" sz="2400">
              <a:ea typeface="宋体" panose="02010600030101010101" pitchFamily="2" charset="-122"/>
            </a:endParaRPr>
          </a:p>
          <a:p>
            <a:r>
              <a:rPr lang="pt-BR" altLang="zh-CN" sz="2400">
                <a:ea typeface="宋体" panose="02010600030101010101" pitchFamily="2" charset="-122"/>
              </a:rPr>
              <a:t>         endcare</a:t>
            </a:r>
            <a:endParaRPr lang="zh-CN" altLang="zh-CN" sz="2400">
              <a:ea typeface="宋体" panose="02010600030101010101" pitchFamily="2" charset="-122"/>
            </a:endParaRPr>
          </a:p>
          <a:p>
            <a:r>
              <a:rPr lang="pt-BR" altLang="zh-CN" sz="2400">
                <a:ea typeface="宋体" panose="02010600030101010101" pitchFamily="2" charset="-122"/>
              </a:rPr>
              <a:t>      }</a:t>
            </a:r>
            <a:endParaRPr lang="zh-CN" altLang="zh-CN" sz="2400">
              <a:ea typeface="宋体" panose="02010600030101010101" pitchFamily="2" charset="-122"/>
            </a:endParaRPr>
          </a:p>
          <a:p>
            <a:endParaRPr lang="zh-CN" altLang="en-US" sz="2400">
              <a:ea typeface="宋体" panose="02010600030101010101" pitchFamily="2" charset="-122"/>
            </a:endParaRPr>
          </a:p>
          <a:p>
            <a:endParaRPr lang="zh-CN" altLang="en-US" sz="2400">
              <a:ea typeface="宋体" panose="02010600030101010101" pitchFamily="2" charset="-122"/>
            </a:endParaRPr>
          </a:p>
        </p:txBody>
      </p:sp>
      <p:sp>
        <p:nvSpPr>
          <p:cNvPr id="80899" name="灯片编号占位符 1">
            <a:extLst>
              <a:ext uri="{FF2B5EF4-FFF2-40B4-BE49-F238E27FC236}">
                <a16:creationId xmlns:a16="http://schemas.microsoft.com/office/drawing/2014/main" id="{1E3A43AD-1FEA-4459-96B6-6BE7515048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298723-210A-4750-93F9-B4E2B3E1B65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077578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7871E7A8-90B3-4C5F-B5EA-1DC4A6B1B4B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另一类比较常见的函数构成是程序被分为有独立意义的多段代码。每一段代码实际上就是一个设计函数，程序顺序地执行诸段代码，如下述程序所示：</a:t>
            </a:r>
          </a:p>
          <a:p>
            <a:r>
              <a:rPr lang="en-US" altLang="zh-CN" sz="2800">
                <a:ea typeface="宋体" panose="02010600030101010101" pitchFamily="2" charset="-122"/>
              </a:rPr>
              <a:t>	Procedure B</a:t>
            </a:r>
            <a:r>
              <a:rPr lang="zh-CN" altLang="zh-CN" sz="2800">
                <a:ea typeface="宋体" panose="02010600030101010101" pitchFamily="2" charset="-122"/>
              </a:rPr>
              <a:t>；</a:t>
            </a:r>
          </a:p>
          <a:p>
            <a:r>
              <a:rPr lang="pt-BR" altLang="zh-CN" sz="2800">
                <a:ea typeface="宋体" panose="02010600030101010101" pitchFamily="2" charset="-122"/>
              </a:rPr>
              <a:t>      </a:t>
            </a:r>
            <a:r>
              <a:rPr lang="en-US" altLang="zh-CN" sz="2800">
                <a:ea typeface="宋体" panose="02010600030101010101" pitchFamily="2" charset="-122"/>
              </a:rPr>
              <a:t>{</a:t>
            </a:r>
            <a:r>
              <a:rPr lang="zh-CN" altLang="zh-CN" sz="2800">
                <a:ea typeface="宋体" panose="02010600030101010101" pitchFamily="2" charset="-122"/>
              </a:rPr>
              <a:t>　计算支出；—设计函数</a:t>
            </a:r>
            <a:r>
              <a:rPr lang="en-US" altLang="zh-CN" sz="2800">
                <a:ea typeface="宋体" panose="02010600030101010101" pitchFamily="2" charset="-122"/>
              </a:rPr>
              <a:t>1</a:t>
            </a:r>
            <a:endParaRPr lang="zh-CN" altLang="zh-CN" sz="2800">
              <a:ea typeface="宋体" panose="02010600030101010101" pitchFamily="2" charset="-122"/>
            </a:endParaRPr>
          </a:p>
          <a:p>
            <a:r>
              <a:rPr lang="pt-BR" altLang="zh-CN" sz="2800">
                <a:ea typeface="宋体" panose="02010600030101010101" pitchFamily="2" charset="-122"/>
              </a:rPr>
              <a:t>         </a:t>
            </a:r>
            <a:r>
              <a:rPr lang="zh-CN" altLang="zh-CN" sz="2800">
                <a:ea typeface="宋体" panose="02010600030101010101" pitchFamily="2" charset="-122"/>
              </a:rPr>
              <a:t>计算收入；—设计函数</a:t>
            </a:r>
            <a:r>
              <a:rPr lang="en-US" altLang="zh-CN" sz="2800">
                <a:ea typeface="宋体" panose="02010600030101010101" pitchFamily="2" charset="-122"/>
              </a:rPr>
              <a:t>2</a:t>
            </a:r>
            <a:endParaRPr lang="zh-CN" altLang="zh-CN" sz="2800">
              <a:ea typeface="宋体" panose="02010600030101010101" pitchFamily="2" charset="-122"/>
            </a:endParaRPr>
          </a:p>
          <a:p>
            <a:r>
              <a:rPr lang="pt-BR" altLang="zh-CN" sz="2800">
                <a:ea typeface="宋体" panose="02010600030101010101" pitchFamily="2" charset="-122"/>
              </a:rPr>
              <a:t>         </a:t>
            </a:r>
            <a:r>
              <a:rPr lang="zh-CN" altLang="zh-CN" sz="2800">
                <a:ea typeface="宋体" panose="02010600030101010101" pitchFamily="2" charset="-122"/>
              </a:rPr>
              <a:t>计算余额（收入、支出）；—设计函数</a:t>
            </a:r>
            <a:r>
              <a:rPr lang="en-US" altLang="zh-CN" sz="2800">
                <a:ea typeface="宋体" panose="02010600030101010101" pitchFamily="2" charset="-122"/>
              </a:rPr>
              <a:t>3</a:t>
            </a:r>
            <a:endParaRPr lang="zh-CN" altLang="zh-CN" sz="2800">
              <a:ea typeface="宋体" panose="02010600030101010101" pitchFamily="2" charset="-122"/>
            </a:endParaRPr>
          </a:p>
          <a:p>
            <a:r>
              <a:rPr lang="pt-BR" altLang="zh-CN" sz="2800">
                <a:ea typeface="宋体" panose="02010600030101010101" pitchFamily="2" charset="-122"/>
              </a:rPr>
              <a:t>      </a:t>
            </a:r>
            <a:r>
              <a:rPr lang="en-US" altLang="zh-CN" sz="2800">
                <a:ea typeface="宋体" panose="02010600030101010101" pitchFamily="2" charset="-122"/>
              </a:rPr>
              <a:t>}</a:t>
            </a:r>
            <a:endParaRPr lang="zh-CN" altLang="zh-CN" sz="2800">
              <a:ea typeface="宋体" panose="02010600030101010101" pitchFamily="2" charset="-122"/>
            </a:endParaRPr>
          </a:p>
          <a:p>
            <a:endParaRPr lang="zh-CN" altLang="en-US" sz="2800">
              <a:ea typeface="宋体" panose="02010600030101010101" pitchFamily="2" charset="-122"/>
            </a:endParaRPr>
          </a:p>
        </p:txBody>
      </p:sp>
      <p:sp>
        <p:nvSpPr>
          <p:cNvPr id="81923" name="灯片编号占位符 1">
            <a:extLst>
              <a:ext uri="{FF2B5EF4-FFF2-40B4-BE49-F238E27FC236}">
                <a16:creationId xmlns:a16="http://schemas.microsoft.com/office/drawing/2014/main" id="{26BA2CBD-16BF-4287-9725-635BCC8DFB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F822AA-096B-4FE3-A6B1-B80A0213F0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6432096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F41210A5-8184-477B-91A2-D69B0E32172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第</a:t>
            </a:r>
            <a:r>
              <a:rPr lang="en-US" altLang="zh-CN">
                <a:ea typeface="宋体" panose="02010600030101010101" pitchFamily="2" charset="-122"/>
              </a:rPr>
              <a:t>3</a:t>
            </a:r>
            <a:r>
              <a:rPr lang="zh-CN" altLang="zh-CN">
                <a:ea typeface="宋体" panose="02010600030101010101" pitchFamily="2" charset="-122"/>
              </a:rPr>
              <a:t>类设计函数却不是计算型，而是反映函数的某种控制关系，因而可称为控制型设计函数。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在数字型计算函数中，控制型设计函数常常被用来选择计算函数或终止循环与递归过程。</a:t>
            </a:r>
            <a:endParaRPr lang="zh-CN" altLang="en-US">
              <a:ea typeface="宋体" panose="02010600030101010101" pitchFamily="2" charset="-122"/>
            </a:endParaRPr>
          </a:p>
        </p:txBody>
      </p:sp>
      <p:sp>
        <p:nvSpPr>
          <p:cNvPr id="82947" name="灯片编号占位符 1">
            <a:extLst>
              <a:ext uri="{FF2B5EF4-FFF2-40B4-BE49-F238E27FC236}">
                <a16:creationId xmlns:a16="http://schemas.microsoft.com/office/drawing/2014/main" id="{83C610CA-1657-4226-8D40-2B63657D6A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CABB31-B1CF-452E-896F-ECC8900F377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425404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4F697454-464E-4FDE-884B-1D8FD5201641}"/>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1.1</a:t>
            </a:r>
            <a:r>
              <a:rPr lang="zh-CN" altLang="zh-CN">
                <a:ea typeface="宋体" panose="02010600030101010101" pitchFamily="2" charset="-122"/>
              </a:rPr>
              <a:t>给出了这一瀑布模型，从中可看出，从左上到右下如同瀑布流水逐级下落。</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图中还指明了</a:t>
            </a:r>
            <a:r>
              <a:rPr lang="en-US" altLang="zh-CN">
                <a:ea typeface="宋体" panose="02010600030101010101" pitchFamily="2" charset="-122"/>
              </a:rPr>
              <a:t>6</a:t>
            </a:r>
            <a:r>
              <a:rPr lang="zh-CN" altLang="zh-CN">
                <a:ea typeface="宋体" panose="02010600030101010101" pitchFamily="2" charset="-122"/>
              </a:rPr>
              <a:t>个步骤划分的</a:t>
            </a:r>
            <a:r>
              <a:rPr lang="en-US" altLang="zh-CN">
                <a:ea typeface="宋体" panose="02010600030101010101" pitchFamily="2" charset="-122"/>
              </a:rPr>
              <a:t>3</a:t>
            </a:r>
            <a:r>
              <a:rPr lang="zh-CN" altLang="zh-CN">
                <a:ea typeface="宋体" panose="02010600030101010101" pitchFamily="2" charset="-122"/>
              </a:rPr>
              <a:t>个阶段：软件定义阶段、软件开发阶段和软件维护阶段。</a:t>
            </a:r>
          </a:p>
          <a:p>
            <a:pPr eaLnBrk="1" hangingPunct="1"/>
            <a:endParaRPr lang="zh-CN" altLang="en-US">
              <a:ea typeface="宋体" panose="02010600030101010101" pitchFamily="2" charset="-122"/>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31BA1F8C-214D-449D-AE5F-21FC7192D4D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如下述程序所示：</a:t>
            </a:r>
          </a:p>
          <a:p>
            <a:r>
              <a:rPr lang="en-US" altLang="zh-CN" sz="2400">
                <a:ea typeface="宋体" panose="02010600030101010101" pitchFamily="2" charset="-122"/>
              </a:rPr>
              <a:t>	Procedure C (int i.i);</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Boolean T;</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   IF i&gt;J THEN T=TRUE</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ELSE T=FALSE</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WHILE T DO</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  i=i−1;</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i =i+1</a:t>
            </a:r>
            <a:r>
              <a:rPr lang="zh-CN" altLang="zh-CN" sz="2400">
                <a:ea typeface="宋体" panose="02010600030101010101" pitchFamily="2" charset="-122"/>
              </a:rPr>
              <a:t>；</a:t>
            </a:r>
          </a:p>
          <a:p>
            <a:r>
              <a:rPr lang="pt-BR" altLang="zh-CN" sz="2400">
                <a:ea typeface="宋体" panose="02010600030101010101" pitchFamily="2" charset="-122"/>
              </a:rPr>
              <a:t>           </a:t>
            </a:r>
            <a:r>
              <a:rPr lang="en-US" altLang="zh-CN" sz="2400">
                <a:ea typeface="宋体" panose="02010600030101010101" pitchFamily="2" charset="-122"/>
              </a:rPr>
              <a:t>IF i</a:t>
            </a:r>
            <a:r>
              <a:rPr lang="zh-CN" altLang="zh-CN" sz="2400">
                <a:ea typeface="宋体" panose="02010600030101010101" pitchFamily="2" charset="-122"/>
              </a:rPr>
              <a:t>≤</a:t>
            </a:r>
            <a:r>
              <a:rPr lang="en-US" altLang="zh-CN" sz="2400">
                <a:ea typeface="宋体" panose="02010600030101010101" pitchFamily="2" charset="-122"/>
              </a:rPr>
              <a:t>1 THEN T</a:t>
            </a:r>
            <a:r>
              <a:rPr lang="zh-CN" altLang="zh-CN" sz="2400">
                <a:ea typeface="宋体" panose="02010600030101010101" pitchFamily="2" charset="-122"/>
              </a:rPr>
              <a:t>＝</a:t>
            </a:r>
            <a:r>
              <a:rPr lang="en-US" altLang="zh-CN" sz="2400">
                <a:ea typeface="宋体" panose="02010600030101010101" pitchFamily="2" charset="-122"/>
              </a:rPr>
              <a:t>FALSE</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a:t>
            </a:r>
            <a:endParaRPr lang="zh-CN" altLang="zh-CN" sz="2400">
              <a:ea typeface="宋体" panose="02010600030101010101" pitchFamily="2" charset="-122"/>
            </a:endParaRPr>
          </a:p>
          <a:p>
            <a:r>
              <a:rPr lang="pt-BR" altLang="zh-CN" sz="2400">
                <a:ea typeface="宋体" panose="02010600030101010101" pitchFamily="2" charset="-122"/>
              </a:rPr>
              <a:t>     </a:t>
            </a:r>
            <a:r>
              <a:rPr lang="en-US" altLang="zh-CN" sz="2400">
                <a:ea typeface="宋体" panose="02010600030101010101" pitchFamily="2" charset="-122"/>
              </a:rPr>
              <a:t>}</a:t>
            </a:r>
            <a:endParaRPr lang="zh-CN" altLang="zh-CN" sz="2400">
              <a:ea typeface="宋体" panose="02010600030101010101" pitchFamily="2" charset="-122"/>
            </a:endParaRPr>
          </a:p>
          <a:p>
            <a:endParaRPr lang="zh-CN" altLang="en-US" sz="2400">
              <a:ea typeface="宋体" panose="02010600030101010101" pitchFamily="2" charset="-122"/>
            </a:endParaRPr>
          </a:p>
          <a:p>
            <a:endParaRPr lang="zh-CN" altLang="en-US" sz="2400">
              <a:ea typeface="宋体" panose="02010600030101010101" pitchFamily="2" charset="-122"/>
            </a:endParaRPr>
          </a:p>
        </p:txBody>
      </p:sp>
      <p:sp>
        <p:nvSpPr>
          <p:cNvPr id="83971" name="灯片编号占位符 1">
            <a:extLst>
              <a:ext uri="{FF2B5EF4-FFF2-40B4-BE49-F238E27FC236}">
                <a16:creationId xmlns:a16="http://schemas.microsoft.com/office/drawing/2014/main" id="{C5DCC5C7-4D6D-41D3-971A-357C85D88E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7FA272-9C73-40B7-9ADF-F1239D78C8E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956094"/>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69C8C243-D9DE-4735-A279-8E0E63B6681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由控制型设计函数组成的程序模块如图</a:t>
            </a:r>
            <a:r>
              <a:rPr lang="en-US" altLang="zh-CN">
                <a:ea typeface="宋体" panose="02010600030101010101" pitchFamily="2" charset="-122"/>
              </a:rPr>
              <a:t>3.11</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图中横向虚线代表循环继续进行，纵向虚线代表控制返回。</a:t>
            </a:r>
          </a:p>
          <a:p>
            <a:endParaRPr lang="zh-CN" altLang="en-US">
              <a:ea typeface="宋体" panose="02010600030101010101" pitchFamily="2" charset="-122"/>
            </a:endParaRPr>
          </a:p>
        </p:txBody>
      </p:sp>
      <p:sp>
        <p:nvSpPr>
          <p:cNvPr id="84995" name="灯片编号占位符 1">
            <a:extLst>
              <a:ext uri="{FF2B5EF4-FFF2-40B4-BE49-F238E27FC236}">
                <a16:creationId xmlns:a16="http://schemas.microsoft.com/office/drawing/2014/main" id="{7A3220A9-66EA-4450-A2DC-0937E888B2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053B14-5888-44A7-88A3-E4553DC7CD0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469614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0325">
            <a:extLst>
              <a:ext uri="{FF2B5EF4-FFF2-40B4-BE49-F238E27FC236}">
                <a16:creationId xmlns:a16="http://schemas.microsoft.com/office/drawing/2014/main" id="{7695C2C2-5834-451C-A6C2-DF0E5697682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2438400"/>
            <a:ext cx="7850188" cy="2286000"/>
          </a:xfrm>
          <a:noFill/>
        </p:spPr>
      </p:pic>
      <p:sp>
        <p:nvSpPr>
          <p:cNvPr id="86019" name="矩形 4">
            <a:extLst>
              <a:ext uri="{FF2B5EF4-FFF2-40B4-BE49-F238E27FC236}">
                <a16:creationId xmlns:a16="http://schemas.microsoft.com/office/drawing/2014/main" id="{602CC628-AA36-4AF2-845E-75E3C2BD1297}"/>
              </a:ext>
            </a:extLst>
          </p:cNvPr>
          <p:cNvSpPr>
            <a:spLocks noChangeArrowheads="1"/>
          </p:cNvSpPr>
          <p:nvPr/>
        </p:nvSpPr>
        <p:spPr bwMode="auto">
          <a:xfrm>
            <a:off x="3352800" y="5181600"/>
            <a:ext cx="2463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三类设计函数</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020" name="灯片编号占位符 1">
            <a:extLst>
              <a:ext uri="{FF2B5EF4-FFF2-40B4-BE49-F238E27FC236}">
                <a16:creationId xmlns:a16="http://schemas.microsoft.com/office/drawing/2014/main" id="{A05829C8-1AEB-4B3A-848A-5246B39784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C5BDF0-622F-4106-B7DD-E28124BEB7A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64733520"/>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a:extLst>
              <a:ext uri="{FF2B5EF4-FFF2-40B4-BE49-F238E27FC236}">
                <a16:creationId xmlns:a16="http://schemas.microsoft.com/office/drawing/2014/main" id="{20FB91CD-2738-48D4-B5DA-6A4AEA35088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一般说来，模块的设计函数常常是满足一定条件才运行的，这些条件为此设计函数规定了输入域。</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此输入域的边界点一般不会是模块功能测试的测试点，但它们却反映了模块设计的一些敏感部位，因此是值得进行测试的。设计函数的测试满足了这一要求。</a:t>
            </a:r>
          </a:p>
          <a:p>
            <a:endParaRPr lang="zh-CN" altLang="en-US">
              <a:ea typeface="宋体" panose="02010600030101010101" pitchFamily="2" charset="-122"/>
            </a:endParaRPr>
          </a:p>
        </p:txBody>
      </p:sp>
      <p:sp>
        <p:nvSpPr>
          <p:cNvPr id="87043" name="灯片编号占位符 1">
            <a:extLst>
              <a:ext uri="{FF2B5EF4-FFF2-40B4-BE49-F238E27FC236}">
                <a16:creationId xmlns:a16="http://schemas.microsoft.com/office/drawing/2014/main" id="{5D20438E-CF9B-4736-AD91-08E25179F7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E7F918-BF89-4C10-A49E-D83AB8C9BE9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6962042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B8F090E7-D890-4426-8B17-44881B1598E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由于对设计函数的测试要求知道进入和退出设计函数时各变量的值，我们必须监视程序变量的值。</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通常测试环境都能监视程序变量的值。但进入一个设计函数时，某些变量必须局限在某一范围之内。</a:t>
            </a:r>
            <a:endParaRPr lang="zh-CN" altLang="en-US">
              <a:ea typeface="宋体" panose="02010600030101010101" pitchFamily="2" charset="-122"/>
            </a:endParaRPr>
          </a:p>
        </p:txBody>
      </p:sp>
      <p:sp>
        <p:nvSpPr>
          <p:cNvPr id="88067" name="灯片编号占位符 1">
            <a:extLst>
              <a:ext uri="{FF2B5EF4-FFF2-40B4-BE49-F238E27FC236}">
                <a16:creationId xmlns:a16="http://schemas.microsoft.com/office/drawing/2014/main" id="{631DFC2B-AE5B-4BE9-9172-86FCF744BF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4A3EFF-26EE-456D-8167-EBACE0B54B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507945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a:extLst>
              <a:ext uri="{FF2B5EF4-FFF2-40B4-BE49-F238E27FC236}">
                <a16:creationId xmlns:a16="http://schemas.microsoft.com/office/drawing/2014/main" id="{15681C46-E17E-4AE6-AA0A-55E99803CD9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关于这种系统化功能测试在实际应用中的效果，</a:t>
            </a:r>
            <a:r>
              <a:rPr lang="en-US" altLang="zh-CN">
                <a:ea typeface="宋体" panose="02010600030101010101" pitchFamily="2" charset="-122"/>
              </a:rPr>
              <a:t>W.E. Howden</a:t>
            </a:r>
            <a:r>
              <a:rPr lang="zh-CN" altLang="zh-CN">
                <a:ea typeface="宋体" panose="02010600030101010101" pitchFamily="2" charset="-122"/>
              </a:rPr>
              <a:t>曾对统计和数据分析软件包</a:t>
            </a:r>
            <a:r>
              <a:rPr lang="en-US" altLang="zh-CN">
                <a:ea typeface="宋体" panose="02010600030101010101" pitchFamily="2" charset="-122"/>
              </a:rPr>
              <a:t>IMSL</a:t>
            </a:r>
            <a:r>
              <a:rPr lang="zh-CN" altLang="zh-CN">
                <a:ea typeface="宋体" panose="02010600030101010101" pitchFamily="2" charset="-122"/>
              </a:rPr>
              <a:t>中的程序进行过比较测试，得出功能测试和结构测试效果的对比结果，如图</a:t>
            </a:r>
            <a:r>
              <a:rPr lang="en-US" altLang="zh-CN">
                <a:ea typeface="宋体" panose="02010600030101010101" pitchFamily="2" charset="-122"/>
              </a:rPr>
              <a:t>3.12</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其中，括号外的数字表示用其左边相应方法最容易测得的错误个数，括号内的数字表示左边相应方法能够查出的错误总数，也即结合其他较为适合的方法查出错误的个数。</a:t>
            </a:r>
          </a:p>
        </p:txBody>
      </p:sp>
      <p:sp>
        <p:nvSpPr>
          <p:cNvPr id="89091" name="灯片编号占位符 1">
            <a:extLst>
              <a:ext uri="{FF2B5EF4-FFF2-40B4-BE49-F238E27FC236}">
                <a16:creationId xmlns:a16="http://schemas.microsoft.com/office/drawing/2014/main" id="{EFBAD5C2-01C8-4147-8E17-CD74402977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30FF36-E0F0-471A-8D6D-CF96F0CA9E9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193273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0312">
            <a:extLst>
              <a:ext uri="{FF2B5EF4-FFF2-40B4-BE49-F238E27FC236}">
                <a16:creationId xmlns:a16="http://schemas.microsoft.com/office/drawing/2014/main" id="{7C2CB479-9A8A-4ECD-8200-0EA4515BF0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752600"/>
            <a:ext cx="6738938" cy="3505200"/>
          </a:xfrm>
          <a:noFill/>
        </p:spPr>
      </p:pic>
      <p:sp>
        <p:nvSpPr>
          <p:cNvPr id="90115" name="矩形 4">
            <a:extLst>
              <a:ext uri="{FF2B5EF4-FFF2-40B4-BE49-F238E27FC236}">
                <a16:creationId xmlns:a16="http://schemas.microsoft.com/office/drawing/2014/main" id="{A7775F4B-5082-47EB-B6D8-7382E2CBC3F9}"/>
              </a:ext>
            </a:extLst>
          </p:cNvPr>
          <p:cNvSpPr>
            <a:spLocks noChangeArrowheads="1"/>
          </p:cNvSpPr>
          <p:nvPr/>
        </p:nvSpPr>
        <p:spPr bwMode="auto">
          <a:xfrm>
            <a:off x="2590800" y="58674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3.12</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功能测试与结构测试的效果</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6" name="灯片编号占位符 1">
            <a:extLst>
              <a:ext uri="{FF2B5EF4-FFF2-40B4-BE49-F238E27FC236}">
                <a16:creationId xmlns:a16="http://schemas.microsoft.com/office/drawing/2014/main" id="{7917C777-82ED-4A9A-B409-FE61A77E58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5E9168-665C-4F35-A93D-EF36FD5C4D7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19724240"/>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DA95469-0C43-4F98-9344-032564666CEB}"/>
              </a:ext>
            </a:extLst>
          </p:cNvPr>
          <p:cNvSpPr>
            <a:spLocks noGrp="1" noChangeArrowheads="1"/>
          </p:cNvSpPr>
          <p:nvPr>
            <p:ph type="ctrTitle"/>
          </p:nvPr>
        </p:nvSpPr>
        <p:spPr>
          <a:xfrm>
            <a:off x="609600" y="914400"/>
            <a:ext cx="7772400" cy="2312988"/>
          </a:xfrm>
        </p:spPr>
        <p:txBody>
          <a:bodyPr/>
          <a:lstStyle/>
          <a:p>
            <a:r>
              <a:rPr lang="zh-CN" altLang="en-US" sz="5400">
                <a:ea typeface="宋体" panose="02010600030101010101" pitchFamily="2" charset="-122"/>
              </a:rPr>
              <a:t>第</a:t>
            </a:r>
            <a:r>
              <a:rPr lang="en-US" altLang="zh-CN" sz="5400">
                <a:ea typeface="宋体" panose="02010600030101010101" pitchFamily="2" charset="-122"/>
              </a:rPr>
              <a:t>4</a:t>
            </a:r>
            <a:r>
              <a:rPr lang="zh-CN" altLang="en-US" sz="5400">
                <a:ea typeface="宋体" panose="02010600030101010101" pitchFamily="2" charset="-122"/>
              </a:rPr>
              <a:t>章  白盒测试</a:t>
            </a:r>
          </a:p>
        </p:txBody>
      </p:sp>
      <p:sp>
        <p:nvSpPr>
          <p:cNvPr id="3075" name="灯片编号占位符 1">
            <a:extLst>
              <a:ext uri="{FF2B5EF4-FFF2-40B4-BE49-F238E27FC236}">
                <a16:creationId xmlns:a16="http://schemas.microsoft.com/office/drawing/2014/main" id="{AA585AAC-DCAC-4606-93BD-C36594BA07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6CE4B7-39CB-497E-9673-2ABB760BD134}"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237</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5116685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a:extLst>
              <a:ext uri="{FF2B5EF4-FFF2-40B4-BE49-F238E27FC236}">
                <a16:creationId xmlns:a16="http://schemas.microsoft.com/office/drawing/2014/main" id="{FBFF690E-F9F3-499B-B4D6-F838C8788F12}"/>
              </a:ext>
            </a:extLst>
          </p:cNvPr>
          <p:cNvSpPr>
            <a:spLocks noGrp="1"/>
          </p:cNvSpPr>
          <p:nvPr>
            <p:ph type="title"/>
          </p:nvPr>
        </p:nvSpPr>
        <p:spPr/>
        <p:txBody>
          <a:bodyPr/>
          <a:lstStyle/>
          <a:p>
            <a:r>
              <a:rPr lang="en-US" altLang="zh-CN">
                <a:ea typeface="宋体" panose="02010600030101010101" pitchFamily="2" charset="-122"/>
              </a:rPr>
              <a:t>4.1  </a:t>
            </a:r>
            <a:r>
              <a:rPr lang="zh-CN" altLang="zh-CN">
                <a:ea typeface="宋体" panose="02010600030101010101" pitchFamily="2" charset="-122"/>
              </a:rPr>
              <a:t>程序结构分析</a:t>
            </a:r>
            <a:endParaRPr lang="zh-CN" altLang="en-US">
              <a:ea typeface="宋体" panose="02010600030101010101" pitchFamily="2" charset="-122"/>
            </a:endParaRPr>
          </a:p>
        </p:txBody>
      </p:sp>
      <p:sp>
        <p:nvSpPr>
          <p:cNvPr id="4099" name="内容占位符 2">
            <a:extLst>
              <a:ext uri="{FF2B5EF4-FFF2-40B4-BE49-F238E27FC236}">
                <a16:creationId xmlns:a16="http://schemas.microsoft.com/office/drawing/2014/main" id="{48160868-A3D4-42DC-A0C9-618574A39075}"/>
              </a:ext>
            </a:extLst>
          </p:cNvPr>
          <p:cNvSpPr>
            <a:spLocks noGrp="1"/>
          </p:cNvSpPr>
          <p:nvPr>
            <p:ph idx="1"/>
          </p:nvPr>
        </p:nvSpPr>
        <p:spPr/>
        <p:txBody>
          <a:bodyPr/>
          <a:lstStyle/>
          <a:p>
            <a:r>
              <a:rPr lang="en-US" altLang="zh-CN">
                <a:ea typeface="宋体" panose="02010600030101010101" pitchFamily="2" charset="-122"/>
              </a:rPr>
              <a:t>	1</a:t>
            </a:r>
            <a:r>
              <a:rPr lang="zh-CN" altLang="zh-CN">
                <a:ea typeface="宋体" panose="02010600030101010101" pitchFamily="2" charset="-122"/>
              </a:rPr>
              <a:t>．控制流图</a:t>
            </a:r>
          </a:p>
          <a:p>
            <a:r>
              <a:rPr lang="en-US" altLang="zh-CN">
                <a:ea typeface="宋体" panose="02010600030101010101" pitchFamily="2" charset="-122"/>
              </a:rPr>
              <a:t>		  </a:t>
            </a:r>
            <a:r>
              <a:rPr lang="zh-CN" altLang="zh-CN">
                <a:ea typeface="宋体" panose="02010600030101010101" pitchFamily="2" charset="-122"/>
              </a:rPr>
              <a:t>在控制流图中只有以下两种图形符号。</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）结点：以标有编号的圆圈表示。它代表了程序流程图中矩形框所表示的处理、菱形表示的两至多出口判断以及两至多条流线相交的汇合点。</a:t>
            </a:r>
          </a:p>
        </p:txBody>
      </p:sp>
      <p:sp>
        <p:nvSpPr>
          <p:cNvPr id="4100" name="灯片编号占位符 1">
            <a:extLst>
              <a:ext uri="{FF2B5EF4-FFF2-40B4-BE49-F238E27FC236}">
                <a16:creationId xmlns:a16="http://schemas.microsoft.com/office/drawing/2014/main" id="{387BC256-0CB0-4DA0-BDED-D42D5323B79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816592-43A8-4B27-9083-EC6BB70296E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62887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8649BD1D-9B26-4236-8F46-1760F29843A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）控制流线或弧：以箭头表示。它与程序流程图中的流线是一致的，表明了控制的顺序。为讨论方便，控制流线通常标有名字，如图中所标的</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等。</a:t>
            </a:r>
          </a:p>
          <a:p>
            <a:endParaRPr lang="zh-CN" altLang="en-US">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pic>
        <p:nvPicPr>
          <p:cNvPr id="5123" name="Picture 4" descr="Picture3">
            <a:extLst>
              <a:ext uri="{FF2B5EF4-FFF2-40B4-BE49-F238E27FC236}">
                <a16:creationId xmlns:a16="http://schemas.microsoft.com/office/drawing/2014/main" id="{94B95B95-53FB-4E0D-BC27-4CA56C5A05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505200"/>
            <a:ext cx="2670175"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灯片编号占位符 1">
            <a:extLst>
              <a:ext uri="{FF2B5EF4-FFF2-40B4-BE49-F238E27FC236}">
                <a16:creationId xmlns:a16="http://schemas.microsoft.com/office/drawing/2014/main" id="{83EE6075-2FA4-4156-8F35-2F2FA54537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9B2656-5CE1-4EA4-B8B2-22D25410FA5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75454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0101">
            <a:extLst>
              <a:ext uri="{FF2B5EF4-FFF2-40B4-BE49-F238E27FC236}">
                <a16:creationId xmlns:a16="http://schemas.microsoft.com/office/drawing/2014/main" id="{FCC099C5-7C63-42E0-82B8-8D9DAF2F208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524000"/>
            <a:ext cx="6030913" cy="4267200"/>
          </a:xfrm>
          <a:noFill/>
        </p:spPr>
      </p:pic>
      <p:sp>
        <p:nvSpPr>
          <p:cNvPr id="26627" name="矩形 4">
            <a:extLst>
              <a:ext uri="{FF2B5EF4-FFF2-40B4-BE49-F238E27FC236}">
                <a16:creationId xmlns:a16="http://schemas.microsoft.com/office/drawing/2014/main" id="{E8A05974-7CCC-46B2-8072-036E7A196639}"/>
              </a:ext>
            </a:extLst>
          </p:cNvPr>
          <p:cNvSpPr>
            <a:spLocks noChangeArrowheads="1"/>
          </p:cNvSpPr>
          <p:nvPr/>
        </p:nvSpPr>
        <p:spPr bwMode="auto">
          <a:xfrm>
            <a:off x="3048000" y="61722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1.1  </a:t>
            </a:r>
            <a:r>
              <a:rPr lang="zh-CN" altLang="zh-CN" b="1">
                <a:ea typeface="宋体" panose="02010600030101010101" pitchFamily="2" charset="-122"/>
              </a:rPr>
              <a:t>软件生存期的瀑布模型</a:t>
            </a:r>
            <a:endParaRPr lang="zh-CN" altLang="en-US" b="1">
              <a:ea typeface="宋体" panose="02010600030101010101" pitchFamily="2" charset="-122"/>
            </a:endParaRP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FBA6EF23-48F5-4BD4-BA01-DA2353213FF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为便于在机器上表示和处理控制流图，我们可以把它表示成矩阵的形式，称为控制流图矩阵（</a:t>
            </a:r>
            <a:r>
              <a:rPr lang="en-US" altLang="zh-CN">
                <a:ea typeface="宋体" panose="02010600030101010101" pitchFamily="2" charset="-122"/>
              </a:rPr>
              <a:t>control-flow graph matrix</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4.2</a:t>
            </a:r>
            <a:r>
              <a:rPr lang="zh-CN" altLang="zh-CN">
                <a:ea typeface="宋体" panose="02010600030101010101" pitchFamily="2" charset="-122"/>
              </a:rPr>
              <a:t>表示了图</a:t>
            </a:r>
            <a:r>
              <a:rPr lang="en-US" altLang="zh-CN">
                <a:ea typeface="宋体" panose="02010600030101010101" pitchFamily="2" charset="-122"/>
              </a:rPr>
              <a:t>4.1</a:t>
            </a:r>
            <a:r>
              <a:rPr lang="zh-CN" altLang="zh-CN">
                <a:ea typeface="宋体" panose="02010600030101010101" pitchFamily="2" charset="-122"/>
              </a:rPr>
              <a:t>的控制流图矩阵。这个矩阵有</a:t>
            </a:r>
            <a:r>
              <a:rPr lang="en-US" altLang="zh-CN">
                <a:ea typeface="宋体" panose="02010600030101010101" pitchFamily="2" charset="-122"/>
              </a:rPr>
              <a:t>5</a:t>
            </a:r>
            <a:r>
              <a:rPr lang="zh-CN" altLang="zh-CN">
                <a:ea typeface="宋体" panose="02010600030101010101" pitchFamily="2" charset="-122"/>
              </a:rPr>
              <a:t>行</a:t>
            </a:r>
            <a:r>
              <a:rPr lang="en-US" altLang="zh-CN">
                <a:ea typeface="宋体" panose="02010600030101010101" pitchFamily="2" charset="-122"/>
              </a:rPr>
              <a:t>5</a:t>
            </a:r>
            <a:r>
              <a:rPr lang="zh-CN" altLang="zh-CN">
                <a:ea typeface="宋体" panose="02010600030101010101" pitchFamily="2" charset="-122"/>
              </a:rPr>
              <a:t>列，是由该控制流图中含有</a:t>
            </a:r>
            <a:r>
              <a:rPr lang="en-US" altLang="zh-CN">
                <a:ea typeface="宋体" panose="02010600030101010101" pitchFamily="2" charset="-122"/>
              </a:rPr>
              <a:t>5</a:t>
            </a:r>
            <a:r>
              <a:rPr lang="zh-CN" altLang="zh-CN">
                <a:ea typeface="宋体" panose="02010600030101010101" pitchFamily="2" charset="-122"/>
              </a:rPr>
              <a:t>个结点决定的。矩阵中</a:t>
            </a:r>
            <a:r>
              <a:rPr lang="en-US" altLang="zh-CN">
                <a:ea typeface="宋体" panose="02010600030101010101" pitchFamily="2" charset="-122"/>
              </a:rPr>
              <a:t>6</a:t>
            </a:r>
            <a:r>
              <a:rPr lang="zh-CN" altLang="zh-CN">
                <a:ea typeface="宋体" panose="02010600030101010101" pitchFamily="2" charset="-122"/>
              </a:rPr>
              <a:t>个元素</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d</a:t>
            </a:r>
            <a:r>
              <a:rPr lang="zh-CN" altLang="zh-CN">
                <a:ea typeface="宋体" panose="02010600030101010101" pitchFamily="2" charset="-122"/>
              </a:rPr>
              <a:t>、</a:t>
            </a:r>
            <a:r>
              <a:rPr lang="en-US" altLang="zh-CN">
                <a:ea typeface="宋体" panose="02010600030101010101" pitchFamily="2" charset="-122"/>
              </a:rPr>
              <a:t>e</a:t>
            </a:r>
            <a:r>
              <a:rPr lang="zh-CN" altLang="zh-CN">
                <a:ea typeface="宋体" panose="02010600030101010101" pitchFamily="2" charset="-122"/>
              </a:rPr>
              <a:t>和</a:t>
            </a:r>
            <a:r>
              <a:rPr lang="en-US" altLang="zh-CN">
                <a:ea typeface="宋体" panose="02010600030101010101" pitchFamily="2" charset="-122"/>
              </a:rPr>
              <a:t>f</a:t>
            </a:r>
            <a:r>
              <a:rPr lang="zh-CN" altLang="zh-CN">
                <a:ea typeface="宋体" panose="02010600030101010101" pitchFamily="2" charset="-122"/>
              </a:rPr>
              <a:t>的位置决定于它们所联接结点的号码。</a:t>
            </a:r>
            <a:endParaRPr lang="zh-CN" altLang="en-US">
              <a:ea typeface="宋体" panose="02010600030101010101" pitchFamily="2" charset="-122"/>
            </a:endParaRPr>
          </a:p>
        </p:txBody>
      </p:sp>
      <p:sp>
        <p:nvSpPr>
          <p:cNvPr id="6147" name="灯片编号占位符 1">
            <a:extLst>
              <a:ext uri="{FF2B5EF4-FFF2-40B4-BE49-F238E27FC236}">
                <a16:creationId xmlns:a16="http://schemas.microsoft.com/office/drawing/2014/main" id="{FBCD9894-0F15-4883-9DBC-D9BC4C4355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BBCC4A-8C39-49EF-AA43-F6A62E5F03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7102699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0401">
            <a:extLst>
              <a:ext uri="{FF2B5EF4-FFF2-40B4-BE49-F238E27FC236}">
                <a16:creationId xmlns:a16="http://schemas.microsoft.com/office/drawing/2014/main" id="{E245ADE0-E66E-4199-86FD-D6C23FA52E1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81200" y="1524000"/>
            <a:ext cx="5473700" cy="4114800"/>
          </a:xfrm>
          <a:noFill/>
        </p:spPr>
      </p:pic>
      <p:sp>
        <p:nvSpPr>
          <p:cNvPr id="7171" name="矩形 4">
            <a:extLst>
              <a:ext uri="{FF2B5EF4-FFF2-40B4-BE49-F238E27FC236}">
                <a16:creationId xmlns:a16="http://schemas.microsoft.com/office/drawing/2014/main" id="{F76EF79B-3C8C-44C6-9E78-FF3A7ECBAE90}"/>
              </a:ext>
            </a:extLst>
          </p:cNvPr>
          <p:cNvSpPr>
            <a:spLocks noChangeArrowheads="1"/>
          </p:cNvSpPr>
          <p:nvPr/>
        </p:nvSpPr>
        <p:spPr bwMode="auto">
          <a:xfrm>
            <a:off x="2895600" y="5867400"/>
            <a:ext cx="3467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程序流程图与控制流程图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 name="灯片编号占位符 1">
            <a:extLst>
              <a:ext uri="{FF2B5EF4-FFF2-40B4-BE49-F238E27FC236}">
                <a16:creationId xmlns:a16="http://schemas.microsoft.com/office/drawing/2014/main" id="{F1C5ACC2-E2D9-40EB-A639-6E9BBFD209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807975-2981-4870-9E69-F64E7CF5FE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278760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0402">
            <a:extLst>
              <a:ext uri="{FF2B5EF4-FFF2-40B4-BE49-F238E27FC236}">
                <a16:creationId xmlns:a16="http://schemas.microsoft.com/office/drawing/2014/main" id="{A02F41D6-1553-4C62-B80D-93CA1C377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2362200"/>
            <a:ext cx="3373438" cy="3352800"/>
          </a:xfrm>
          <a:noFill/>
        </p:spPr>
      </p:pic>
      <p:sp>
        <p:nvSpPr>
          <p:cNvPr id="8195" name="矩形 4">
            <a:extLst>
              <a:ext uri="{FF2B5EF4-FFF2-40B4-BE49-F238E27FC236}">
                <a16:creationId xmlns:a16="http://schemas.microsoft.com/office/drawing/2014/main" id="{82C6CEEB-1610-43D9-95A9-206DC9A1DFBE}"/>
              </a:ext>
            </a:extLst>
          </p:cNvPr>
          <p:cNvSpPr>
            <a:spLocks noChangeArrowheads="1"/>
          </p:cNvSpPr>
          <p:nvPr/>
        </p:nvSpPr>
        <p:spPr bwMode="auto">
          <a:xfrm>
            <a:off x="3581400" y="5943600"/>
            <a:ext cx="2312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控制流图矩阵</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196" name="灯片编号占位符 1">
            <a:extLst>
              <a:ext uri="{FF2B5EF4-FFF2-40B4-BE49-F238E27FC236}">
                <a16:creationId xmlns:a16="http://schemas.microsoft.com/office/drawing/2014/main" id="{1C98DD01-F1DF-4063-AE7F-EF8456B4AF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213F79-9C53-4E7F-A6B0-8F2AE1C103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8456028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B5CB9A8F-60E5-4369-B2E1-D3ED0D90EA0E}"/>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．程序结构的基本要求</a:t>
            </a:r>
          </a:p>
          <a:p>
            <a:r>
              <a:rPr lang="en-US" altLang="zh-CN">
                <a:ea typeface="宋体" panose="02010600030101010101" pitchFamily="2" charset="-122"/>
              </a:rPr>
              <a:t>		  </a:t>
            </a:r>
            <a:r>
              <a:rPr lang="zh-CN" altLang="zh-CN">
                <a:ea typeface="宋体" panose="02010600030101010101" pitchFamily="2" charset="-122"/>
              </a:rPr>
              <a:t>我们对于程序结构提出以下</a:t>
            </a:r>
            <a:r>
              <a:rPr lang="en-US" altLang="zh-CN">
                <a:ea typeface="宋体" panose="02010600030101010101" pitchFamily="2" charset="-122"/>
              </a:rPr>
              <a:t>4</a:t>
            </a:r>
            <a:r>
              <a:rPr lang="zh-CN" altLang="zh-CN">
                <a:ea typeface="宋体" panose="02010600030101010101" pitchFamily="2" charset="-122"/>
              </a:rPr>
              <a:t>点基本要求，这些要求是，写出的程序不应包含：</a:t>
            </a:r>
          </a:p>
          <a:p>
            <a:pPr>
              <a:buFont typeface="Wingdings" panose="05000000000000000000" pitchFamily="2" charset="2"/>
              <a:buChar char="l"/>
            </a:pPr>
            <a:r>
              <a:rPr lang="zh-CN" altLang="zh-CN">
                <a:ea typeface="宋体" panose="02010600030101010101" pitchFamily="2" charset="-122"/>
              </a:rPr>
              <a:t>转向并不存在的标号；</a:t>
            </a:r>
          </a:p>
          <a:p>
            <a:pPr>
              <a:buFont typeface="Wingdings" panose="05000000000000000000" pitchFamily="2" charset="2"/>
              <a:buChar char="l"/>
            </a:pPr>
            <a:r>
              <a:rPr lang="zh-CN" altLang="zh-CN">
                <a:ea typeface="宋体" panose="02010600030101010101" pitchFamily="2" charset="-122"/>
              </a:rPr>
              <a:t>没有用的语句标号；</a:t>
            </a:r>
          </a:p>
          <a:p>
            <a:pPr>
              <a:buFont typeface="Wingdings" panose="05000000000000000000" pitchFamily="2" charset="2"/>
              <a:buChar char="l"/>
            </a:pPr>
            <a:r>
              <a:rPr lang="zh-CN" altLang="zh-CN">
                <a:ea typeface="宋体" panose="02010600030101010101" pitchFamily="2" charset="-122"/>
              </a:rPr>
              <a:t>从程序入口进入后无法达到的语句；</a:t>
            </a:r>
          </a:p>
          <a:p>
            <a:pPr>
              <a:buFont typeface="Wingdings" panose="05000000000000000000" pitchFamily="2" charset="2"/>
              <a:buChar char="l"/>
            </a:pPr>
            <a:r>
              <a:rPr lang="zh-CN" altLang="zh-CN">
                <a:ea typeface="宋体" panose="02010600030101010101" pitchFamily="2" charset="-122"/>
              </a:rPr>
              <a:t>不能达到停机语句的语句。</a:t>
            </a:r>
          </a:p>
          <a:p>
            <a:endParaRPr lang="zh-CN" altLang="en-US">
              <a:ea typeface="宋体" panose="02010600030101010101" pitchFamily="2" charset="-122"/>
            </a:endParaRPr>
          </a:p>
        </p:txBody>
      </p:sp>
      <p:sp>
        <p:nvSpPr>
          <p:cNvPr id="9219" name="灯片编号占位符 1">
            <a:extLst>
              <a:ext uri="{FF2B5EF4-FFF2-40B4-BE49-F238E27FC236}">
                <a16:creationId xmlns:a16="http://schemas.microsoft.com/office/drawing/2014/main" id="{51628741-65F2-43D1-AF7B-6E8B227C4A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0B008D-B3F7-4A18-9E36-CF738B9E807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548233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0403">
            <a:extLst>
              <a:ext uri="{FF2B5EF4-FFF2-40B4-BE49-F238E27FC236}">
                <a16:creationId xmlns:a16="http://schemas.microsoft.com/office/drawing/2014/main" id="{2C814A78-FDE9-4AD6-8D37-DD59E22FEC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76400" y="2133600"/>
            <a:ext cx="5743575" cy="3200400"/>
          </a:xfrm>
          <a:noFill/>
        </p:spPr>
      </p:pic>
      <p:sp>
        <p:nvSpPr>
          <p:cNvPr id="10243" name="矩形 4">
            <a:extLst>
              <a:ext uri="{FF2B5EF4-FFF2-40B4-BE49-F238E27FC236}">
                <a16:creationId xmlns:a16="http://schemas.microsoft.com/office/drawing/2014/main" id="{413A36DA-D722-43A9-871F-E3DD02727325}"/>
              </a:ext>
            </a:extLst>
          </p:cNvPr>
          <p:cNvSpPr>
            <a:spLocks noChangeArrowheads="1"/>
          </p:cNvSpPr>
          <p:nvPr/>
        </p:nvSpPr>
        <p:spPr bwMode="auto">
          <a:xfrm>
            <a:off x="3048000" y="58674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检验不可达代码算法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4" name="灯片编号占位符 1">
            <a:extLst>
              <a:ext uri="{FF2B5EF4-FFF2-40B4-BE49-F238E27FC236}">
                <a16:creationId xmlns:a16="http://schemas.microsoft.com/office/drawing/2014/main" id="{E67DCEB8-59AA-4DF6-BB6F-A90601FFD7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91509E-7472-4701-A83D-EB81B9A6565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5283907"/>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EF23D981-B64C-475C-8645-08BCBB5A250F}"/>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．结构分析</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4.4</a:t>
            </a:r>
            <a:r>
              <a:rPr lang="zh-CN" altLang="zh-CN">
                <a:ea typeface="宋体" panose="02010600030101010101" pitchFamily="2" charset="-122"/>
              </a:rPr>
              <a:t>给出了最初由</a:t>
            </a:r>
            <a:r>
              <a:rPr lang="en-US" altLang="zh-CN">
                <a:ea typeface="宋体" panose="02010600030101010101" pitchFamily="2" charset="-122"/>
              </a:rPr>
              <a:t>Dijkstra</a:t>
            </a:r>
            <a:r>
              <a:rPr lang="zh-CN" altLang="zh-CN">
                <a:ea typeface="宋体" panose="02010600030101010101" pitchFamily="2" charset="-122"/>
              </a:rPr>
              <a:t>提出的几</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种结构化程序中若干逐步细化（</a:t>
            </a:r>
            <a:r>
              <a:rPr lang="en-US" altLang="zh-CN">
                <a:ea typeface="宋体" panose="02010600030101010101" pitchFamily="2" charset="-122"/>
              </a:rPr>
              <a:t>stepwise refinement</a:t>
            </a:r>
            <a:r>
              <a:rPr lang="zh-CN" altLang="zh-CN">
                <a:ea typeface="宋体" panose="02010600030101010101" pitchFamily="2" charset="-122"/>
              </a:rPr>
              <a:t>）的流程图构造形式。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图中每个结点“</a:t>
            </a:r>
            <a:r>
              <a:rPr lang="en-US" altLang="zh-CN">
                <a:ea typeface="宋体" panose="02010600030101010101" pitchFamily="2" charset="-122"/>
              </a:rPr>
              <a:t>E</a:t>
            </a:r>
            <a:r>
              <a:rPr lang="zh-CN" altLang="zh-CN">
                <a:ea typeface="宋体" panose="02010600030101010101" pitchFamily="2" charset="-122"/>
              </a:rPr>
              <a:t>”均可扩充，由赋值号右边的结构所代换。</a:t>
            </a:r>
          </a:p>
          <a:p>
            <a:endParaRPr lang="zh-CN" altLang="en-US">
              <a:ea typeface="宋体" panose="02010600030101010101" pitchFamily="2" charset="-122"/>
            </a:endParaRPr>
          </a:p>
        </p:txBody>
      </p:sp>
      <p:sp>
        <p:nvSpPr>
          <p:cNvPr id="11267" name="灯片编号占位符 1">
            <a:extLst>
              <a:ext uri="{FF2B5EF4-FFF2-40B4-BE49-F238E27FC236}">
                <a16:creationId xmlns:a16="http://schemas.microsoft.com/office/drawing/2014/main" id="{DFEF1B49-D4C9-4B44-A773-EBB43A3923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D15984-99B5-455E-B17D-E23B41B3688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5706414"/>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0404">
            <a:extLst>
              <a:ext uri="{FF2B5EF4-FFF2-40B4-BE49-F238E27FC236}">
                <a16:creationId xmlns:a16="http://schemas.microsoft.com/office/drawing/2014/main" id="{D52325E1-949E-4B9E-87C0-498FD383F7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936875" y="1447800"/>
            <a:ext cx="3567113" cy="4800600"/>
          </a:xfrm>
          <a:noFill/>
        </p:spPr>
      </p:pic>
      <p:sp>
        <p:nvSpPr>
          <p:cNvPr id="12291" name="矩形 4">
            <a:extLst>
              <a:ext uri="{FF2B5EF4-FFF2-40B4-BE49-F238E27FC236}">
                <a16:creationId xmlns:a16="http://schemas.microsoft.com/office/drawing/2014/main" id="{EA62E2C1-9790-4925-B68A-6F68D998B6FF}"/>
              </a:ext>
            </a:extLst>
          </p:cNvPr>
          <p:cNvSpPr>
            <a:spLocks noChangeArrowheads="1"/>
          </p:cNvSpPr>
          <p:nvPr/>
        </p:nvSpPr>
        <p:spPr bwMode="auto">
          <a:xfrm>
            <a:off x="3505200" y="6324600"/>
            <a:ext cx="2017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流程图语法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2" name="灯片编号占位符 1">
            <a:extLst>
              <a:ext uri="{FF2B5EF4-FFF2-40B4-BE49-F238E27FC236}">
                <a16:creationId xmlns:a16="http://schemas.microsoft.com/office/drawing/2014/main" id="{19A2E6F9-1F28-4304-9590-1FE592F91B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70579C-476F-4ED4-8E80-23B79C19EDA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536161"/>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D06F855A-F675-4B53-89FC-1918DA4C3E2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4.1.2  </a:t>
            </a:r>
            <a:r>
              <a:rPr lang="zh-CN" altLang="zh-CN">
                <a:ea typeface="宋体" panose="02010600030101010101" pitchFamily="2" charset="-122"/>
              </a:rPr>
              <a:t>数据流分析</a:t>
            </a:r>
          </a:p>
          <a:p>
            <a:r>
              <a:rPr lang="en-US" altLang="zh-CN">
                <a:ea typeface="宋体" panose="02010600030101010101" pitchFamily="2" charset="-122"/>
              </a:rPr>
              <a:t>	1</a:t>
            </a:r>
            <a:r>
              <a:rPr lang="zh-CN" altLang="zh-CN">
                <a:ea typeface="宋体" panose="02010600030101010101" pitchFamily="2" charset="-122"/>
              </a:rPr>
              <a:t>．数据流问题</a:t>
            </a:r>
          </a:p>
          <a:p>
            <a:r>
              <a:rPr lang="en-US" altLang="zh-CN">
                <a:ea typeface="宋体" panose="02010600030101010101" pitchFamily="2" charset="-122"/>
              </a:rPr>
              <a:t>		   </a:t>
            </a:r>
            <a:r>
              <a:rPr lang="zh-CN" altLang="zh-CN">
                <a:ea typeface="宋体" panose="02010600030101010101" pitchFamily="2" charset="-122"/>
              </a:rPr>
              <a:t>如果程序中某一语句执行时能改变某程序变量</a:t>
            </a:r>
            <a:r>
              <a:rPr lang="en-US" altLang="zh-CN">
                <a:ea typeface="宋体" panose="02010600030101010101" pitchFamily="2" charset="-122"/>
              </a:rPr>
              <a:t>V</a:t>
            </a:r>
            <a:r>
              <a:rPr lang="zh-CN" altLang="zh-CN">
                <a:ea typeface="宋体" panose="02010600030101010101" pitchFamily="2" charset="-122"/>
              </a:rPr>
              <a:t>的值，则称</a:t>
            </a:r>
            <a:r>
              <a:rPr lang="en-US" altLang="zh-CN">
                <a:ea typeface="宋体" panose="02010600030101010101" pitchFamily="2" charset="-122"/>
              </a:rPr>
              <a:t>V</a:t>
            </a:r>
            <a:r>
              <a:rPr lang="zh-CN" altLang="zh-CN">
                <a:ea typeface="宋体" panose="02010600030101010101" pitchFamily="2" charset="-122"/>
              </a:rPr>
              <a:t>是被该语句定义的。如果一语句的执行引用了内存中变量</a:t>
            </a:r>
            <a:r>
              <a:rPr lang="en-US" altLang="zh-CN">
                <a:ea typeface="宋体" panose="02010600030101010101" pitchFamily="2" charset="-122"/>
              </a:rPr>
              <a:t>V</a:t>
            </a:r>
            <a:r>
              <a:rPr lang="zh-CN" altLang="zh-CN">
                <a:ea typeface="宋体" panose="02010600030101010101" pitchFamily="2" charset="-122"/>
              </a:rPr>
              <a:t>的值，则说该语句引用变量</a:t>
            </a:r>
            <a:r>
              <a:rPr lang="en-US" altLang="zh-CN">
                <a:ea typeface="宋体" panose="02010600030101010101" pitchFamily="2" charset="-122"/>
              </a:rPr>
              <a:t>V</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4.5</a:t>
            </a:r>
            <a:r>
              <a:rPr lang="zh-CN" altLang="zh-CN">
                <a:ea typeface="宋体" panose="02010600030101010101" pitchFamily="2" charset="-122"/>
              </a:rPr>
              <a:t>给出了一个小程序的控制流图，同时指明了每一语句定义和引用的变量。</a:t>
            </a:r>
          </a:p>
          <a:p>
            <a:endParaRPr lang="zh-CN" altLang="en-US">
              <a:ea typeface="宋体" panose="02010600030101010101" pitchFamily="2" charset="-122"/>
            </a:endParaRPr>
          </a:p>
        </p:txBody>
      </p:sp>
      <p:sp>
        <p:nvSpPr>
          <p:cNvPr id="13315" name="灯片编号占位符 1">
            <a:extLst>
              <a:ext uri="{FF2B5EF4-FFF2-40B4-BE49-F238E27FC236}">
                <a16:creationId xmlns:a16="http://schemas.microsoft.com/office/drawing/2014/main" id="{74087B74-FE33-4AC0-8D29-65B553BC33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336688-2E87-479A-9FEE-5232C395B23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4272499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0405">
            <a:extLst>
              <a:ext uri="{FF2B5EF4-FFF2-40B4-BE49-F238E27FC236}">
                <a16:creationId xmlns:a16="http://schemas.microsoft.com/office/drawing/2014/main" id="{EDD36B59-C217-4FFA-B6EC-8736F5BC1F3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981200"/>
            <a:ext cx="7102475" cy="3276600"/>
          </a:xfrm>
          <a:noFill/>
        </p:spPr>
      </p:pic>
      <p:sp>
        <p:nvSpPr>
          <p:cNvPr id="14339" name="矩形 4">
            <a:extLst>
              <a:ext uri="{FF2B5EF4-FFF2-40B4-BE49-F238E27FC236}">
                <a16:creationId xmlns:a16="http://schemas.microsoft.com/office/drawing/2014/main" id="{02ECD307-6C95-4E22-8A8F-0354B0FB0F01}"/>
              </a:ext>
            </a:extLst>
          </p:cNvPr>
          <p:cNvSpPr>
            <a:spLocks noChangeArrowheads="1"/>
          </p:cNvSpPr>
          <p:nvPr/>
        </p:nvSpPr>
        <p:spPr bwMode="auto">
          <a:xfrm>
            <a:off x="2743200" y="5867400"/>
            <a:ext cx="409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控制流图及其定义和引用的变量</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340" name="灯片编号占位符 1">
            <a:extLst>
              <a:ext uri="{FF2B5EF4-FFF2-40B4-BE49-F238E27FC236}">
                <a16:creationId xmlns:a16="http://schemas.microsoft.com/office/drawing/2014/main" id="{1C988EDD-0150-477C-AA2D-9451E8332A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25EBCDB-7770-446E-AC1B-0346E97D1B5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899677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EFCC694E-9E6B-49C1-9AE6-62B8ED6E784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该程序中含有两个错误：</a:t>
            </a:r>
          </a:p>
          <a:p>
            <a:pPr>
              <a:buFont typeface="Wingdings" panose="05000000000000000000" pitchFamily="2" charset="2"/>
              <a:buChar char="l"/>
            </a:pPr>
            <a:r>
              <a:rPr lang="zh-CN" altLang="zh-CN">
                <a:ea typeface="宋体" panose="02010600030101010101" pitchFamily="2" charset="-122"/>
              </a:rPr>
              <a:t>语句</a:t>
            </a:r>
            <a:r>
              <a:rPr lang="en-US" altLang="zh-CN">
                <a:ea typeface="宋体" panose="02010600030101010101" pitchFamily="2" charset="-122"/>
              </a:rPr>
              <a:t>2</a:t>
            </a:r>
            <a:r>
              <a:rPr lang="zh-CN" altLang="zh-CN">
                <a:ea typeface="宋体" panose="02010600030101010101" pitchFamily="2" charset="-122"/>
              </a:rPr>
              <a:t>使用了变量</a:t>
            </a:r>
            <a:r>
              <a:rPr lang="en-US" altLang="zh-CN">
                <a:ea typeface="宋体" panose="02010600030101010101" pitchFamily="2" charset="-122"/>
              </a:rPr>
              <a:t>W</a:t>
            </a:r>
            <a:r>
              <a:rPr lang="zh-CN" altLang="zh-CN">
                <a:ea typeface="宋体" panose="02010600030101010101" pitchFamily="2" charset="-122"/>
              </a:rPr>
              <a:t>，而在此之前并未对其定义；</a:t>
            </a:r>
          </a:p>
          <a:p>
            <a:pPr>
              <a:buFont typeface="Wingdings" panose="05000000000000000000" pitchFamily="2" charset="2"/>
              <a:buChar char="l"/>
            </a:pPr>
            <a:r>
              <a:rPr lang="zh-CN" altLang="zh-CN">
                <a:ea typeface="宋体" panose="02010600030101010101" pitchFamily="2" charset="-122"/>
              </a:rPr>
              <a:t>语句</a:t>
            </a:r>
            <a:r>
              <a:rPr lang="en-US" altLang="zh-CN">
                <a:ea typeface="宋体" panose="02010600030101010101" pitchFamily="2" charset="-122"/>
              </a:rPr>
              <a:t>5</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使用变量</a:t>
            </a:r>
            <a:r>
              <a:rPr lang="en-US" altLang="zh-CN">
                <a:ea typeface="宋体" panose="02010600030101010101" pitchFamily="2" charset="-122"/>
              </a:rPr>
              <a:t>V</a:t>
            </a:r>
            <a:r>
              <a:rPr lang="zh-CN" altLang="zh-CN">
                <a:ea typeface="宋体" panose="02010600030101010101" pitchFamily="2" charset="-122"/>
              </a:rPr>
              <a:t>，这在第一次执行循环时也未对其定义过。</a:t>
            </a:r>
          </a:p>
          <a:p>
            <a:r>
              <a:rPr lang="en-US" altLang="zh-CN">
                <a:ea typeface="宋体" panose="02010600030101010101" pitchFamily="2" charset="-122"/>
              </a:rPr>
              <a:t>		  </a:t>
            </a:r>
            <a:r>
              <a:rPr lang="zh-CN" altLang="zh-CN">
                <a:ea typeface="宋体" panose="02010600030101010101" pitchFamily="2" charset="-122"/>
              </a:rPr>
              <a:t>此外，该程序还包含两个异常：</a:t>
            </a:r>
          </a:p>
          <a:p>
            <a:pPr>
              <a:buFont typeface="Wingdings" panose="05000000000000000000" pitchFamily="2" charset="2"/>
              <a:buChar char="l"/>
            </a:pPr>
            <a:r>
              <a:rPr lang="zh-CN" altLang="zh-CN">
                <a:ea typeface="宋体" panose="02010600030101010101" pitchFamily="2" charset="-122"/>
              </a:rPr>
              <a:t>语句</a:t>
            </a:r>
            <a:r>
              <a:rPr lang="en-US" altLang="zh-CN">
                <a:ea typeface="宋体" panose="02010600030101010101" pitchFamily="2" charset="-122"/>
              </a:rPr>
              <a:t>6</a:t>
            </a:r>
            <a:r>
              <a:rPr lang="zh-CN" altLang="zh-CN">
                <a:ea typeface="宋体" panose="02010600030101010101" pitchFamily="2" charset="-122"/>
              </a:rPr>
              <a:t>对</a:t>
            </a:r>
            <a:r>
              <a:rPr lang="en-US" altLang="zh-CN">
                <a:ea typeface="宋体" panose="02010600030101010101" pitchFamily="2" charset="-122"/>
              </a:rPr>
              <a:t>Z</a:t>
            </a:r>
            <a:r>
              <a:rPr lang="zh-CN" altLang="zh-CN">
                <a:ea typeface="宋体" panose="02010600030101010101" pitchFamily="2" charset="-122"/>
              </a:rPr>
              <a:t>的定义从未使用过；</a:t>
            </a:r>
          </a:p>
          <a:p>
            <a:pPr>
              <a:buFont typeface="Wingdings" panose="05000000000000000000" pitchFamily="2" charset="2"/>
              <a:buChar char="l"/>
            </a:pPr>
            <a:r>
              <a:rPr lang="zh-CN" altLang="zh-CN">
                <a:ea typeface="宋体" panose="02010600030101010101" pitchFamily="2" charset="-122"/>
              </a:rPr>
              <a:t>语句</a:t>
            </a:r>
            <a:r>
              <a:rPr lang="en-US" altLang="zh-CN">
                <a:ea typeface="宋体" panose="02010600030101010101" pitchFamily="2" charset="-122"/>
              </a:rPr>
              <a:t>8</a:t>
            </a:r>
            <a:r>
              <a:rPr lang="zh-CN" altLang="zh-CN">
                <a:ea typeface="宋体" panose="02010600030101010101" pitchFamily="2" charset="-122"/>
              </a:rPr>
              <a:t>对</a:t>
            </a:r>
            <a:r>
              <a:rPr lang="en-US" altLang="zh-CN">
                <a:ea typeface="宋体" panose="02010600030101010101" pitchFamily="2" charset="-122"/>
              </a:rPr>
              <a:t>W</a:t>
            </a:r>
            <a:r>
              <a:rPr lang="zh-CN" altLang="zh-CN">
                <a:ea typeface="宋体" panose="02010600030101010101" pitchFamily="2" charset="-122"/>
              </a:rPr>
              <a:t>的定义也从未使用过。</a:t>
            </a:r>
          </a:p>
          <a:p>
            <a:endParaRPr lang="zh-CN" altLang="en-US">
              <a:ea typeface="宋体" panose="02010600030101010101" pitchFamily="2" charset="-122"/>
            </a:endParaRPr>
          </a:p>
        </p:txBody>
      </p:sp>
      <p:sp>
        <p:nvSpPr>
          <p:cNvPr id="15363" name="灯片编号占位符 1">
            <a:extLst>
              <a:ext uri="{FF2B5EF4-FFF2-40B4-BE49-F238E27FC236}">
                <a16:creationId xmlns:a16="http://schemas.microsoft.com/office/drawing/2014/main" id="{0FD7AE7E-A0AC-487E-A2D5-E793582740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B823C6-2EF1-4805-A121-3EB91CDD1E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3500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9CA5C6D0-4794-40EB-A355-3EA3A166AFEA}"/>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在软件运行的过程中若有必要修改，得提出充分的修改理由，经过审核，才能确定下来。</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接着需要经历制定修改计划、确定新的需求、修改软件设计、修改编码、进行测试以及重新投入运行等一系列步骤。</a:t>
            </a:r>
            <a:endParaRPr lang="zh-CN" altLang="en-US">
              <a:ea typeface="宋体" panose="02010600030101010101" pitchFamily="2" charset="-122"/>
            </a:endParaRP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5436557F-CA2D-4820-AFFE-0AE8A016B214}"/>
              </a:ext>
            </a:extLst>
          </p:cNvPr>
          <p:cNvSpPr>
            <a:spLocks noGrp="1"/>
          </p:cNvSpPr>
          <p:nvPr>
            <p:ph idx="1"/>
          </p:nvPr>
        </p:nvSpPr>
        <p:spPr>
          <a:xfrm>
            <a:off x="228600" y="1295400"/>
            <a:ext cx="8610600" cy="4953000"/>
          </a:xfrm>
        </p:spPr>
        <p:txBody>
          <a:bodyPr/>
          <a:lstStyle/>
          <a:p>
            <a:r>
              <a:rPr lang="en-US" altLang="zh-CN">
                <a:ea typeface="宋体" panose="02010600030101010101" pitchFamily="2" charset="-122"/>
              </a:rPr>
              <a:t>	2</a:t>
            </a:r>
            <a:r>
              <a:rPr lang="zh-CN" altLang="zh-CN">
                <a:ea typeface="宋体" panose="02010600030101010101" pitchFamily="2" charset="-122"/>
              </a:rPr>
              <a:t>．可达性定义</a:t>
            </a:r>
          </a:p>
          <a:p>
            <a:r>
              <a:rPr lang="en-US" altLang="zh-CN">
                <a:ea typeface="宋体" panose="02010600030101010101" pitchFamily="2" charset="-122"/>
              </a:rPr>
              <a:t>		  </a:t>
            </a:r>
            <a:r>
              <a:rPr lang="zh-CN" altLang="zh-CN">
                <a:ea typeface="宋体" panose="02010600030101010101" pitchFamily="2" charset="-122"/>
              </a:rPr>
              <a:t>严格地说，变量</a:t>
            </a:r>
            <a:r>
              <a:rPr lang="en-US" altLang="zh-CN">
                <a:ea typeface="宋体" panose="02010600030101010101" pitchFamily="2" charset="-122"/>
              </a:rPr>
              <a:t>V</a:t>
            </a:r>
            <a:r>
              <a:rPr lang="zh-CN" altLang="zh-CN">
                <a:ea typeface="宋体" panose="02010600030101010101" pitchFamily="2" charset="-122"/>
              </a:rPr>
              <a:t>的定义是修改</a:t>
            </a:r>
            <a:r>
              <a:rPr lang="en-US" altLang="zh-CN">
                <a:ea typeface="宋体" panose="02010600030101010101" pitchFamily="2" charset="-122"/>
              </a:rPr>
              <a:t>V</a:t>
            </a:r>
            <a:r>
              <a:rPr lang="zh-CN" altLang="zh-CN">
                <a:ea typeface="宋体" panose="02010600030101010101" pitchFamily="2" charset="-122"/>
              </a:rPr>
              <a:t>值的一个程序语句。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如果语句</a:t>
            </a:r>
            <a:r>
              <a:rPr lang="en-US" altLang="zh-CN">
                <a:ea typeface="宋体" panose="02010600030101010101" pitchFamily="2" charset="-122"/>
              </a:rPr>
              <a:t>i</a:t>
            </a:r>
            <a:r>
              <a:rPr lang="zh-CN" altLang="zh-CN">
                <a:ea typeface="宋体" panose="02010600030101010101" pitchFamily="2" charset="-122"/>
              </a:rPr>
              <a:t>是</a:t>
            </a:r>
            <a:r>
              <a:rPr lang="en-US" altLang="zh-CN">
                <a:ea typeface="宋体" panose="02010600030101010101" pitchFamily="2" charset="-122"/>
              </a:rPr>
              <a:t>V</a:t>
            </a:r>
            <a:r>
              <a:rPr lang="zh-CN" altLang="zh-CN">
                <a:ea typeface="宋体" panose="02010600030101010101" pitchFamily="2" charset="-122"/>
              </a:rPr>
              <a:t>的一个定义，我们可以用</a:t>
            </a:r>
            <a:r>
              <a:rPr lang="en-US" altLang="zh-CN">
                <a:ea typeface="宋体" panose="02010600030101010101" pitchFamily="2" charset="-122"/>
              </a:rPr>
              <a:t>V</a:t>
            </a:r>
            <a:r>
              <a:rPr lang="en-US" altLang="zh-CN" baseline="-25000">
                <a:ea typeface="宋体" panose="02010600030101010101" pitchFamily="2" charset="-122"/>
              </a:rPr>
              <a:t>i</a:t>
            </a:r>
            <a:r>
              <a:rPr lang="zh-CN" altLang="zh-CN">
                <a:ea typeface="宋体" panose="02010600030101010101" pitchFamily="2" charset="-122"/>
              </a:rPr>
              <a:t>来表示这一定义。</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如果在控制流图中一路径并未对变量</a:t>
            </a:r>
            <a:r>
              <a:rPr lang="en-US" altLang="zh-CN">
                <a:ea typeface="宋体" panose="02010600030101010101" pitchFamily="2" charset="-122"/>
              </a:rPr>
              <a:t>V</a:t>
            </a:r>
            <a:r>
              <a:rPr lang="zh-CN" altLang="zh-CN">
                <a:ea typeface="宋体" panose="02010600030101010101" pitchFamily="2" charset="-122"/>
              </a:rPr>
              <a:t>定义，那么该路径就是变量</a:t>
            </a:r>
            <a:r>
              <a:rPr lang="en-US" altLang="zh-CN">
                <a:ea typeface="宋体" panose="02010600030101010101" pitchFamily="2" charset="-122"/>
              </a:rPr>
              <a:t>V</a:t>
            </a:r>
            <a:r>
              <a:rPr lang="zh-CN" altLang="zh-CN">
                <a:ea typeface="宋体" panose="02010600030101010101" pitchFamily="2" charset="-122"/>
              </a:rPr>
              <a:t>的明确定义。</a:t>
            </a:r>
            <a:endParaRPr lang="zh-CN" altLang="en-US">
              <a:ea typeface="宋体" panose="02010600030101010101" pitchFamily="2" charset="-122"/>
            </a:endParaRPr>
          </a:p>
        </p:txBody>
      </p:sp>
      <p:sp>
        <p:nvSpPr>
          <p:cNvPr id="16387" name="灯片编号占位符 1">
            <a:extLst>
              <a:ext uri="{FF2B5EF4-FFF2-40B4-BE49-F238E27FC236}">
                <a16:creationId xmlns:a16="http://schemas.microsoft.com/office/drawing/2014/main" id="{8A2826DF-F0C6-4C70-BECA-7567725003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B33673-DC4D-49ED-8FDA-2187848B28B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22533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C39DF7B8-0CEE-4EA8-92F9-3D7462AB3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225" y="1447800"/>
            <a:ext cx="8815388" cy="525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230547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CF5EE3FE-F839-476B-92B1-3CA06DEEED7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如果从结点</a:t>
            </a:r>
            <a:r>
              <a:rPr lang="en-US" altLang="zh-CN">
                <a:ea typeface="宋体" panose="02010600030101010101" pitchFamily="2" charset="-122"/>
              </a:rPr>
              <a:t>i</a:t>
            </a:r>
            <a:r>
              <a:rPr lang="zh-CN" altLang="zh-CN">
                <a:ea typeface="宋体" panose="02010600030101010101" pitchFamily="2" charset="-122"/>
              </a:rPr>
              <a:t>到结点</a:t>
            </a:r>
            <a:r>
              <a:rPr lang="en-US" altLang="zh-CN">
                <a:ea typeface="宋体" panose="02010600030101010101" pitchFamily="2" charset="-122"/>
              </a:rPr>
              <a:t>j</a:t>
            </a:r>
            <a:r>
              <a:rPr lang="zh-CN" altLang="zh-CN">
                <a:ea typeface="宋体" panose="02010600030101010101" pitchFamily="2" charset="-122"/>
              </a:rPr>
              <a:t>的入口（或出口）变量</a:t>
            </a:r>
            <a:r>
              <a:rPr lang="en-US" altLang="zh-CN">
                <a:ea typeface="宋体" panose="02010600030101010101" pitchFamily="2" charset="-122"/>
              </a:rPr>
              <a:t>V</a:t>
            </a:r>
            <a:r>
              <a:rPr lang="zh-CN" altLang="zh-CN">
                <a:ea typeface="宋体" panose="02010600030101010101" pitchFamily="2" charset="-122"/>
              </a:rPr>
              <a:t>有一明确定义路径，定义</a:t>
            </a:r>
            <a:r>
              <a:rPr lang="en-US" altLang="zh-CN">
                <a:ea typeface="宋体" panose="02010600030101010101" pitchFamily="2" charset="-122"/>
              </a:rPr>
              <a:t>V</a:t>
            </a:r>
            <a:r>
              <a:rPr lang="en-US" altLang="zh-CN" baseline="-25000">
                <a:ea typeface="宋体" panose="02010600030101010101" pitchFamily="2" charset="-122"/>
              </a:rPr>
              <a:t>i</a:t>
            </a:r>
            <a:r>
              <a:rPr lang="zh-CN" altLang="zh-CN">
                <a:ea typeface="宋体" panose="02010600030101010101" pitchFamily="2" charset="-122"/>
              </a:rPr>
              <a:t>便说成是达到了结点</a:t>
            </a:r>
            <a:r>
              <a:rPr lang="en-US" altLang="zh-CN">
                <a:ea typeface="宋体" panose="02010600030101010101" pitchFamily="2" charset="-122"/>
              </a:rPr>
              <a:t>j</a:t>
            </a:r>
            <a:r>
              <a:rPr lang="zh-CN" altLang="zh-CN">
                <a:ea typeface="宋体" panose="02010600030101010101" pitchFamily="2" charset="-122"/>
              </a:rPr>
              <a:t>的入口（或出口）。最后，我们说定义</a:t>
            </a:r>
            <a:r>
              <a:rPr lang="en-US" altLang="zh-CN">
                <a:ea typeface="宋体" panose="02010600030101010101" pitchFamily="2" charset="-122"/>
              </a:rPr>
              <a:t>V</a:t>
            </a:r>
            <a:r>
              <a:rPr lang="en-US" altLang="zh-CN" baseline="-25000">
                <a:ea typeface="宋体" panose="02010600030101010101" pitchFamily="2" charset="-122"/>
              </a:rPr>
              <a:t>i</a:t>
            </a:r>
            <a:r>
              <a:rPr lang="zh-CN" altLang="zh-CN">
                <a:ea typeface="宋体" panose="02010600030101010101" pitchFamily="2" charset="-122"/>
              </a:rPr>
              <a:t>被说成是“杀掉”了那些达到结点</a:t>
            </a:r>
            <a:r>
              <a:rPr lang="en-US" altLang="zh-CN">
                <a:ea typeface="宋体" panose="02010600030101010101" pitchFamily="2" charset="-122"/>
              </a:rPr>
              <a:t>i</a:t>
            </a:r>
            <a:r>
              <a:rPr lang="zh-CN" altLang="zh-CN">
                <a:ea typeface="宋体" panose="02010600030101010101" pitchFamily="2" charset="-122"/>
              </a:rPr>
              <a:t>的变量的所有其他定义（保留了其他变量的所有定义）。</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8435" name="灯片编号占位符 1">
            <a:extLst>
              <a:ext uri="{FF2B5EF4-FFF2-40B4-BE49-F238E27FC236}">
                <a16:creationId xmlns:a16="http://schemas.microsoft.com/office/drawing/2014/main" id="{6EC14288-7322-4FE8-841A-6B3CCFC8AE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62A4A8-61CE-4D6C-AEB3-6502ACD47B0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5054365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0406">
            <a:extLst>
              <a:ext uri="{FF2B5EF4-FFF2-40B4-BE49-F238E27FC236}">
                <a16:creationId xmlns:a16="http://schemas.microsoft.com/office/drawing/2014/main" id="{4F96D4CD-E2AD-47AA-B06C-0DD53ED9FD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371600"/>
            <a:ext cx="4157663"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矩形 4">
            <a:extLst>
              <a:ext uri="{FF2B5EF4-FFF2-40B4-BE49-F238E27FC236}">
                <a16:creationId xmlns:a16="http://schemas.microsoft.com/office/drawing/2014/main" id="{10121744-F9A4-4D40-8EFE-7102245AE2DF}"/>
              </a:ext>
            </a:extLst>
          </p:cNvPr>
          <p:cNvSpPr>
            <a:spLocks noChangeArrowheads="1"/>
          </p:cNvSpPr>
          <p:nvPr/>
        </p:nvSpPr>
        <p:spPr bwMode="auto">
          <a:xfrm>
            <a:off x="3429000" y="62484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循环迭代算法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460" name="灯片编号占位符 1">
            <a:extLst>
              <a:ext uri="{FF2B5EF4-FFF2-40B4-BE49-F238E27FC236}">
                <a16:creationId xmlns:a16="http://schemas.microsoft.com/office/drawing/2014/main" id="{4DB6C003-50D1-4DA6-A018-443499F08E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C45E7D-0B1E-4D0B-88C9-A6E040C0232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8011789"/>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DAEBD803-C1B4-4A5E-AD35-0BF19A70868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3</a:t>
            </a:r>
            <a:r>
              <a:rPr lang="zh-CN" altLang="zh-CN">
                <a:ea typeface="宋体" panose="02010600030101010101" pitchFamily="2" charset="-122"/>
              </a:rPr>
              <a:t>．引用未定义变量</a:t>
            </a:r>
          </a:p>
          <a:p>
            <a:r>
              <a:rPr lang="en-US" altLang="zh-CN">
                <a:ea typeface="宋体" panose="02010600030101010101" pitchFamily="2" charset="-122"/>
              </a:rPr>
              <a:t>		  </a:t>
            </a:r>
            <a:r>
              <a:rPr lang="zh-CN" altLang="zh-CN">
                <a:ea typeface="宋体" panose="02010600030101010101" pitchFamily="2" charset="-122"/>
              </a:rPr>
              <a:t>根据可达定义表，可按下述方法找出对未定义变量的引用。</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对每一结点</a:t>
            </a:r>
            <a:r>
              <a:rPr lang="en-US" altLang="zh-CN">
                <a:ea typeface="宋体" panose="02010600030101010101" pitchFamily="2" charset="-122"/>
              </a:rPr>
              <a:t>i</a:t>
            </a:r>
            <a:r>
              <a:rPr lang="zh-CN" altLang="zh-CN">
                <a:ea typeface="宋体" panose="02010600030101010101" pitchFamily="2" charset="-122"/>
              </a:rPr>
              <a:t>，我们依次考虑语句</a:t>
            </a:r>
            <a:r>
              <a:rPr lang="en-US" altLang="zh-CN">
                <a:ea typeface="宋体" panose="02010600030101010101" pitchFamily="2" charset="-122"/>
              </a:rPr>
              <a:t>i</a:t>
            </a:r>
            <a:r>
              <a:rPr lang="zh-CN" altLang="zh-CN">
                <a:ea typeface="宋体" panose="02010600030101010101" pitchFamily="2" charset="-122"/>
              </a:rPr>
              <a:t>引用的每一变量，如果对任何这样的变量</a:t>
            </a:r>
            <a:r>
              <a:rPr lang="en-US" altLang="zh-CN">
                <a:ea typeface="宋体" panose="02010600030101010101" pitchFamily="2" charset="-122"/>
              </a:rPr>
              <a:t>V</a:t>
            </a:r>
            <a:r>
              <a:rPr lang="zh-CN" altLang="zh-CN">
                <a:ea typeface="宋体" panose="02010600030101010101" pitchFamily="2" charset="-122"/>
              </a:rPr>
              <a:t>，并没有</a:t>
            </a:r>
            <a:r>
              <a:rPr lang="en-US" altLang="zh-CN">
                <a:ea typeface="宋体" panose="02010600030101010101" pitchFamily="2" charset="-122"/>
              </a:rPr>
              <a:t>V</a:t>
            </a:r>
            <a:r>
              <a:rPr lang="zh-CN" altLang="zh-CN">
                <a:ea typeface="宋体" panose="02010600030101010101" pitchFamily="2" charset="-122"/>
              </a:rPr>
              <a:t>的定义达到</a:t>
            </a:r>
            <a:r>
              <a:rPr lang="en-US" altLang="zh-CN">
                <a:ea typeface="宋体" panose="02010600030101010101" pitchFamily="2" charset="-122"/>
              </a:rPr>
              <a:t>i</a:t>
            </a:r>
            <a:r>
              <a:rPr lang="zh-CN" altLang="zh-CN">
                <a:ea typeface="宋体" panose="02010600030101010101" pitchFamily="2" charset="-122"/>
              </a:rPr>
              <a:t>，那么程序含有一个错误。</a:t>
            </a:r>
          </a:p>
          <a:p>
            <a:endParaRPr lang="zh-CN" altLang="en-US">
              <a:ea typeface="宋体" panose="02010600030101010101" pitchFamily="2" charset="-122"/>
            </a:endParaRPr>
          </a:p>
        </p:txBody>
      </p:sp>
      <p:sp>
        <p:nvSpPr>
          <p:cNvPr id="20483" name="灯片编号占位符 1">
            <a:extLst>
              <a:ext uri="{FF2B5EF4-FFF2-40B4-BE49-F238E27FC236}">
                <a16:creationId xmlns:a16="http://schemas.microsoft.com/office/drawing/2014/main" id="{69DDB9F9-519C-464C-B350-7C18133116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3AABA8-1D5D-4F9C-9AE1-BF282F5BBE1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352762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DEB74166-C179-456F-B0C4-F723A4977044}"/>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a:t>
            </a:r>
            <a:r>
              <a:rPr lang="zh-CN" altLang="zh-CN">
                <a:ea typeface="宋体" panose="02010600030101010101" pitchFamily="2" charset="-122"/>
              </a:rPr>
              <a:t>．未曾使用的定义</a:t>
            </a:r>
          </a:p>
          <a:p>
            <a:r>
              <a:rPr lang="en-US" altLang="zh-CN">
                <a:ea typeface="宋体" panose="02010600030101010101" pitchFamily="2" charset="-122"/>
              </a:rPr>
              <a:t>		  </a:t>
            </a:r>
            <a:r>
              <a:rPr lang="zh-CN" altLang="zh-CN">
                <a:ea typeface="宋体" panose="02010600030101010101" pitchFamily="2" charset="-122"/>
              </a:rPr>
              <a:t>可以用下面的方法找出未曾使用的定义。对于每一变量定义</a:t>
            </a:r>
            <a:r>
              <a:rPr lang="en-US" altLang="zh-CN">
                <a:ea typeface="宋体" panose="02010600030101010101" pitchFamily="2" charset="-122"/>
              </a:rPr>
              <a:t>V</a:t>
            </a:r>
            <a:r>
              <a:rPr lang="en-US" altLang="zh-CN" baseline="-25000">
                <a:ea typeface="宋体" panose="02010600030101010101" pitchFamily="2" charset="-122"/>
              </a:rPr>
              <a:t>i </a:t>
            </a:r>
            <a:r>
              <a:rPr lang="zh-CN" altLang="zh-CN">
                <a:ea typeface="宋体" panose="02010600030101010101" pitchFamily="2" charset="-122"/>
              </a:rPr>
              <a:t>，我们依次考虑由</a:t>
            </a:r>
            <a:r>
              <a:rPr lang="en-US" altLang="zh-CN">
                <a:ea typeface="宋体" panose="02010600030101010101" pitchFamily="2" charset="-122"/>
              </a:rPr>
              <a:t>V</a:t>
            </a:r>
            <a:r>
              <a:rPr lang="en-US" altLang="zh-CN" baseline="-25000">
                <a:ea typeface="宋体" panose="02010600030101010101" pitchFamily="2" charset="-122"/>
              </a:rPr>
              <a:t>i</a:t>
            </a:r>
            <a:r>
              <a:rPr lang="zh-CN" altLang="zh-CN">
                <a:ea typeface="宋体" panose="02010600030101010101" pitchFamily="2" charset="-122"/>
              </a:rPr>
              <a:t>达到的每个程序结点</a:t>
            </a:r>
            <a:r>
              <a:rPr lang="en-US" altLang="zh-CN">
                <a:ea typeface="宋体" panose="02010600030101010101" pitchFamily="2" charset="-122"/>
              </a:rPr>
              <a:t>j</a:t>
            </a:r>
            <a:r>
              <a:rPr lang="zh-CN" altLang="zh-CN">
                <a:ea typeface="宋体" panose="02010600030101010101" pitchFamily="2" charset="-122"/>
              </a:rPr>
              <a:t>，如果没有引用变量</a:t>
            </a:r>
            <a:r>
              <a:rPr lang="en-US" altLang="zh-CN">
                <a:ea typeface="宋体" panose="02010600030101010101" pitchFamily="2" charset="-122"/>
              </a:rPr>
              <a:t>V</a:t>
            </a:r>
            <a:r>
              <a:rPr lang="zh-CN" altLang="zh-CN">
                <a:ea typeface="宋体" panose="02010600030101010101" pitchFamily="2" charset="-122"/>
              </a:rPr>
              <a:t>的相应语句，则程序中含有一个异常。</a:t>
            </a:r>
          </a:p>
          <a:p>
            <a:r>
              <a:rPr lang="en-US" altLang="zh-CN">
                <a:ea typeface="宋体" panose="02010600030101010101" pitchFamily="2" charset="-122"/>
              </a:rPr>
              <a:t>	</a:t>
            </a:r>
            <a:endParaRPr lang="zh-CN" altLang="en-US">
              <a:ea typeface="宋体" panose="02010600030101010101" pitchFamily="2" charset="-122"/>
            </a:endParaRPr>
          </a:p>
        </p:txBody>
      </p:sp>
      <p:sp>
        <p:nvSpPr>
          <p:cNvPr id="21507" name="灯片编号占位符 1">
            <a:extLst>
              <a:ext uri="{FF2B5EF4-FFF2-40B4-BE49-F238E27FC236}">
                <a16:creationId xmlns:a16="http://schemas.microsoft.com/office/drawing/2014/main" id="{842F9E27-A507-464D-8F12-3B3949A03F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E2B0DF5-8231-411D-AF2A-842E0F6EB9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592902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8575410F-B993-42EA-9B58-73594A3370F0}"/>
              </a:ext>
            </a:extLst>
          </p:cNvPr>
          <p:cNvSpPr>
            <a:spLocks noGrp="1"/>
          </p:cNvSpPr>
          <p:nvPr>
            <p:ph idx="1"/>
          </p:nvPr>
        </p:nvSpPr>
        <p:spPr/>
        <p:txBody>
          <a:bodyPr/>
          <a:lstStyle/>
          <a:p>
            <a:r>
              <a:rPr lang="en-US" altLang="zh-CN">
                <a:ea typeface="宋体" panose="02010600030101010101" pitchFamily="2" charset="-122"/>
              </a:rPr>
              <a:t>	4.1.3  </a:t>
            </a:r>
            <a:r>
              <a:rPr lang="zh-CN" altLang="zh-CN">
                <a:ea typeface="宋体" panose="02010600030101010101" pitchFamily="2" charset="-122"/>
              </a:rPr>
              <a:t>信息流分析</a:t>
            </a:r>
          </a:p>
          <a:p>
            <a:r>
              <a:rPr lang="en-US" altLang="zh-CN">
                <a:ea typeface="宋体" panose="02010600030101010101" pitchFamily="2" charset="-122"/>
              </a:rPr>
              <a:t>		  </a:t>
            </a:r>
            <a:r>
              <a:rPr lang="zh-CN" altLang="zh-CN">
                <a:ea typeface="宋体" panose="02010600030101010101" pitchFamily="2" charset="-122"/>
              </a:rPr>
              <a:t>为了说明信息流分析的性质，以下给出整除算法作为例子。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4.7</a:t>
            </a:r>
            <a:r>
              <a:rPr lang="zh-CN" altLang="zh-CN">
                <a:ea typeface="宋体" panose="02010600030101010101" pitchFamily="2" charset="-122"/>
              </a:rPr>
              <a:t>是这一算法的程序。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4.8</a:t>
            </a:r>
            <a:r>
              <a:rPr lang="zh-CN" altLang="zh-CN">
                <a:ea typeface="宋体" panose="02010600030101010101" pitchFamily="2" charset="-122"/>
              </a:rPr>
              <a:t>是三个关系的表。其中第一个表（图</a:t>
            </a:r>
            <a:r>
              <a:rPr lang="en-US" altLang="zh-CN">
                <a:ea typeface="宋体" panose="02010600030101010101" pitchFamily="2" charset="-122"/>
              </a:rPr>
              <a:t>4.8</a:t>
            </a:r>
            <a:r>
              <a:rPr lang="zh-CN" altLang="zh-CN">
                <a:ea typeface="宋体" panose="02010600030101010101" pitchFamily="2" charset="-122"/>
              </a:rPr>
              <a:t>（</a:t>
            </a:r>
            <a:r>
              <a:rPr lang="en-US" altLang="zh-CN">
                <a:ea typeface="宋体" panose="02010600030101010101" pitchFamily="2" charset="-122"/>
              </a:rPr>
              <a:t>a</a:t>
            </a:r>
            <a:r>
              <a:rPr lang="zh-CN" altLang="zh-CN">
                <a:ea typeface="宋体" panose="02010600030101010101" pitchFamily="2" charset="-122"/>
              </a:rPr>
              <a:t>））给出每一语句执行时所用到其输入值的变量。</a:t>
            </a:r>
          </a:p>
          <a:p>
            <a:r>
              <a:rPr lang="en-US" altLang="zh-CN">
                <a:ea typeface="宋体" panose="02010600030101010101" pitchFamily="2" charset="-122"/>
              </a:rPr>
              <a:t>		</a:t>
            </a:r>
            <a:endParaRPr lang="zh-CN" altLang="en-US">
              <a:ea typeface="宋体" panose="02010600030101010101" pitchFamily="2" charset="-122"/>
            </a:endParaRPr>
          </a:p>
        </p:txBody>
      </p:sp>
      <p:sp>
        <p:nvSpPr>
          <p:cNvPr id="22531" name="灯片编号占位符 1">
            <a:extLst>
              <a:ext uri="{FF2B5EF4-FFF2-40B4-BE49-F238E27FC236}">
                <a16:creationId xmlns:a16="http://schemas.microsoft.com/office/drawing/2014/main" id="{810F4D09-AF11-42E9-AC44-31A6476A04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30A9D9E-65C2-48F9-8581-08C5F624B9A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5840543"/>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99B91236-7AF5-4D77-96AC-2169EF28938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第二个关系（图</a:t>
            </a:r>
            <a:r>
              <a:rPr lang="en-US" altLang="zh-CN">
                <a:ea typeface="宋体" panose="02010600030101010101" pitchFamily="2" charset="-122"/>
              </a:rPr>
              <a:t>4.8</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））给出了其执行可能直接或间接影响输出变量终值的一些语句。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可以看出，所有语句都可能影响到商</a:t>
            </a:r>
            <a:r>
              <a:rPr lang="en-US" altLang="zh-CN">
                <a:ea typeface="宋体" panose="02010600030101010101" pitchFamily="2" charset="-122"/>
              </a:rPr>
              <a:t>Q</a:t>
            </a:r>
            <a:r>
              <a:rPr lang="zh-CN" altLang="zh-CN">
                <a:ea typeface="宋体" panose="02010600030101010101" pitchFamily="2" charset="-122"/>
              </a:rPr>
              <a:t>的值。而语句</a:t>
            </a:r>
            <a:r>
              <a:rPr lang="en-US" altLang="zh-CN">
                <a:ea typeface="宋体" panose="02010600030101010101" pitchFamily="2" charset="-122"/>
              </a:rPr>
              <a:t>1</a:t>
            </a:r>
            <a:r>
              <a:rPr lang="zh-CN" altLang="zh-CN">
                <a:ea typeface="宋体" panose="02010600030101010101" pitchFamily="2" charset="-122"/>
              </a:rPr>
              <a:t>和语句</a:t>
            </a:r>
            <a:r>
              <a:rPr lang="en-US" altLang="zh-CN">
                <a:ea typeface="宋体" panose="02010600030101010101" pitchFamily="2" charset="-122"/>
              </a:rPr>
              <a:t>4</a:t>
            </a:r>
            <a:r>
              <a:rPr lang="zh-CN" altLang="zh-CN">
                <a:ea typeface="宋体" panose="02010600030101010101" pitchFamily="2" charset="-122"/>
              </a:rPr>
              <a:t>并未关系到余数</a:t>
            </a:r>
            <a:r>
              <a:rPr lang="en-US" altLang="zh-CN">
                <a:ea typeface="宋体" panose="02010600030101010101" pitchFamily="2" charset="-122"/>
              </a:rPr>
              <a:t>R</a:t>
            </a:r>
            <a:r>
              <a:rPr lang="zh-CN" altLang="zh-CN">
                <a:ea typeface="宋体" panose="02010600030101010101" pitchFamily="2" charset="-122"/>
              </a:rPr>
              <a:t>的值。</a:t>
            </a:r>
            <a:endParaRPr lang="en-US" altLang="zh-CN">
              <a:ea typeface="宋体" panose="02010600030101010101" pitchFamily="2" charset="-122"/>
            </a:endParaRPr>
          </a:p>
          <a:p>
            <a:r>
              <a:rPr lang="zh-CN" altLang="en-US">
                <a:ea typeface="宋体" panose="02010600030101010101" pitchFamily="2" charset="-122"/>
              </a:rPr>
              <a:t>           最后的关系表明了哪个输入值可能</a:t>
            </a:r>
            <a:r>
              <a:rPr lang="zh-CN" altLang="zh-CN">
                <a:ea typeface="宋体" panose="02010600030101010101" pitchFamily="2" charset="-122"/>
              </a:rPr>
              <a:t>直接或间接影响输出变量</a:t>
            </a:r>
            <a:r>
              <a:rPr lang="zh-CN" altLang="en-US">
                <a:ea typeface="宋体" panose="02010600030101010101" pitchFamily="2" charset="-122"/>
              </a:rPr>
              <a:t>。</a:t>
            </a:r>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3555" name="灯片编号占位符 1">
            <a:extLst>
              <a:ext uri="{FF2B5EF4-FFF2-40B4-BE49-F238E27FC236}">
                <a16:creationId xmlns:a16="http://schemas.microsoft.com/office/drawing/2014/main" id="{22F0F606-D20E-47A0-BFE0-DA6E524DFC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DB2E99-2DA9-4D1F-A3ED-B9A29D41EFD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1148451"/>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0407">
            <a:extLst>
              <a:ext uri="{FF2B5EF4-FFF2-40B4-BE49-F238E27FC236}">
                <a16:creationId xmlns:a16="http://schemas.microsoft.com/office/drawing/2014/main" id="{17C9060B-7E9A-43B2-ACD6-751CE909B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209800"/>
            <a:ext cx="5846763"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矩形 4">
            <a:extLst>
              <a:ext uri="{FF2B5EF4-FFF2-40B4-BE49-F238E27FC236}">
                <a16:creationId xmlns:a16="http://schemas.microsoft.com/office/drawing/2014/main" id="{F35C6823-0979-4E6C-883A-CF76F3B82FA6}"/>
              </a:ext>
            </a:extLst>
          </p:cNvPr>
          <p:cNvSpPr>
            <a:spLocks noChangeArrowheads="1"/>
          </p:cNvSpPr>
          <p:nvPr/>
        </p:nvSpPr>
        <p:spPr bwMode="auto">
          <a:xfrm>
            <a:off x="3810000" y="6324600"/>
            <a:ext cx="1787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整除算法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580" name="灯片编号占位符 1">
            <a:extLst>
              <a:ext uri="{FF2B5EF4-FFF2-40B4-BE49-F238E27FC236}">
                <a16:creationId xmlns:a16="http://schemas.microsoft.com/office/drawing/2014/main" id="{C68FC7EA-70B0-4FD3-BC59-EFCF9D266E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457075-30F0-4963-ADD8-F45BAA6551A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943480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0408">
            <a:extLst>
              <a:ext uri="{FF2B5EF4-FFF2-40B4-BE49-F238E27FC236}">
                <a16:creationId xmlns:a16="http://schemas.microsoft.com/office/drawing/2014/main" id="{86A938B8-1590-4D77-AD21-D28FEAE6111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2133600"/>
            <a:ext cx="6048375" cy="2819400"/>
          </a:xfrm>
          <a:noFill/>
        </p:spPr>
      </p:pic>
      <p:sp>
        <p:nvSpPr>
          <p:cNvPr id="25603" name="矩形 4">
            <a:extLst>
              <a:ext uri="{FF2B5EF4-FFF2-40B4-BE49-F238E27FC236}">
                <a16:creationId xmlns:a16="http://schemas.microsoft.com/office/drawing/2014/main" id="{F4EE1682-2C9C-4469-8906-C275D2F1A7D4}"/>
              </a:ext>
            </a:extLst>
          </p:cNvPr>
          <p:cNvSpPr>
            <a:spLocks noChangeArrowheads="1"/>
          </p:cNvSpPr>
          <p:nvPr/>
        </p:nvSpPr>
        <p:spPr bwMode="auto">
          <a:xfrm>
            <a:off x="1828800" y="533400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整除算法中输入值、语句与输出值的关系</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4" name="灯片编号占位符 1">
            <a:extLst>
              <a:ext uri="{FF2B5EF4-FFF2-40B4-BE49-F238E27FC236}">
                <a16:creationId xmlns:a16="http://schemas.microsoft.com/office/drawing/2014/main" id="{4D546062-9B2C-4D05-9942-74A3D32F29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44E04C-BED7-41C7-BA32-8E2E042EC04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570035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B05F598D-91CF-42EE-A6F9-55F4A084BD7D}"/>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这些步骤正是上述开发一个新软件的步骤。</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若是运行中多次提出修改，将多次经历这些步骤。</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我们把这一过程用图</a:t>
            </a:r>
            <a:r>
              <a:rPr lang="en-US" altLang="zh-CN">
                <a:ea typeface="宋体" panose="02010600030101010101" pitchFamily="2" charset="-122"/>
              </a:rPr>
              <a:t>1.2</a:t>
            </a:r>
            <a:r>
              <a:rPr lang="zh-CN" altLang="zh-CN">
                <a:ea typeface="宋体" panose="02010600030101010101" pitchFamily="2" charset="-122"/>
              </a:rPr>
              <a:t>来表示，并称此为软件生存周期。</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实际上软件生存周期和软件生存期表达的是同一内涵，为简便起见通常只称为软件生存期。</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019DE399-6522-406E-954D-4AFA3E87ABB1}"/>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4.2  </a:t>
            </a:r>
            <a:r>
              <a:rPr lang="zh-CN" altLang="zh-CN">
                <a:ea typeface="宋体" panose="02010600030101010101" pitchFamily="2" charset="-122"/>
              </a:rPr>
              <a:t>逻 辑 覆 盖</a:t>
            </a:r>
          </a:p>
          <a:p>
            <a:r>
              <a:rPr lang="en-US" altLang="zh-CN">
                <a:ea typeface="宋体" panose="02010600030101010101" pitchFamily="2" charset="-122"/>
              </a:rPr>
              <a:t>		  </a:t>
            </a:r>
            <a:r>
              <a:rPr lang="zh-CN" altLang="zh-CN">
                <a:ea typeface="宋体" panose="02010600030101010101" pitchFamily="2" charset="-122"/>
              </a:rPr>
              <a:t>结构测试是依据被测程序的逻辑结构设计测试用例，驱动被测程序运行完成的测试。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结构测试中的一个重要问题是，测试进行到什么地步就达到要求，可以结束测试了。这就是说需要给出结构测试的覆盖准则。</a:t>
            </a:r>
          </a:p>
          <a:p>
            <a:endParaRPr lang="zh-CN" altLang="en-US">
              <a:ea typeface="宋体" panose="02010600030101010101" pitchFamily="2" charset="-122"/>
            </a:endParaRPr>
          </a:p>
        </p:txBody>
      </p:sp>
      <p:sp>
        <p:nvSpPr>
          <p:cNvPr id="26627" name="灯片编号占位符 1">
            <a:extLst>
              <a:ext uri="{FF2B5EF4-FFF2-40B4-BE49-F238E27FC236}">
                <a16:creationId xmlns:a16="http://schemas.microsoft.com/office/drawing/2014/main" id="{EA0749A1-5C09-4A2A-ACFE-68A5443637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CF5677-AECB-4AC5-988A-108E7A3FFE5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7658903"/>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9519808E-5E96-4A03-895A-0D925F85E5B2}"/>
              </a:ext>
            </a:extLst>
          </p:cNvPr>
          <p:cNvSpPr>
            <a:spLocks noGrp="1"/>
          </p:cNvSpPr>
          <p:nvPr>
            <p:ph idx="1"/>
          </p:nvPr>
        </p:nvSpPr>
        <p:spPr/>
        <p:txBody>
          <a:bodyPr/>
          <a:lstStyle/>
          <a:p>
            <a:r>
              <a:rPr lang="en-US" altLang="zh-CN">
                <a:ea typeface="宋体" panose="02010600030101010101" pitchFamily="2" charset="-122"/>
              </a:rPr>
              <a:t>	4.2.1  </a:t>
            </a:r>
            <a:r>
              <a:rPr lang="zh-CN" altLang="zh-CN">
                <a:ea typeface="宋体" panose="02010600030101010101" pitchFamily="2" charset="-122"/>
              </a:rPr>
              <a:t>几种常用的逻辑覆盖测试方法</a:t>
            </a:r>
          </a:p>
          <a:p>
            <a:r>
              <a:rPr lang="en-US" altLang="zh-CN">
                <a:ea typeface="宋体" panose="02010600030101010101" pitchFamily="2" charset="-122"/>
              </a:rPr>
              <a:t>	1</a:t>
            </a:r>
            <a:r>
              <a:rPr lang="zh-CN" altLang="zh-CN">
                <a:ea typeface="宋体" panose="02010600030101010101" pitchFamily="2" charset="-122"/>
              </a:rPr>
              <a:t>．语句覆盖</a:t>
            </a:r>
          </a:p>
          <a:p>
            <a:r>
              <a:rPr lang="en-US" altLang="zh-CN">
                <a:ea typeface="宋体" panose="02010600030101010101" pitchFamily="2" charset="-122"/>
              </a:rPr>
              <a:t>		  </a:t>
            </a:r>
            <a:r>
              <a:rPr lang="zh-CN" altLang="zh-CN">
                <a:ea typeface="宋体" panose="02010600030101010101" pitchFamily="2" charset="-122"/>
              </a:rPr>
              <a:t>语句覆盖的含意是，在测试时，首先设计若干个测试用例，然后运行被测程序，使程序中的每个可执行语句至少执行一次。这里所谓“若干个”，自然是越少越好。</a:t>
            </a:r>
          </a:p>
          <a:p>
            <a:endParaRPr lang="zh-CN" altLang="en-US">
              <a:ea typeface="宋体" panose="02010600030101010101" pitchFamily="2" charset="-122"/>
            </a:endParaRPr>
          </a:p>
        </p:txBody>
      </p:sp>
      <p:sp>
        <p:nvSpPr>
          <p:cNvPr id="27651" name="灯片编号占位符 1">
            <a:extLst>
              <a:ext uri="{FF2B5EF4-FFF2-40B4-BE49-F238E27FC236}">
                <a16:creationId xmlns:a16="http://schemas.microsoft.com/office/drawing/2014/main" id="{8E50EF82-1305-493C-910F-44C650762B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5C39A36-C586-4C55-9131-C5C5EC5EE8A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8237282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0409">
            <a:extLst>
              <a:ext uri="{FF2B5EF4-FFF2-40B4-BE49-F238E27FC236}">
                <a16:creationId xmlns:a16="http://schemas.microsoft.com/office/drawing/2014/main" id="{D9898844-2C0A-4F64-84FD-E7D52A7C2A5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95600" y="1371600"/>
            <a:ext cx="4168775" cy="4495800"/>
          </a:xfrm>
          <a:noFill/>
        </p:spPr>
      </p:pic>
      <p:sp>
        <p:nvSpPr>
          <p:cNvPr id="28675" name="矩形 4">
            <a:extLst>
              <a:ext uri="{FF2B5EF4-FFF2-40B4-BE49-F238E27FC236}">
                <a16:creationId xmlns:a16="http://schemas.microsoft.com/office/drawing/2014/main" id="{10946D13-09DB-4F88-B9A4-53A5F89182B9}"/>
              </a:ext>
            </a:extLst>
          </p:cNvPr>
          <p:cNvSpPr>
            <a:spLocks noChangeArrowheads="1"/>
          </p:cNvSpPr>
          <p:nvPr/>
        </p:nvSpPr>
        <p:spPr bwMode="auto">
          <a:xfrm>
            <a:off x="3733800" y="6096000"/>
            <a:ext cx="28130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4.9</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被测程序段流程图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6" name="灯片编号占位符 1">
            <a:extLst>
              <a:ext uri="{FF2B5EF4-FFF2-40B4-BE49-F238E27FC236}">
                <a16:creationId xmlns:a16="http://schemas.microsoft.com/office/drawing/2014/main" id="{F901AA4E-9BD6-467A-B1F9-8DC8CB956D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047782-E69A-44A8-9D38-6A1B36B00F4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7236364"/>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A1FA2764-BE4D-4911-97B3-CC124E415806}"/>
              </a:ext>
            </a:extLst>
          </p:cNvPr>
          <p:cNvSpPr>
            <a:spLocks noGrp="1"/>
          </p:cNvSpPr>
          <p:nvPr>
            <p:ph idx="1"/>
          </p:nvPr>
        </p:nvSpPr>
        <p:spPr/>
        <p:txBody>
          <a:bodyPr/>
          <a:lstStyle/>
          <a:p>
            <a:r>
              <a:rPr lang="en-US" altLang="zh-CN">
                <a:ea typeface="宋体" panose="02010600030101010101" pitchFamily="2" charset="-122"/>
              </a:rPr>
              <a:t>	</a:t>
            </a:r>
            <a:r>
              <a:rPr lang="zh-CN" altLang="en-US">
                <a:ea typeface="宋体" panose="02010600030101010101" pitchFamily="2" charset="-122"/>
              </a:rPr>
              <a:t>如果测试用例：</a:t>
            </a:r>
            <a:r>
              <a:rPr lang="en-US" altLang="zh-CN">
                <a:ea typeface="宋体" panose="02010600030101010101" pitchFamily="2" charset="-122"/>
              </a:rPr>
              <a:t>A=2,B=0,X=3</a:t>
            </a:r>
            <a:r>
              <a:rPr lang="zh-CN" altLang="zh-CN">
                <a:ea typeface="宋体" panose="02010600030101010101" pitchFamily="2" charset="-122"/>
              </a:rPr>
              <a:t>。</a:t>
            </a:r>
            <a:r>
              <a:rPr lang="zh-CN" altLang="en-US">
                <a:ea typeface="宋体" panose="02010600030101010101" pitchFamily="2" charset="-122"/>
              </a:rPr>
              <a:t>便可以达到语句覆盖，路径为</a:t>
            </a:r>
            <a:r>
              <a:rPr lang="en-US" altLang="zh-CN">
                <a:ea typeface="宋体" panose="02010600030101010101" pitchFamily="2" charset="-122"/>
              </a:rPr>
              <a:t>ace</a:t>
            </a:r>
            <a:r>
              <a:rPr lang="zh-CN" altLang="en-US">
                <a:ea typeface="宋体" panose="02010600030101010101" pitchFamily="2" charset="-122"/>
              </a:rPr>
              <a:t>。</a:t>
            </a:r>
            <a:endParaRPr lang="en-US" altLang="zh-CN">
              <a:ea typeface="宋体" panose="02010600030101010101" pitchFamily="2" charset="-122"/>
            </a:endParaRPr>
          </a:p>
          <a:p>
            <a:r>
              <a:rPr lang="zh-CN" altLang="en-US">
                <a:ea typeface="宋体" panose="02010600030101010101" pitchFamily="2" charset="-122"/>
              </a:rPr>
              <a:t>如果测试用例：</a:t>
            </a:r>
            <a:r>
              <a:rPr lang="en-US" altLang="zh-CN">
                <a:ea typeface="宋体" panose="02010600030101010101" pitchFamily="2" charset="-122"/>
              </a:rPr>
              <a:t>A=2,B=1,X=3</a:t>
            </a:r>
            <a:r>
              <a:rPr lang="zh-CN" altLang="en-US">
                <a:ea typeface="宋体" panose="02010600030101010101" pitchFamily="2" charset="-122"/>
              </a:rPr>
              <a:t>。沿路径</a:t>
            </a:r>
            <a:r>
              <a:rPr lang="en-US" altLang="zh-CN">
                <a:ea typeface="宋体" panose="02010600030101010101" pitchFamily="2" charset="-122"/>
              </a:rPr>
              <a:t>abe</a:t>
            </a:r>
            <a:r>
              <a:rPr lang="zh-CN" altLang="en-US">
                <a:ea typeface="宋体" panose="02010600030101010101" pitchFamily="2" charset="-122"/>
              </a:rPr>
              <a:t>，未能达到语句覆盖。</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如果第一个判断的</a:t>
            </a:r>
            <a:r>
              <a:rPr lang="en-US" altLang="zh-CN">
                <a:ea typeface="宋体" panose="02010600030101010101" pitchFamily="2" charset="-122"/>
              </a:rPr>
              <a:t>AND</a:t>
            </a:r>
            <a:r>
              <a:rPr lang="zh-CN" altLang="en-US">
                <a:ea typeface="宋体" panose="02010600030101010101" pitchFamily="2" charset="-122"/>
              </a:rPr>
              <a:t>写成</a:t>
            </a:r>
            <a:r>
              <a:rPr lang="en-US" altLang="zh-CN">
                <a:ea typeface="宋体" panose="02010600030101010101" pitchFamily="2" charset="-122"/>
              </a:rPr>
              <a:t>OR</a:t>
            </a:r>
            <a:r>
              <a:rPr lang="zh-CN" altLang="en-US">
                <a:ea typeface="宋体" panose="02010600030101010101" pitchFamily="2" charset="-122"/>
              </a:rPr>
              <a:t>，或者第二个的</a:t>
            </a:r>
            <a:r>
              <a:rPr lang="en-US" altLang="zh-CN">
                <a:ea typeface="宋体" panose="02010600030101010101" pitchFamily="2" charset="-122"/>
              </a:rPr>
              <a:t>OR</a:t>
            </a:r>
            <a:r>
              <a:rPr lang="zh-CN" altLang="en-US">
                <a:ea typeface="宋体" panose="02010600030101010101" pitchFamily="2" charset="-122"/>
              </a:rPr>
              <a:t>写成</a:t>
            </a:r>
            <a:r>
              <a:rPr lang="en-US" altLang="zh-CN">
                <a:ea typeface="宋体" panose="02010600030101010101" pitchFamily="2" charset="-122"/>
              </a:rPr>
              <a:t>AND</a:t>
            </a:r>
            <a:r>
              <a:rPr lang="zh-CN" altLang="en-US">
                <a:ea typeface="宋体" panose="02010600030101010101" pitchFamily="2" charset="-122"/>
              </a:rPr>
              <a:t>，仍然使用第一个参数用例，仍然做到语句覆盖，可是发现不了错误。</a:t>
            </a:r>
            <a:endParaRPr lang="zh-CN" altLang="zh-CN">
              <a:ea typeface="宋体" panose="02010600030101010101" pitchFamily="2" charset="-122"/>
            </a:endParaRPr>
          </a:p>
          <a:p>
            <a:endParaRPr lang="zh-CN" altLang="en-US">
              <a:ea typeface="宋体" panose="02010600030101010101" pitchFamily="2" charset="-122"/>
            </a:endParaRPr>
          </a:p>
        </p:txBody>
      </p:sp>
      <p:sp>
        <p:nvSpPr>
          <p:cNvPr id="29699" name="灯片编号占位符 1">
            <a:extLst>
              <a:ext uri="{FF2B5EF4-FFF2-40B4-BE49-F238E27FC236}">
                <a16:creationId xmlns:a16="http://schemas.microsoft.com/office/drawing/2014/main" id="{2363D512-1A7D-4A31-9EAF-9ECEC924D6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750A8C-FFF8-41C7-A799-0C0387B487B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7008005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71E8E9B4-7887-42AB-BE0A-FB0BDCF8F8D7}"/>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a:t>
            </a:r>
            <a:r>
              <a:rPr lang="zh-CN" altLang="zh-CN">
                <a:ea typeface="宋体" panose="02010600030101010101" pitchFamily="2" charset="-122"/>
              </a:rPr>
              <a:t>．判定覆盖</a:t>
            </a:r>
          </a:p>
          <a:p>
            <a:r>
              <a:rPr lang="en-US" altLang="zh-CN">
                <a:ea typeface="宋体" panose="02010600030101010101" pitchFamily="2" charset="-122"/>
              </a:rPr>
              <a:t>		  </a:t>
            </a:r>
            <a:r>
              <a:rPr lang="zh-CN" altLang="zh-CN">
                <a:ea typeface="宋体" panose="02010600030101010101" pitchFamily="2" charset="-122"/>
              </a:rPr>
              <a:t>按判定覆盖准则进行测试是指，设计若干测试用例，运行被测程序，使得程序中每个判断的取真分支和取假分支至少经历一次，即判断的真假值均曾被满足。判定覆盖又称为分支覆盖。</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使用</a:t>
            </a:r>
            <a:r>
              <a:rPr lang="en-US" altLang="zh-CN">
                <a:ea typeface="宋体" panose="02010600030101010101" pitchFamily="2" charset="-122"/>
              </a:rPr>
              <a:t>A=2,B=1,X=1</a:t>
            </a:r>
            <a:r>
              <a:rPr lang="zh-CN" altLang="en-US">
                <a:ea typeface="宋体" panose="02010600030101010101" pitchFamily="2" charset="-122"/>
              </a:rPr>
              <a:t>。可以判定覆盖。可是第二个判断</a:t>
            </a:r>
            <a:r>
              <a:rPr lang="en-US" altLang="zh-CN">
                <a:ea typeface="宋体" panose="02010600030101010101" pitchFamily="2" charset="-122"/>
              </a:rPr>
              <a:t>X&gt;1</a:t>
            </a:r>
            <a:r>
              <a:rPr lang="zh-CN" altLang="en-US">
                <a:ea typeface="宋体" panose="02010600030101010101" pitchFamily="2" charset="-122"/>
              </a:rPr>
              <a:t>错写成</a:t>
            </a:r>
            <a:r>
              <a:rPr lang="en-US" altLang="zh-CN">
                <a:ea typeface="宋体" panose="02010600030101010101" pitchFamily="2" charset="-122"/>
              </a:rPr>
              <a:t>X&lt;1</a:t>
            </a:r>
            <a:r>
              <a:rPr lang="zh-CN" altLang="en-US">
                <a:ea typeface="宋体" panose="02010600030101010101" pitchFamily="2" charset="-122"/>
              </a:rPr>
              <a:t>，不能发现错误。</a:t>
            </a:r>
            <a:endParaRPr lang="zh-CN" altLang="zh-CN">
              <a:ea typeface="宋体" panose="02010600030101010101" pitchFamily="2" charset="-122"/>
            </a:endParaRPr>
          </a:p>
        </p:txBody>
      </p:sp>
      <p:sp>
        <p:nvSpPr>
          <p:cNvPr id="30723" name="灯片编号占位符 1">
            <a:extLst>
              <a:ext uri="{FF2B5EF4-FFF2-40B4-BE49-F238E27FC236}">
                <a16:creationId xmlns:a16="http://schemas.microsoft.com/office/drawing/2014/main" id="{43DE7724-24CF-468B-ADCC-0B3786024A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FBCE30-EA19-4468-A27E-76BECE91C1E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7841808"/>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24BBD32D-4579-401E-8CE3-97F2137EF864}"/>
              </a:ext>
            </a:extLst>
          </p:cNvPr>
          <p:cNvSpPr>
            <a:spLocks noGrp="1"/>
          </p:cNvSpPr>
          <p:nvPr>
            <p:ph idx="1"/>
          </p:nvPr>
        </p:nvSpPr>
        <p:spPr>
          <a:xfrm>
            <a:off x="-152400" y="1295400"/>
            <a:ext cx="9220200" cy="4953000"/>
          </a:xfrm>
        </p:spPr>
        <p:txBody>
          <a:bodyPr/>
          <a:lstStyle/>
          <a:p>
            <a:r>
              <a:rPr lang="en-US" altLang="zh-CN">
                <a:ea typeface="宋体" panose="02010600030101010101" pitchFamily="2" charset="-122"/>
              </a:rPr>
              <a:t>	3</a:t>
            </a:r>
            <a:r>
              <a:rPr lang="zh-CN" altLang="zh-CN">
                <a:ea typeface="宋体" panose="02010600030101010101" pitchFamily="2" charset="-122"/>
              </a:rPr>
              <a:t>．条件覆盖</a:t>
            </a:r>
          </a:p>
          <a:p>
            <a:r>
              <a:rPr lang="en-US" altLang="zh-CN">
                <a:ea typeface="宋体" panose="02010600030101010101" pitchFamily="2" charset="-122"/>
              </a:rPr>
              <a:t>		  </a:t>
            </a:r>
            <a:r>
              <a:rPr lang="zh-CN" altLang="zh-CN">
                <a:ea typeface="宋体" panose="02010600030101010101" pitchFamily="2" charset="-122"/>
              </a:rPr>
              <a:t>条件覆盖是指设计若干测试用例，执行被测程序以后，要使每个判断中每个条件的可能取值至少满足一次。</a:t>
            </a:r>
          </a:p>
          <a:p>
            <a:r>
              <a:rPr lang="en-US" altLang="zh-CN">
                <a:ea typeface="宋体" panose="02010600030101010101" pitchFamily="2" charset="-122"/>
              </a:rPr>
              <a:t>		  </a:t>
            </a:r>
            <a:r>
              <a:rPr lang="zh-CN" altLang="zh-CN">
                <a:ea typeface="宋体" panose="02010600030101010101" pitchFamily="2" charset="-122"/>
              </a:rPr>
              <a:t>我们给出</a:t>
            </a:r>
            <a:r>
              <a:rPr lang="en-US" altLang="zh-CN">
                <a:ea typeface="宋体" panose="02010600030101010101" pitchFamily="2" charset="-122"/>
              </a:rPr>
              <a:t>3</a:t>
            </a:r>
            <a:r>
              <a:rPr lang="zh-CN" altLang="zh-CN">
                <a:ea typeface="宋体" panose="02010600030101010101" pitchFamily="2" charset="-122"/>
              </a:rPr>
              <a:t>个测试用例：</a:t>
            </a:r>
            <a:r>
              <a:rPr lang="en-US" altLang="zh-CN">
                <a:ea typeface="宋体" panose="02010600030101010101" pitchFamily="2" charset="-122"/>
              </a:rPr>
              <a:t>CASE6</a:t>
            </a:r>
            <a:r>
              <a:rPr lang="zh-CN" altLang="zh-CN">
                <a:ea typeface="宋体" panose="02010600030101010101" pitchFamily="2" charset="-122"/>
              </a:rPr>
              <a:t>、</a:t>
            </a:r>
            <a:r>
              <a:rPr lang="en-US" altLang="zh-CN">
                <a:ea typeface="宋体" panose="02010600030101010101" pitchFamily="2" charset="-122"/>
              </a:rPr>
              <a:t>CASE7</a:t>
            </a:r>
            <a:r>
              <a:rPr lang="zh-CN" altLang="zh-CN">
                <a:ea typeface="宋体" panose="02010600030101010101" pitchFamily="2" charset="-122"/>
              </a:rPr>
              <a:t>、</a:t>
            </a:r>
            <a:r>
              <a:rPr lang="en-US" altLang="zh-CN">
                <a:ea typeface="宋体" panose="02010600030101010101" pitchFamily="2" charset="-122"/>
              </a:rPr>
              <a:t>CASE8</a:t>
            </a:r>
            <a:r>
              <a:rPr lang="zh-CN" altLang="zh-CN">
                <a:ea typeface="宋体" panose="02010600030101010101" pitchFamily="2" charset="-122"/>
              </a:rPr>
              <a:t>，执行该程序段所走路径及覆盖条件如表</a:t>
            </a:r>
            <a:r>
              <a:rPr lang="en-US" altLang="zh-CN">
                <a:ea typeface="宋体" panose="02010600030101010101" pitchFamily="2" charset="-122"/>
              </a:rPr>
              <a:t>4.4</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31747" name="灯片编号占位符 1">
            <a:extLst>
              <a:ext uri="{FF2B5EF4-FFF2-40B4-BE49-F238E27FC236}">
                <a16:creationId xmlns:a16="http://schemas.microsoft.com/office/drawing/2014/main" id="{22CE8A9D-F636-49BE-AEA7-1E7FE8B79EF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C00A72-0D16-4E92-9E32-01EB254E75A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44411148"/>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a:extLst>
              <a:ext uri="{FF2B5EF4-FFF2-40B4-BE49-F238E27FC236}">
                <a16:creationId xmlns:a16="http://schemas.microsoft.com/office/drawing/2014/main" id="{9C27683E-B79C-403A-968D-954941FAB5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738" y="2268538"/>
            <a:ext cx="8458200" cy="155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矩形 4">
            <a:extLst>
              <a:ext uri="{FF2B5EF4-FFF2-40B4-BE49-F238E27FC236}">
                <a16:creationId xmlns:a16="http://schemas.microsoft.com/office/drawing/2014/main" id="{4D6C94CB-D09D-488F-A430-435A85D8D69D}"/>
              </a:ext>
            </a:extLst>
          </p:cNvPr>
          <p:cNvSpPr>
            <a:spLocks noChangeArrowheads="1"/>
          </p:cNvSpPr>
          <p:nvPr/>
        </p:nvSpPr>
        <p:spPr bwMode="auto">
          <a:xfrm>
            <a:off x="1676400" y="1600200"/>
            <a:ext cx="5562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测试用例</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CASE6</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CASE8</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72" name="灯片编号占位符 1">
            <a:extLst>
              <a:ext uri="{FF2B5EF4-FFF2-40B4-BE49-F238E27FC236}">
                <a16:creationId xmlns:a16="http://schemas.microsoft.com/office/drawing/2014/main" id="{DFF5A06B-6103-45C3-95A4-A4D936C165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9B15DC-40E6-4FC6-AA1E-1DE33613D1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2773" name="内容占位符 2">
            <a:extLst>
              <a:ext uri="{FF2B5EF4-FFF2-40B4-BE49-F238E27FC236}">
                <a16:creationId xmlns:a16="http://schemas.microsoft.com/office/drawing/2014/main" id="{03B17BE1-A161-479F-BA03-3D1D006620C2}"/>
              </a:ext>
            </a:extLst>
          </p:cNvPr>
          <p:cNvSpPr>
            <a:spLocks noGrp="1"/>
          </p:cNvSpPr>
          <p:nvPr>
            <p:ph idx="1"/>
          </p:nvPr>
        </p:nvSpPr>
        <p:spPr>
          <a:xfrm>
            <a:off x="-68263" y="3962400"/>
            <a:ext cx="9220201" cy="2057400"/>
          </a:xfrm>
        </p:spPr>
        <p:txBody>
          <a:bodyPr/>
          <a:lstStyle/>
          <a:p>
            <a:r>
              <a:rPr lang="en-US" altLang="zh-CN">
                <a:ea typeface="宋体" panose="02010600030101010101" pitchFamily="2" charset="-122"/>
              </a:rPr>
              <a:t>	</a:t>
            </a:r>
            <a:r>
              <a:rPr lang="zh-CN" altLang="en-US">
                <a:ea typeface="宋体" panose="02010600030101010101" pitchFamily="2" charset="-122"/>
              </a:rPr>
              <a:t>这组测试用例不但覆盖了所有的</a:t>
            </a:r>
            <a:r>
              <a:rPr lang="en-US" altLang="zh-CN">
                <a:ea typeface="宋体" panose="02010600030101010101" pitchFamily="2" charset="-122"/>
              </a:rPr>
              <a:t>4</a:t>
            </a:r>
            <a:r>
              <a:rPr lang="zh-CN" altLang="en-US">
                <a:ea typeface="宋体" panose="02010600030101010101" pitchFamily="2" charset="-122"/>
              </a:rPr>
              <a:t>个条件的</a:t>
            </a:r>
            <a:r>
              <a:rPr lang="en-US" altLang="zh-CN">
                <a:ea typeface="宋体" panose="02010600030101010101" pitchFamily="2" charset="-122"/>
              </a:rPr>
              <a:t>8</a:t>
            </a:r>
            <a:r>
              <a:rPr lang="zh-CN" altLang="en-US">
                <a:ea typeface="宋体" panose="02010600030101010101" pitchFamily="2" charset="-122"/>
              </a:rPr>
              <a:t>种情况，而且覆盖了两个判断的</a:t>
            </a:r>
            <a:r>
              <a:rPr lang="en-US" altLang="zh-CN">
                <a:ea typeface="宋体" panose="02010600030101010101" pitchFamily="2" charset="-122"/>
              </a:rPr>
              <a:t>4</a:t>
            </a:r>
            <a:r>
              <a:rPr lang="zh-CN" altLang="en-US">
                <a:ea typeface="宋体" panose="02010600030101010101" pitchFamily="2" charset="-122"/>
              </a:rPr>
              <a:t>个分支。但是并不意味着满足条件覆盖，就一定满足判断覆盖，例如下例：</a:t>
            </a:r>
          </a:p>
        </p:txBody>
      </p:sp>
    </p:spTree>
    <p:extLst>
      <p:ext uri="{BB962C8B-B14F-4D97-AF65-F5344CB8AC3E}">
        <p14:creationId xmlns:p14="http://schemas.microsoft.com/office/powerpoint/2010/main" val="396063459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1">
            <a:extLst>
              <a:ext uri="{FF2B5EF4-FFF2-40B4-BE49-F238E27FC236}">
                <a16:creationId xmlns:a16="http://schemas.microsoft.com/office/drawing/2014/main" id="{B9D7445C-6DBF-4A6E-AFA8-97FED2FA1E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41338" y="2819400"/>
            <a:ext cx="8024812" cy="1600200"/>
          </a:xfrm>
          <a:noFill/>
        </p:spPr>
      </p:pic>
      <p:sp>
        <p:nvSpPr>
          <p:cNvPr id="33795" name="矩形 4">
            <a:extLst>
              <a:ext uri="{FF2B5EF4-FFF2-40B4-BE49-F238E27FC236}">
                <a16:creationId xmlns:a16="http://schemas.microsoft.com/office/drawing/2014/main" id="{7180C827-CCE3-42FC-8267-411D8E2837A4}"/>
              </a:ext>
            </a:extLst>
          </p:cNvPr>
          <p:cNvSpPr>
            <a:spLocks noChangeArrowheads="1"/>
          </p:cNvSpPr>
          <p:nvPr/>
        </p:nvSpPr>
        <p:spPr bwMode="auto">
          <a:xfrm>
            <a:off x="2667000" y="2100263"/>
            <a:ext cx="37750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测试用例</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CASE9</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CASE8</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3796" name="灯片编号占位符 1">
            <a:extLst>
              <a:ext uri="{FF2B5EF4-FFF2-40B4-BE49-F238E27FC236}">
                <a16:creationId xmlns:a16="http://schemas.microsoft.com/office/drawing/2014/main" id="{5ED8516C-DEB7-4679-AEE4-A6D0A08326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A599B8-4028-478A-93C0-96D373ACF15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227459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4DC4F9DC-56A7-4788-90B1-92352CCF160C}"/>
              </a:ext>
            </a:extLst>
          </p:cNvPr>
          <p:cNvSpPr>
            <a:spLocks noGrp="1"/>
          </p:cNvSpPr>
          <p:nvPr>
            <p:ph idx="1"/>
          </p:nvPr>
        </p:nvSpPr>
        <p:spPr>
          <a:xfrm>
            <a:off x="-152400" y="1295400"/>
            <a:ext cx="9296400" cy="4953000"/>
          </a:xfrm>
        </p:spPr>
        <p:txBody>
          <a:bodyPr/>
          <a:lstStyle/>
          <a:p>
            <a:r>
              <a:rPr lang="en-US" altLang="zh-CN">
                <a:ea typeface="宋体" panose="02010600030101010101" pitchFamily="2" charset="-122"/>
              </a:rPr>
              <a:t>	4</a:t>
            </a:r>
            <a:r>
              <a:rPr lang="zh-CN" altLang="zh-CN">
                <a:ea typeface="宋体" panose="02010600030101010101" pitchFamily="2" charset="-122"/>
              </a:rPr>
              <a:t>．判定</a:t>
            </a:r>
            <a:r>
              <a:rPr lang="en-US" altLang="zh-CN">
                <a:ea typeface="宋体" panose="02010600030101010101" pitchFamily="2" charset="-122"/>
              </a:rPr>
              <a:t>-</a:t>
            </a:r>
            <a:r>
              <a:rPr lang="zh-CN" altLang="zh-CN">
                <a:ea typeface="宋体" panose="02010600030101010101" pitchFamily="2" charset="-122"/>
              </a:rPr>
              <a:t>条件覆盖</a:t>
            </a:r>
          </a:p>
          <a:p>
            <a:r>
              <a:rPr lang="en-US" altLang="zh-CN">
                <a:ea typeface="宋体" panose="02010600030101010101" pitchFamily="2" charset="-122"/>
              </a:rPr>
              <a:t>		  </a:t>
            </a:r>
            <a:r>
              <a:rPr lang="zh-CN" altLang="zh-CN">
                <a:ea typeface="宋体" panose="02010600030101010101" pitchFamily="2" charset="-122"/>
              </a:rPr>
              <a:t>判定</a:t>
            </a:r>
            <a:r>
              <a:rPr lang="en-US" altLang="zh-CN">
                <a:ea typeface="宋体" panose="02010600030101010101" pitchFamily="2" charset="-122"/>
              </a:rPr>
              <a:t>-</a:t>
            </a:r>
            <a:r>
              <a:rPr lang="zh-CN" altLang="zh-CN">
                <a:ea typeface="宋体" panose="02010600030101010101" pitchFamily="2" charset="-122"/>
              </a:rPr>
              <a:t>条件覆盖要求设计足够的测试用例，使得判断中每个条件的所有可能至少出现一次，并且每个判断本身的判定结果也至少出现一次。</a:t>
            </a:r>
          </a:p>
          <a:p>
            <a:endParaRPr lang="zh-CN" altLang="en-US">
              <a:ea typeface="宋体" panose="02010600030101010101" pitchFamily="2" charset="-122"/>
            </a:endParaRPr>
          </a:p>
        </p:txBody>
      </p:sp>
      <p:sp>
        <p:nvSpPr>
          <p:cNvPr id="34819" name="灯片编号占位符 1">
            <a:extLst>
              <a:ext uri="{FF2B5EF4-FFF2-40B4-BE49-F238E27FC236}">
                <a16:creationId xmlns:a16="http://schemas.microsoft.com/office/drawing/2014/main" id="{0C32A276-2116-44D9-BFED-D569D31D92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1D0C1C-8F9F-437A-B089-C88F28AA7C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217670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1">
            <a:extLst>
              <a:ext uri="{FF2B5EF4-FFF2-40B4-BE49-F238E27FC236}">
                <a16:creationId xmlns:a16="http://schemas.microsoft.com/office/drawing/2014/main" id="{915E9782-9C9C-497E-8421-223B4A78E1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9075" y="2133600"/>
            <a:ext cx="8518525" cy="2057400"/>
          </a:xfrm>
          <a:noFill/>
        </p:spPr>
      </p:pic>
      <p:sp>
        <p:nvSpPr>
          <p:cNvPr id="35843" name="矩形 4">
            <a:extLst>
              <a:ext uri="{FF2B5EF4-FFF2-40B4-BE49-F238E27FC236}">
                <a16:creationId xmlns:a16="http://schemas.microsoft.com/office/drawing/2014/main" id="{F1F6B0C9-68C5-4250-8CC0-3717D372416B}"/>
              </a:ext>
            </a:extLst>
          </p:cNvPr>
          <p:cNvSpPr>
            <a:spLocks noChangeArrowheads="1"/>
          </p:cNvSpPr>
          <p:nvPr/>
        </p:nvSpPr>
        <p:spPr bwMode="auto">
          <a:xfrm>
            <a:off x="2590800" y="1600200"/>
            <a:ext cx="377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测试用例</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CASE8</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44" name="灯片编号占位符 1">
            <a:extLst>
              <a:ext uri="{FF2B5EF4-FFF2-40B4-BE49-F238E27FC236}">
                <a16:creationId xmlns:a16="http://schemas.microsoft.com/office/drawing/2014/main" id="{227E257A-3A0B-4BA3-88C8-1BCD4AB5BF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1094F8-B39A-4951-967B-5DF93001B29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5845" name="内容占位符 2">
            <a:extLst>
              <a:ext uri="{FF2B5EF4-FFF2-40B4-BE49-F238E27FC236}">
                <a16:creationId xmlns:a16="http://schemas.microsoft.com/office/drawing/2014/main" id="{78E467B8-29DB-46A9-92A1-3E7E5E3A207F}"/>
              </a:ext>
            </a:extLst>
          </p:cNvPr>
          <p:cNvSpPr txBox="1">
            <a:spLocks/>
          </p:cNvSpPr>
          <p:nvPr/>
        </p:nvSpPr>
        <p:spPr bwMode="auto">
          <a:xfrm>
            <a:off x="0" y="4381500"/>
            <a:ext cx="9220200" cy="125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
                <a:srgbClr val="37399B"/>
              </a:buClr>
              <a:buSzTx/>
              <a:buFont typeface="Wingdings" panose="05000000000000000000" pitchFamily="2" charset="2"/>
              <a:buNone/>
              <a:tabLst/>
              <a:defRPr/>
            </a:pP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3</a:t>
            </a:r>
            <a:r>
              <a:rPr kumimoji="0" lang="zh-CN"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以上</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a:t>
            </a: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个测试用例，覆盖了条件组合和判定组合（分支），但是漏掉了路径</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acd</a:t>
            </a: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p>
        </p:txBody>
      </p:sp>
    </p:spTree>
    <p:extLst>
      <p:ext uri="{BB962C8B-B14F-4D97-AF65-F5344CB8AC3E}">
        <p14:creationId xmlns:p14="http://schemas.microsoft.com/office/powerpoint/2010/main" val="3395896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102">
            <a:extLst>
              <a:ext uri="{FF2B5EF4-FFF2-40B4-BE49-F238E27FC236}">
                <a16:creationId xmlns:a16="http://schemas.microsoft.com/office/drawing/2014/main" id="{279F3C16-D73C-4318-AD02-B59496669D9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371600"/>
            <a:ext cx="4808538" cy="4114800"/>
          </a:xfrm>
          <a:noFill/>
        </p:spPr>
      </p:pic>
      <p:sp>
        <p:nvSpPr>
          <p:cNvPr id="29699" name="矩形 4">
            <a:extLst>
              <a:ext uri="{FF2B5EF4-FFF2-40B4-BE49-F238E27FC236}">
                <a16:creationId xmlns:a16="http://schemas.microsoft.com/office/drawing/2014/main" id="{67332E5F-272F-46DF-A97A-5B7623D774A0}"/>
              </a:ext>
            </a:extLst>
          </p:cNvPr>
          <p:cNvSpPr>
            <a:spLocks noChangeArrowheads="1"/>
          </p:cNvSpPr>
          <p:nvPr/>
        </p:nvSpPr>
        <p:spPr bwMode="auto">
          <a:xfrm>
            <a:off x="3429000" y="5943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1.2  </a:t>
            </a:r>
            <a:r>
              <a:rPr lang="zh-CN" altLang="zh-CN" b="1">
                <a:ea typeface="宋体" panose="02010600030101010101" pitchFamily="2" charset="-122"/>
              </a:rPr>
              <a:t>软件生存周期</a:t>
            </a:r>
            <a:endParaRPr lang="zh-CN" altLang="en-US" b="1">
              <a:ea typeface="宋体" panose="02010600030101010101" pitchFamily="2" charset="-122"/>
            </a:endParaRP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E6076D32-FE0D-413C-AE42-59F48A3BE910}"/>
              </a:ext>
            </a:extLst>
          </p:cNvPr>
          <p:cNvSpPr>
            <a:spLocks noGrp="1"/>
          </p:cNvSpPr>
          <p:nvPr>
            <p:ph idx="1"/>
          </p:nvPr>
        </p:nvSpPr>
        <p:spPr>
          <a:xfrm>
            <a:off x="-304800" y="1295400"/>
            <a:ext cx="9601200" cy="4953000"/>
          </a:xfrm>
        </p:spPr>
        <p:txBody>
          <a:bodyPr/>
          <a:lstStyle/>
          <a:p>
            <a:r>
              <a:rPr lang="en-US" altLang="zh-CN">
                <a:ea typeface="宋体" panose="02010600030101010101" pitchFamily="2" charset="-122"/>
              </a:rPr>
              <a:t>	5</a:t>
            </a:r>
            <a:r>
              <a:rPr lang="zh-CN" altLang="zh-CN">
                <a:ea typeface="宋体" panose="02010600030101010101" pitchFamily="2" charset="-122"/>
              </a:rPr>
              <a:t>．路径覆盖</a:t>
            </a:r>
          </a:p>
          <a:p>
            <a:r>
              <a:rPr lang="en-US" altLang="zh-CN">
                <a:ea typeface="宋体" panose="02010600030101010101" pitchFamily="2" charset="-122"/>
              </a:rPr>
              <a:t>		  </a:t>
            </a:r>
            <a:r>
              <a:rPr lang="zh-CN" altLang="zh-CN">
                <a:ea typeface="宋体" panose="02010600030101010101" pitchFamily="2" charset="-122"/>
              </a:rPr>
              <a:t>按路径覆盖要求进行测试是指，设计足够多</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的测试用例，要求覆盖程序中所有可能的路径。</a:t>
            </a:r>
          </a:p>
          <a:p>
            <a:r>
              <a:rPr lang="en-US" altLang="zh-CN">
                <a:ea typeface="宋体" panose="02010600030101010101" pitchFamily="2" charset="-122"/>
              </a:rPr>
              <a:t>		  </a:t>
            </a:r>
            <a:r>
              <a:rPr lang="zh-CN" altLang="zh-CN">
                <a:ea typeface="宋体" panose="02010600030101010101" pitchFamily="2" charset="-122"/>
              </a:rPr>
              <a:t>针对前面的例子中的</a:t>
            </a:r>
            <a:r>
              <a:rPr lang="en-US" altLang="zh-CN">
                <a:ea typeface="宋体" panose="02010600030101010101" pitchFamily="2" charset="-122"/>
              </a:rPr>
              <a:t>4</a:t>
            </a:r>
            <a:r>
              <a:rPr lang="zh-CN" altLang="zh-CN">
                <a:ea typeface="宋体" panose="02010600030101010101" pitchFamily="2" charset="-122"/>
              </a:rPr>
              <a:t>条可能路径（如图</a:t>
            </a:r>
            <a:r>
              <a:rPr lang="en-US" altLang="zh-CN">
                <a:ea typeface="宋体" panose="02010600030101010101" pitchFamily="2" charset="-122"/>
              </a:rPr>
              <a:t>4.10</a:t>
            </a:r>
            <a:r>
              <a:rPr lang="zh-CN" altLang="zh-CN">
                <a:ea typeface="宋体" panose="02010600030101010101" pitchFamily="2" charset="-122"/>
              </a:rPr>
              <a:t>所示），将</a:t>
            </a:r>
            <a:r>
              <a:rPr lang="en-US" altLang="zh-CN">
                <a:ea typeface="宋体" panose="02010600030101010101" pitchFamily="2" charset="-122"/>
              </a:rPr>
              <a:t>ace</a:t>
            </a:r>
            <a:r>
              <a:rPr lang="zh-CN" altLang="zh-CN">
                <a:ea typeface="宋体" panose="02010600030101010101" pitchFamily="2" charset="-122"/>
              </a:rPr>
              <a:t>记为</a:t>
            </a:r>
            <a:r>
              <a:rPr lang="en-US" altLang="zh-CN">
                <a:ea typeface="宋体" panose="02010600030101010101" pitchFamily="2" charset="-122"/>
              </a:rPr>
              <a:t>L</a:t>
            </a:r>
            <a:r>
              <a:rPr lang="en-US" altLang="zh-CN" baseline="-25000">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abd</a:t>
            </a:r>
            <a:r>
              <a:rPr lang="zh-CN" altLang="zh-CN">
                <a:ea typeface="宋体" panose="02010600030101010101" pitchFamily="2" charset="-122"/>
              </a:rPr>
              <a:t>记为</a:t>
            </a:r>
            <a:r>
              <a:rPr lang="en-US" altLang="zh-CN">
                <a:ea typeface="宋体" panose="02010600030101010101" pitchFamily="2" charset="-122"/>
              </a:rPr>
              <a:t>L</a:t>
            </a:r>
            <a:r>
              <a:rPr lang="en-US" altLang="zh-CN" baseline="-25000">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abe</a:t>
            </a:r>
            <a:r>
              <a:rPr lang="zh-CN" altLang="zh-CN">
                <a:ea typeface="宋体" panose="02010600030101010101" pitchFamily="2" charset="-122"/>
              </a:rPr>
              <a:t>记为</a:t>
            </a:r>
            <a:r>
              <a:rPr lang="en-US" altLang="zh-CN">
                <a:ea typeface="宋体" panose="02010600030101010101" pitchFamily="2" charset="-122"/>
              </a:rPr>
              <a:t>L</a:t>
            </a:r>
            <a:r>
              <a:rPr lang="en-US" altLang="zh-CN" baseline="-25000">
                <a:ea typeface="宋体" panose="02010600030101010101" pitchFamily="2" charset="-122"/>
              </a:rPr>
              <a:t>3</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acd</a:t>
            </a:r>
            <a:r>
              <a:rPr lang="zh-CN" altLang="zh-CN">
                <a:ea typeface="宋体" panose="02010600030101010101" pitchFamily="2" charset="-122"/>
              </a:rPr>
              <a:t>记为</a:t>
            </a:r>
            <a:r>
              <a:rPr lang="en-US" altLang="zh-CN">
                <a:ea typeface="宋体" panose="02010600030101010101" pitchFamily="2" charset="-122"/>
              </a:rPr>
              <a:t>L</a:t>
            </a:r>
            <a:r>
              <a:rPr lang="en-US" altLang="zh-CN" baseline="-25000">
                <a:ea typeface="宋体" panose="02010600030101010101" pitchFamily="2" charset="-122"/>
              </a:rPr>
              <a:t>4</a:t>
            </a:r>
            <a:r>
              <a:rPr lang="zh-CN" altLang="zh-CN">
                <a:ea typeface="宋体" panose="02010600030101010101" pitchFamily="2" charset="-122"/>
              </a:rPr>
              <a:t>，我们给出</a:t>
            </a:r>
            <a:r>
              <a:rPr lang="en-US" altLang="zh-CN">
                <a:ea typeface="宋体" panose="02010600030101010101" pitchFamily="2" charset="-122"/>
              </a:rPr>
              <a:t>4</a:t>
            </a:r>
            <a:r>
              <a:rPr lang="zh-CN" altLang="zh-CN">
                <a:ea typeface="宋体" panose="02010600030101010101" pitchFamily="2" charset="-122"/>
              </a:rPr>
              <a:t>个测试用例：</a:t>
            </a:r>
            <a:r>
              <a:rPr lang="en-US" altLang="zh-CN">
                <a:ea typeface="宋体" panose="02010600030101010101" pitchFamily="2" charset="-122"/>
              </a:rPr>
              <a:t>CASE1</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CASE7</a:t>
            </a:r>
            <a:r>
              <a:rPr lang="zh-CN" altLang="zh-CN">
                <a:ea typeface="宋体" panose="02010600030101010101" pitchFamily="2" charset="-122"/>
              </a:rPr>
              <a:t>、</a:t>
            </a:r>
            <a:r>
              <a:rPr lang="en-US" altLang="zh-CN">
                <a:ea typeface="宋体" panose="02010600030101010101" pitchFamily="2" charset="-122"/>
              </a:rPr>
              <a:t>CASE8</a:t>
            </a:r>
            <a:r>
              <a:rPr lang="zh-CN" altLang="zh-CN">
                <a:ea typeface="宋体" panose="02010600030101010101" pitchFamily="2" charset="-122"/>
              </a:rPr>
              <a:t>和</a:t>
            </a:r>
            <a:r>
              <a:rPr lang="en-US" altLang="zh-CN">
                <a:ea typeface="宋体" panose="02010600030101010101" pitchFamily="2" charset="-122"/>
              </a:rPr>
              <a:t>CASE11</a:t>
            </a:r>
            <a:r>
              <a:rPr lang="zh-CN" altLang="zh-CN">
                <a:ea typeface="宋体" panose="02010600030101010101" pitchFamily="2" charset="-122"/>
              </a:rPr>
              <a:t>，使其分别覆盖这</a:t>
            </a:r>
            <a:r>
              <a:rPr lang="en-US" altLang="zh-CN">
                <a:ea typeface="宋体" panose="02010600030101010101" pitchFamily="2" charset="-122"/>
              </a:rPr>
              <a:t>4</a:t>
            </a:r>
          </a:p>
          <a:p>
            <a:r>
              <a:rPr lang="en-US" altLang="zh-CN">
                <a:ea typeface="宋体" panose="02010600030101010101" pitchFamily="2" charset="-122"/>
              </a:rPr>
              <a:t>	</a:t>
            </a:r>
            <a:r>
              <a:rPr lang="zh-CN" altLang="zh-CN">
                <a:ea typeface="宋体" panose="02010600030101010101" pitchFamily="2" charset="-122"/>
              </a:rPr>
              <a:t>条路径，如表</a:t>
            </a:r>
            <a:r>
              <a:rPr lang="en-US" altLang="zh-CN">
                <a:ea typeface="宋体" panose="02010600030101010101" pitchFamily="2" charset="-122"/>
              </a:rPr>
              <a:t>4.7</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36867" name="灯片编号占位符 1">
            <a:extLst>
              <a:ext uri="{FF2B5EF4-FFF2-40B4-BE49-F238E27FC236}">
                <a16:creationId xmlns:a16="http://schemas.microsoft.com/office/drawing/2014/main" id="{B2351968-B92D-4FA5-BEE9-39F66206A0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5229F8-B01F-4539-94CD-BC342AE904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3169647"/>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5AE3152C-D355-41BA-BA54-C8DAA30C4356}"/>
              </a:ext>
            </a:extLst>
          </p:cNvPr>
          <p:cNvGraphicFramePr>
            <a:graphicFrameLocks noGrp="1"/>
          </p:cNvGraphicFramePr>
          <p:nvPr>
            <p:ph idx="1"/>
          </p:nvPr>
        </p:nvGraphicFramePr>
        <p:xfrm>
          <a:off x="762000" y="3200400"/>
          <a:ext cx="7391401" cy="2057400"/>
        </p:xfrm>
        <a:graphic>
          <a:graphicData uri="http://schemas.openxmlformats.org/drawingml/2006/table">
            <a:tbl>
              <a:tblPr/>
              <a:tblGrid>
                <a:gridCol w="2457630">
                  <a:extLst>
                    <a:ext uri="{9D8B030D-6E8A-4147-A177-3AD203B41FA5}">
                      <a16:colId xmlns:a16="http://schemas.microsoft.com/office/drawing/2014/main" val="20000"/>
                    </a:ext>
                  </a:extLst>
                </a:gridCol>
                <a:gridCol w="2501705">
                  <a:extLst>
                    <a:ext uri="{9D8B030D-6E8A-4147-A177-3AD203B41FA5}">
                      <a16:colId xmlns:a16="http://schemas.microsoft.com/office/drawing/2014/main" val="20001"/>
                    </a:ext>
                  </a:extLst>
                </a:gridCol>
                <a:gridCol w="2432066">
                  <a:extLst>
                    <a:ext uri="{9D8B030D-6E8A-4147-A177-3AD203B41FA5}">
                      <a16:colId xmlns:a16="http://schemas.microsoft.com/office/drawing/2014/main" val="20002"/>
                    </a:ext>
                  </a:extLst>
                </a:gridCol>
              </a:tblGrid>
              <a:tr h="411480">
                <a:tc>
                  <a:txBody>
                    <a:bodyPr/>
                    <a:lstStyle/>
                    <a:p>
                      <a:pPr indent="266700" algn="ctr">
                        <a:spcBef>
                          <a:spcPts val="120"/>
                        </a:spcBef>
                        <a:spcAft>
                          <a:spcPts val="120"/>
                        </a:spcAft>
                      </a:pPr>
                      <a:r>
                        <a:rPr lang="zh-CN" sz="1400" b="1" kern="1000" dirty="0">
                          <a:latin typeface="Times New Roman"/>
                          <a:ea typeface="方正书宋简体"/>
                          <a:cs typeface="Times New Roman"/>
                        </a:rPr>
                        <a:t>测 试 用 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A    B    X</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覆 盖 路 径</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11480">
                <a:tc>
                  <a:txBody>
                    <a:bodyPr/>
                    <a:lstStyle/>
                    <a:p>
                      <a:pPr indent="266700" algn="ctr">
                        <a:spcBef>
                          <a:spcPts val="120"/>
                        </a:spcBef>
                        <a:spcAft>
                          <a:spcPts val="120"/>
                        </a:spcAft>
                      </a:pPr>
                      <a:r>
                        <a:rPr lang="en-US" sz="1400" b="1" kern="1000">
                          <a:latin typeface="Times New Roman"/>
                          <a:ea typeface="方正书宋简体"/>
                          <a:cs typeface="Times New Roman"/>
                        </a:rPr>
                        <a:t>CASE1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2    0    3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ace          (L</a:t>
                      </a:r>
                      <a:r>
                        <a:rPr lang="en-US" sz="1400" b="1" kern="1000" baseline="-25000">
                          <a:latin typeface="Times New Roman"/>
                          <a:ea typeface="方正书宋简体"/>
                          <a:cs typeface="Times New Roman"/>
                        </a:rPr>
                        <a:t>1</a:t>
                      </a:r>
                      <a:r>
                        <a:rPr lang="en-US"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411480">
                <a:tc>
                  <a:txBody>
                    <a:bodyPr/>
                    <a:lstStyle/>
                    <a:p>
                      <a:pPr indent="266700" algn="ctr">
                        <a:spcBef>
                          <a:spcPts val="120"/>
                        </a:spcBef>
                        <a:spcAft>
                          <a:spcPts val="120"/>
                        </a:spcAft>
                      </a:pPr>
                      <a:r>
                        <a:rPr lang="en-US" sz="1400" b="1" kern="1000">
                          <a:latin typeface="Times New Roman"/>
                          <a:ea typeface="方正书宋简体"/>
                          <a:cs typeface="Times New Roman"/>
                        </a:rPr>
                        <a:t>CASE7</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1    0    1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abd          (L</a:t>
                      </a:r>
                      <a:r>
                        <a:rPr lang="en-US" sz="1400" b="1" kern="1000" baseline="-25000">
                          <a:latin typeface="Times New Roman"/>
                          <a:ea typeface="方正书宋简体"/>
                          <a:cs typeface="Times New Roman"/>
                        </a:rPr>
                        <a:t>2</a:t>
                      </a:r>
                      <a:r>
                        <a:rPr lang="en-US"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411480">
                <a:tc>
                  <a:txBody>
                    <a:bodyPr/>
                    <a:lstStyle/>
                    <a:p>
                      <a:pPr indent="266700" algn="ctr">
                        <a:spcBef>
                          <a:spcPts val="120"/>
                        </a:spcBef>
                        <a:spcAft>
                          <a:spcPts val="120"/>
                        </a:spcAft>
                      </a:pPr>
                      <a:r>
                        <a:rPr lang="en-US" sz="1400" b="1" kern="1000">
                          <a:latin typeface="Times New Roman"/>
                          <a:ea typeface="方正书宋简体"/>
                          <a:cs typeface="Times New Roman"/>
                        </a:rPr>
                        <a:t>CASE8</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2    1    1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abe          (L</a:t>
                      </a:r>
                      <a:r>
                        <a:rPr lang="en-US" sz="1400" b="1" kern="1000" baseline="-25000">
                          <a:latin typeface="Times New Roman"/>
                          <a:ea typeface="方正书宋简体"/>
                          <a:cs typeface="Times New Roman"/>
                        </a:rPr>
                        <a:t>3</a:t>
                      </a:r>
                      <a:r>
                        <a:rPr lang="en-US" sz="1400" b="1" kern="100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411480">
                <a:tc>
                  <a:txBody>
                    <a:bodyPr/>
                    <a:lstStyle/>
                    <a:p>
                      <a:pPr indent="266700" algn="ctr">
                        <a:spcBef>
                          <a:spcPts val="120"/>
                        </a:spcBef>
                        <a:spcAft>
                          <a:spcPts val="120"/>
                        </a:spcAft>
                      </a:pPr>
                      <a:r>
                        <a:rPr lang="en-US" sz="1400" b="1" kern="1000">
                          <a:latin typeface="Times New Roman"/>
                          <a:ea typeface="方正书宋简体"/>
                          <a:cs typeface="Times New Roman"/>
                        </a:rPr>
                        <a:t>CASE11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3    0    1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dirty="0" err="1">
                          <a:latin typeface="Times New Roman"/>
                          <a:ea typeface="方正书宋简体"/>
                          <a:cs typeface="Times New Roman"/>
                        </a:rPr>
                        <a:t>acd</a:t>
                      </a:r>
                      <a:r>
                        <a:rPr lang="en-US" sz="1400" b="1" kern="1000" dirty="0">
                          <a:latin typeface="Times New Roman"/>
                          <a:ea typeface="方正书宋简体"/>
                          <a:cs typeface="Times New Roman"/>
                        </a:rPr>
                        <a:t>          (L</a:t>
                      </a:r>
                      <a:r>
                        <a:rPr lang="en-US" sz="1400" b="1" kern="1000" baseline="-25000" dirty="0">
                          <a:latin typeface="Times New Roman"/>
                          <a:ea typeface="方正书宋简体"/>
                          <a:cs typeface="Times New Roman"/>
                        </a:rPr>
                        <a:t>4</a:t>
                      </a:r>
                      <a:r>
                        <a:rPr lang="en-US" sz="1400" b="1" kern="1000" dirty="0">
                          <a:latin typeface="Times New Roman"/>
                          <a:ea typeface="方正书宋简体"/>
                          <a:cs typeface="Times New Roman"/>
                        </a:rPr>
                        <a:t>)</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37911" name="矩形 4">
            <a:extLst>
              <a:ext uri="{FF2B5EF4-FFF2-40B4-BE49-F238E27FC236}">
                <a16:creationId xmlns:a16="http://schemas.microsoft.com/office/drawing/2014/main" id="{22181D2D-D501-460B-9DD9-559179A6ACD2}"/>
              </a:ext>
            </a:extLst>
          </p:cNvPr>
          <p:cNvSpPr>
            <a:spLocks noChangeArrowheads="1"/>
          </p:cNvSpPr>
          <p:nvPr/>
        </p:nvSpPr>
        <p:spPr bwMode="auto">
          <a:xfrm>
            <a:off x="1371600" y="266700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测试用例</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CASE8</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CASE11</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7912" name="灯片编号占位符 1">
            <a:extLst>
              <a:ext uri="{FF2B5EF4-FFF2-40B4-BE49-F238E27FC236}">
                <a16:creationId xmlns:a16="http://schemas.microsoft.com/office/drawing/2014/main" id="{87BCAD63-F9BB-4EA2-97DF-03775C678C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7F6673-9010-4CAE-993A-14356F9EB10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0669452"/>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1" descr="0410">
            <a:extLst>
              <a:ext uri="{FF2B5EF4-FFF2-40B4-BE49-F238E27FC236}">
                <a16:creationId xmlns:a16="http://schemas.microsoft.com/office/drawing/2014/main" id="{EAB92577-85D5-4140-9392-ABB304EE16E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67000" y="1600200"/>
            <a:ext cx="3697288" cy="4500563"/>
          </a:xfrm>
          <a:noFill/>
        </p:spPr>
      </p:pic>
      <p:sp>
        <p:nvSpPr>
          <p:cNvPr id="38915" name="矩形 4">
            <a:extLst>
              <a:ext uri="{FF2B5EF4-FFF2-40B4-BE49-F238E27FC236}">
                <a16:creationId xmlns:a16="http://schemas.microsoft.com/office/drawing/2014/main" id="{89F4DEA9-FA85-4F01-A9B2-F98FECCCBBA1}"/>
              </a:ext>
            </a:extLst>
          </p:cNvPr>
          <p:cNvSpPr>
            <a:spLocks noChangeArrowheads="1"/>
          </p:cNvSpPr>
          <p:nvPr/>
        </p:nvSpPr>
        <p:spPr bwMode="auto">
          <a:xfrm>
            <a:off x="3048000" y="62484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4.10</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被测程序段的路径</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6" name="灯片编号占位符 1">
            <a:extLst>
              <a:ext uri="{FF2B5EF4-FFF2-40B4-BE49-F238E27FC236}">
                <a16:creationId xmlns:a16="http://schemas.microsoft.com/office/drawing/2014/main" id="{3AAB6449-2ADB-4F2F-96AE-B2DA196B2D1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A4951F-EB2A-45BC-8A26-F70F9FA088C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51944491"/>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28BD5567-AA11-41B9-9F46-1274FB25063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4.2.2  </a:t>
            </a:r>
            <a:r>
              <a:rPr lang="zh-CN" altLang="zh-CN">
                <a:ea typeface="宋体" panose="02010600030101010101" pitchFamily="2" charset="-122"/>
              </a:rPr>
              <a:t>最少测试用例数计算</a:t>
            </a:r>
          </a:p>
          <a:p>
            <a:r>
              <a:rPr lang="en-US" altLang="zh-CN">
                <a:ea typeface="宋体" panose="02010600030101010101" pitchFamily="2" charset="-122"/>
              </a:rPr>
              <a:t>		   </a:t>
            </a:r>
            <a:r>
              <a:rPr lang="zh-CN" altLang="zh-CN">
                <a:ea typeface="宋体" panose="02010600030101010101" pitchFamily="2" charset="-122"/>
              </a:rPr>
              <a:t>结构化程序是由</a:t>
            </a:r>
            <a:r>
              <a:rPr lang="en-US" altLang="zh-CN">
                <a:ea typeface="宋体" panose="02010600030101010101" pitchFamily="2" charset="-122"/>
              </a:rPr>
              <a:t>3</a:t>
            </a:r>
            <a:r>
              <a:rPr lang="zh-CN" altLang="zh-CN">
                <a:ea typeface="宋体" panose="02010600030101010101" pitchFamily="2" charset="-122"/>
              </a:rPr>
              <a:t>种基本控制结构组成。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a:t>
            </a:r>
            <a:r>
              <a:rPr lang="en-US" altLang="zh-CN">
                <a:ea typeface="宋体" panose="02010600030101010101" pitchFamily="2" charset="-122"/>
              </a:rPr>
              <a:t>3</a:t>
            </a:r>
            <a:r>
              <a:rPr lang="zh-CN" altLang="zh-CN">
                <a:ea typeface="宋体" panose="02010600030101010101" pitchFamily="2" charset="-122"/>
              </a:rPr>
              <a:t>种基本控制结构就是顺序型（构成串行操作）、选择型（构成分支操作）、重复型（构成循环操作）。</a:t>
            </a:r>
          </a:p>
          <a:p>
            <a:r>
              <a:rPr lang="en-US" altLang="zh-CN">
                <a:ea typeface="宋体" panose="02010600030101010101" pitchFamily="2" charset="-122"/>
              </a:rPr>
              <a:t>		  </a:t>
            </a:r>
            <a:r>
              <a:rPr lang="zh-CN" altLang="zh-CN">
                <a:ea typeface="宋体" panose="02010600030101010101" pitchFamily="2" charset="-122"/>
              </a:rPr>
              <a:t>为了把问题化简，避免出现测试用例极多的组合爆炸，把构成循环操作的重复型结构用选择结构代替。</a:t>
            </a:r>
          </a:p>
        </p:txBody>
      </p:sp>
      <p:sp>
        <p:nvSpPr>
          <p:cNvPr id="39939" name="灯片编号占位符 1">
            <a:extLst>
              <a:ext uri="{FF2B5EF4-FFF2-40B4-BE49-F238E27FC236}">
                <a16:creationId xmlns:a16="http://schemas.microsoft.com/office/drawing/2014/main" id="{C93DBA50-EBF1-413D-933F-8C4DA8370F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27D6F1-EBC3-4749-873E-5820B1842A8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2607416"/>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0023BA8F-0887-44FF-B43D-96C013B5DBC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4.11</a:t>
            </a:r>
            <a:r>
              <a:rPr lang="zh-CN" altLang="zh-CN">
                <a:ea typeface="宋体" panose="02010600030101010101" pitchFamily="2" charset="-122"/>
              </a:rPr>
              <a:t>给出了类似于流程图的</a:t>
            </a:r>
            <a:r>
              <a:rPr lang="en-US" altLang="zh-CN">
                <a:ea typeface="宋体" panose="02010600030101010101" pitchFamily="2" charset="-122"/>
              </a:rPr>
              <a:t>N-S</a:t>
            </a:r>
            <a:r>
              <a:rPr lang="zh-CN" altLang="zh-CN">
                <a:ea typeface="宋体" panose="02010600030101010101" pitchFamily="2" charset="-122"/>
              </a:rPr>
              <a:t>图表示的基本控制结构（图中</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D</a:t>
            </a:r>
            <a:r>
              <a:rPr lang="zh-CN" altLang="zh-CN">
                <a:ea typeface="宋体" panose="02010600030101010101" pitchFamily="2" charset="-122"/>
              </a:rPr>
              <a:t>、</a:t>
            </a:r>
            <a:r>
              <a:rPr lang="en-US" altLang="zh-CN">
                <a:ea typeface="宋体" panose="02010600030101010101" pitchFamily="2" charset="-122"/>
              </a:rPr>
              <a:t>S</a:t>
            </a:r>
            <a:r>
              <a:rPr lang="zh-CN" altLang="zh-CN">
                <a:ea typeface="宋体" panose="02010600030101010101" pitchFamily="2" charset="-122"/>
              </a:rPr>
              <a:t>均表示要执行的操作，</a:t>
            </a:r>
            <a:r>
              <a:rPr lang="en-US" altLang="zh-CN">
                <a:ea typeface="宋体" panose="02010600030101010101" pitchFamily="2" charset="-122"/>
              </a:rPr>
              <a:t>P</a:t>
            </a:r>
            <a:r>
              <a:rPr lang="zh-CN" altLang="zh-CN">
                <a:ea typeface="宋体" panose="02010600030101010101" pitchFamily="2" charset="-122"/>
              </a:rPr>
              <a:t>是可取真假值的谓词，</a:t>
            </a:r>
            <a:r>
              <a:rPr lang="en-US" altLang="zh-CN">
                <a:ea typeface="宋体" panose="02010600030101010101" pitchFamily="2" charset="-122"/>
              </a:rPr>
              <a:t>Y</a:t>
            </a:r>
            <a:r>
              <a:rPr lang="zh-CN" altLang="zh-CN">
                <a:ea typeface="宋体" panose="02010600030101010101" pitchFamily="2" charset="-122"/>
              </a:rPr>
              <a:t>表真值，</a:t>
            </a:r>
            <a:r>
              <a:rPr lang="en-US" altLang="zh-CN">
                <a:ea typeface="宋体" panose="02010600030101010101" pitchFamily="2" charset="-122"/>
              </a:rPr>
              <a:t>N</a:t>
            </a:r>
            <a:r>
              <a:rPr lang="zh-CN" altLang="zh-CN">
                <a:ea typeface="宋体" panose="02010600030101010101" pitchFamily="2" charset="-122"/>
              </a:rPr>
              <a:t>表假值）。</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其中图</a:t>
            </a:r>
            <a:r>
              <a:rPr lang="en-US" altLang="zh-CN">
                <a:ea typeface="宋体" panose="02010600030101010101" pitchFamily="2" charset="-122"/>
              </a:rPr>
              <a:t>4.11</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）和图</a:t>
            </a:r>
            <a:r>
              <a:rPr lang="en-US" altLang="zh-CN">
                <a:ea typeface="宋体" panose="02010600030101010101" pitchFamily="2" charset="-122"/>
              </a:rPr>
              <a:t>4.11</a:t>
            </a:r>
            <a:r>
              <a:rPr lang="zh-CN" altLang="zh-CN">
                <a:ea typeface="宋体" panose="02010600030101010101" pitchFamily="2" charset="-122"/>
              </a:rPr>
              <a:t>（</a:t>
            </a:r>
            <a:r>
              <a:rPr lang="en-US" altLang="zh-CN">
                <a:ea typeface="宋体" panose="02010600030101010101" pitchFamily="2" charset="-122"/>
              </a:rPr>
              <a:t>d</a:t>
            </a:r>
            <a:r>
              <a:rPr lang="zh-CN" altLang="zh-CN">
                <a:ea typeface="宋体" panose="02010600030101010101" pitchFamily="2" charset="-122"/>
              </a:rPr>
              <a:t>）两种重复型结构代表了两种循环。</a:t>
            </a:r>
          </a:p>
          <a:p>
            <a:endParaRPr lang="zh-CN" altLang="en-US">
              <a:ea typeface="宋体" panose="02010600030101010101" pitchFamily="2" charset="-122"/>
            </a:endParaRPr>
          </a:p>
        </p:txBody>
      </p:sp>
      <p:sp>
        <p:nvSpPr>
          <p:cNvPr id="40963" name="灯片编号占位符 1">
            <a:extLst>
              <a:ext uri="{FF2B5EF4-FFF2-40B4-BE49-F238E27FC236}">
                <a16:creationId xmlns:a16="http://schemas.microsoft.com/office/drawing/2014/main" id="{B2B923D1-A256-4A93-BB45-8B65326285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5753D3-91C3-44D7-BFBE-A3E57E48199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2720232"/>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0411">
            <a:extLst>
              <a:ext uri="{FF2B5EF4-FFF2-40B4-BE49-F238E27FC236}">
                <a16:creationId xmlns:a16="http://schemas.microsoft.com/office/drawing/2014/main" id="{8A98A77C-1857-4682-B17B-548620044E4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90800" y="1905000"/>
            <a:ext cx="4697413" cy="4267200"/>
          </a:xfrm>
          <a:noFill/>
        </p:spPr>
      </p:pic>
      <p:sp>
        <p:nvSpPr>
          <p:cNvPr id="41987" name="矩形 4">
            <a:extLst>
              <a:ext uri="{FF2B5EF4-FFF2-40B4-BE49-F238E27FC236}">
                <a16:creationId xmlns:a16="http://schemas.microsoft.com/office/drawing/2014/main" id="{072028C6-1B83-4D8C-A3D3-5D90F32892CE}"/>
              </a:ext>
            </a:extLst>
          </p:cNvPr>
          <p:cNvSpPr>
            <a:spLocks noChangeArrowheads="1"/>
          </p:cNvSpPr>
          <p:nvPr/>
        </p:nvSpPr>
        <p:spPr bwMode="auto">
          <a:xfrm>
            <a:off x="3048000" y="6248400"/>
            <a:ext cx="38481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N-S</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图表示的基本控制结构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8" name="灯片编号占位符 1">
            <a:extLst>
              <a:ext uri="{FF2B5EF4-FFF2-40B4-BE49-F238E27FC236}">
                <a16:creationId xmlns:a16="http://schemas.microsoft.com/office/drawing/2014/main" id="{16A9C58F-1706-4BE5-BBBE-E7E1834BF1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CC2F37-4CCB-4240-80EE-60B53BE298B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3217537"/>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1AAC6207-7375-4012-96E9-4741A92D3A19}"/>
              </a:ext>
            </a:extLst>
          </p:cNvPr>
          <p:cNvSpPr>
            <a:spLocks noGrp="1"/>
          </p:cNvSpPr>
          <p:nvPr>
            <p:ph idx="1"/>
          </p:nvPr>
        </p:nvSpPr>
        <p:spPr>
          <a:xfrm>
            <a:off x="0" y="12192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4.12</a:t>
            </a:r>
            <a:r>
              <a:rPr lang="zh-CN" altLang="zh-CN">
                <a:ea typeface="宋体" panose="02010600030101010101" pitchFamily="2" charset="-122"/>
              </a:rPr>
              <a:t>表达了两个顺序执行的分支结构。两个分支谓词</a:t>
            </a:r>
            <a:r>
              <a:rPr lang="en-US" altLang="zh-CN">
                <a:ea typeface="宋体" panose="02010600030101010101" pitchFamily="2" charset="-122"/>
              </a:rPr>
              <a:t>P</a:t>
            </a:r>
            <a:r>
              <a:rPr lang="en-US" altLang="zh-CN" baseline="-25000">
                <a:ea typeface="宋体" panose="02010600030101010101" pitchFamily="2" charset="-122"/>
              </a:rPr>
              <a:t>1</a:t>
            </a:r>
            <a:r>
              <a:rPr lang="zh-CN" altLang="zh-CN">
                <a:ea typeface="宋体" panose="02010600030101010101" pitchFamily="2" charset="-122"/>
              </a:rPr>
              <a:t>和</a:t>
            </a:r>
            <a:r>
              <a:rPr lang="en-US" altLang="zh-CN">
                <a:ea typeface="宋体" panose="02010600030101010101" pitchFamily="2" charset="-122"/>
              </a:rPr>
              <a:t>P</a:t>
            </a:r>
            <a:r>
              <a:rPr lang="en-US" altLang="zh-CN" baseline="-25000">
                <a:ea typeface="宋体" panose="02010600030101010101" pitchFamily="2" charset="-122"/>
              </a:rPr>
              <a:t>2</a:t>
            </a:r>
            <a:r>
              <a:rPr lang="zh-CN" altLang="zh-CN">
                <a:ea typeface="宋体" panose="02010600030101010101" pitchFamily="2" charset="-122"/>
              </a:rPr>
              <a:t>取不同值时，将分别执行</a:t>
            </a:r>
            <a:r>
              <a:rPr lang="en-US" altLang="zh-CN">
                <a:ea typeface="宋体" panose="02010600030101010101" pitchFamily="2" charset="-122"/>
              </a:rPr>
              <a:t>a</a:t>
            </a:r>
            <a:r>
              <a:rPr lang="zh-CN" altLang="zh-CN">
                <a:ea typeface="宋体" panose="02010600030101010101" pitchFamily="2" charset="-122"/>
              </a:rPr>
              <a:t>或</a:t>
            </a:r>
            <a:r>
              <a:rPr lang="en-US" altLang="zh-CN">
                <a:ea typeface="宋体" panose="02010600030101010101" pitchFamily="2" charset="-122"/>
              </a:rPr>
              <a:t>b</a:t>
            </a:r>
            <a:r>
              <a:rPr lang="zh-CN" altLang="zh-CN">
                <a:ea typeface="宋体" panose="02010600030101010101" pitchFamily="2" charset="-122"/>
              </a:rPr>
              <a:t>及</a:t>
            </a:r>
            <a:r>
              <a:rPr lang="en-US" altLang="zh-CN">
                <a:ea typeface="宋体" panose="02010600030101010101" pitchFamily="2" charset="-122"/>
              </a:rPr>
              <a:t>c</a:t>
            </a:r>
            <a:r>
              <a:rPr lang="zh-CN" altLang="zh-CN">
                <a:ea typeface="宋体" panose="02010600030101010101" pitchFamily="2" charset="-122"/>
              </a:rPr>
              <a:t>或</a:t>
            </a:r>
            <a:r>
              <a:rPr lang="en-US" altLang="zh-CN">
                <a:ea typeface="宋体" panose="02010600030101010101" pitchFamily="2" charset="-122"/>
              </a:rPr>
              <a:t>d</a:t>
            </a:r>
            <a:r>
              <a:rPr lang="zh-CN" altLang="zh-CN">
                <a:ea typeface="宋体" panose="02010600030101010101" pitchFamily="2" charset="-122"/>
              </a:rPr>
              <a:t>操作。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显然，要测试这个小程序，需要至少提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供</a:t>
            </a:r>
            <a:r>
              <a:rPr lang="en-US" altLang="zh-CN">
                <a:ea typeface="宋体" panose="02010600030101010101" pitchFamily="2" charset="-122"/>
              </a:rPr>
              <a:t>4</a:t>
            </a:r>
            <a:r>
              <a:rPr lang="zh-CN" altLang="zh-CN">
                <a:ea typeface="宋体" panose="02010600030101010101" pitchFamily="2" charset="-122"/>
              </a:rPr>
              <a:t>个测试用例才能做到逻辑覆盖。</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使得</a:t>
            </a:r>
            <a:r>
              <a:rPr lang="en-US" altLang="zh-CN">
                <a:ea typeface="宋体" panose="02010600030101010101" pitchFamily="2" charset="-122"/>
              </a:rPr>
              <a:t>ac</a:t>
            </a:r>
            <a:r>
              <a:rPr lang="zh-CN" altLang="zh-CN">
                <a:ea typeface="宋体" panose="02010600030101010101" pitchFamily="2" charset="-122"/>
              </a:rPr>
              <a:t>、</a:t>
            </a:r>
            <a:r>
              <a:rPr lang="en-US" altLang="zh-CN">
                <a:ea typeface="宋体" panose="02010600030101010101" pitchFamily="2" charset="-122"/>
              </a:rPr>
              <a:t>ad</a:t>
            </a:r>
            <a:r>
              <a:rPr lang="zh-CN" altLang="zh-CN">
                <a:ea typeface="宋体" panose="02010600030101010101" pitchFamily="2" charset="-122"/>
              </a:rPr>
              <a:t>、</a:t>
            </a:r>
            <a:r>
              <a:rPr lang="en-US" altLang="zh-CN">
                <a:ea typeface="宋体" panose="02010600030101010101" pitchFamily="2" charset="-122"/>
              </a:rPr>
              <a:t>bc</a:t>
            </a:r>
            <a:r>
              <a:rPr lang="zh-CN" altLang="zh-CN">
                <a:ea typeface="宋体" panose="02010600030101010101" pitchFamily="2" charset="-122"/>
              </a:rPr>
              <a:t>及</a:t>
            </a:r>
            <a:r>
              <a:rPr lang="en-US" altLang="zh-CN">
                <a:ea typeface="宋体" panose="02010600030101010101" pitchFamily="2" charset="-122"/>
              </a:rPr>
              <a:t>bd</a:t>
            </a:r>
            <a:r>
              <a:rPr lang="zh-CN" altLang="zh-CN">
                <a:ea typeface="宋体" panose="02010600030101010101" pitchFamily="2" charset="-122"/>
              </a:rPr>
              <a:t>操作均得到检验。</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其实，这里的</a:t>
            </a:r>
            <a:r>
              <a:rPr lang="en-US" altLang="zh-CN">
                <a:ea typeface="宋体" panose="02010600030101010101" pitchFamily="2" charset="-122"/>
              </a:rPr>
              <a:t>4</a:t>
            </a:r>
            <a:r>
              <a:rPr lang="zh-CN" altLang="zh-CN">
                <a:ea typeface="宋体" panose="02010600030101010101" pitchFamily="2" charset="-122"/>
              </a:rPr>
              <a:t>是图中第</a:t>
            </a:r>
            <a:r>
              <a:rPr lang="en-US" altLang="zh-CN">
                <a:ea typeface="宋体" panose="02010600030101010101" pitchFamily="2" charset="-122"/>
              </a:rPr>
              <a:t>1</a:t>
            </a:r>
            <a:r>
              <a:rPr lang="zh-CN" altLang="zh-CN">
                <a:ea typeface="宋体" panose="02010600030101010101" pitchFamily="2" charset="-122"/>
              </a:rPr>
              <a:t>个分支谓词引出的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两个操作及第</a:t>
            </a:r>
            <a:r>
              <a:rPr lang="en-US" altLang="zh-CN">
                <a:ea typeface="宋体" panose="02010600030101010101" pitchFamily="2" charset="-122"/>
              </a:rPr>
              <a:t>2</a:t>
            </a:r>
            <a:r>
              <a:rPr lang="zh-CN" altLang="zh-CN">
                <a:ea typeface="宋体" panose="02010600030101010101" pitchFamily="2" charset="-122"/>
              </a:rPr>
              <a:t>个分支谓词引出的两个操作组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合起来而得到的即</a:t>
            </a:r>
            <a:r>
              <a:rPr lang="en-US" altLang="zh-CN">
                <a:ea typeface="宋体" panose="02010600030101010101" pitchFamily="2" charset="-122"/>
              </a:rPr>
              <a:t>2 × 2 = 4</a:t>
            </a:r>
            <a:r>
              <a:rPr lang="zh-CN" altLang="zh-CN">
                <a:ea typeface="宋体" panose="02010600030101010101" pitchFamily="2" charset="-122"/>
              </a:rPr>
              <a:t>，并且，这里的</a:t>
            </a:r>
            <a:endParaRPr lang="en-US" altLang="zh-CN">
              <a:ea typeface="宋体" panose="02010600030101010101" pitchFamily="2" charset="-122"/>
            </a:endParaRPr>
          </a:p>
          <a:p>
            <a:r>
              <a:rPr lang="en-US" altLang="zh-CN">
                <a:ea typeface="宋体" panose="02010600030101010101" pitchFamily="2" charset="-122"/>
              </a:rPr>
              <a:t>	2</a:t>
            </a:r>
            <a:r>
              <a:rPr lang="zh-CN" altLang="zh-CN">
                <a:ea typeface="宋体" panose="02010600030101010101" pitchFamily="2" charset="-122"/>
              </a:rPr>
              <a:t>是由于两个并列的操作</a:t>
            </a:r>
            <a:r>
              <a:rPr lang="en-US" altLang="zh-CN">
                <a:ea typeface="宋体" panose="02010600030101010101" pitchFamily="2" charset="-122"/>
              </a:rPr>
              <a:t>1 + 1 = 2</a:t>
            </a:r>
            <a:r>
              <a:rPr lang="zh-CN" altLang="zh-CN">
                <a:ea typeface="宋体" panose="02010600030101010101" pitchFamily="2" charset="-122"/>
              </a:rPr>
              <a:t>而得到的。</a:t>
            </a:r>
          </a:p>
          <a:p>
            <a:endParaRPr lang="zh-CN" altLang="en-US">
              <a:ea typeface="宋体" panose="02010600030101010101" pitchFamily="2" charset="-122"/>
            </a:endParaRPr>
          </a:p>
        </p:txBody>
      </p:sp>
      <p:sp>
        <p:nvSpPr>
          <p:cNvPr id="43011" name="灯片编号占位符 1">
            <a:extLst>
              <a:ext uri="{FF2B5EF4-FFF2-40B4-BE49-F238E27FC236}">
                <a16:creationId xmlns:a16="http://schemas.microsoft.com/office/drawing/2014/main" id="{2FC8E20C-998B-47BC-A6B4-16083D906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1BDD60-FA70-4CBF-BDF9-8F75E62A16A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63596122"/>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0412">
            <a:extLst>
              <a:ext uri="{FF2B5EF4-FFF2-40B4-BE49-F238E27FC236}">
                <a16:creationId xmlns:a16="http://schemas.microsoft.com/office/drawing/2014/main" id="{FC60AF8F-68C5-495B-AEA9-C99CFA45514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447800"/>
            <a:ext cx="4521200" cy="3962400"/>
          </a:xfrm>
          <a:noFill/>
        </p:spPr>
      </p:pic>
      <p:sp>
        <p:nvSpPr>
          <p:cNvPr id="44035" name="矩形 4">
            <a:extLst>
              <a:ext uri="{FF2B5EF4-FFF2-40B4-BE49-F238E27FC236}">
                <a16:creationId xmlns:a16="http://schemas.microsoft.com/office/drawing/2014/main" id="{20CADAA8-E994-4B26-BE03-2C7F37E77F7D}"/>
              </a:ext>
            </a:extLst>
          </p:cNvPr>
          <p:cNvSpPr>
            <a:spLocks noChangeArrowheads="1"/>
          </p:cNvSpPr>
          <p:nvPr/>
        </p:nvSpPr>
        <p:spPr bwMode="auto">
          <a:xfrm>
            <a:off x="2590800" y="5791200"/>
            <a:ext cx="40322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4.12</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两个串行的分支结构的</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N-S</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36" name="灯片编号占位符 1">
            <a:extLst>
              <a:ext uri="{FF2B5EF4-FFF2-40B4-BE49-F238E27FC236}">
                <a16:creationId xmlns:a16="http://schemas.microsoft.com/office/drawing/2014/main" id="{89379D52-9B2E-4A59-AB06-27D445AF00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A387CE-241A-43C8-8F6A-311B515BFE1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6755355"/>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0413">
            <a:extLst>
              <a:ext uri="{FF2B5EF4-FFF2-40B4-BE49-F238E27FC236}">
                <a16:creationId xmlns:a16="http://schemas.microsoft.com/office/drawing/2014/main" id="{03FD26D7-365A-4A2E-9C65-9453EB1549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1752600"/>
            <a:ext cx="48895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5059" name="矩形 4">
            <a:extLst>
              <a:ext uri="{FF2B5EF4-FFF2-40B4-BE49-F238E27FC236}">
                <a16:creationId xmlns:a16="http://schemas.microsoft.com/office/drawing/2014/main" id="{E16B077F-3C56-4AAF-84B7-381E0C102235}"/>
              </a:ext>
            </a:extLst>
          </p:cNvPr>
          <p:cNvSpPr>
            <a:spLocks noChangeArrowheads="1"/>
          </p:cNvSpPr>
          <p:nvPr/>
        </p:nvSpPr>
        <p:spPr bwMode="auto">
          <a:xfrm>
            <a:off x="2743200" y="6248400"/>
            <a:ext cx="363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4.13</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计算最少测试用例数实例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0" name="灯片编号占位符 1">
            <a:extLst>
              <a:ext uri="{FF2B5EF4-FFF2-40B4-BE49-F238E27FC236}">
                <a16:creationId xmlns:a16="http://schemas.microsoft.com/office/drawing/2014/main" id="{95141350-8E73-40E5-81B5-C2B8093FA1F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5BE56A-04BE-4A13-88E4-05417F3ED4E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26848942"/>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descr="0414">
            <a:extLst>
              <a:ext uri="{FF2B5EF4-FFF2-40B4-BE49-F238E27FC236}">
                <a16:creationId xmlns:a16="http://schemas.microsoft.com/office/drawing/2014/main" id="{00E624DC-CAA5-4247-BF46-A6CF676006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84213" y="1447800"/>
            <a:ext cx="4421187" cy="4575175"/>
          </a:xfrm>
          <a:noFill/>
        </p:spPr>
      </p:pic>
      <p:sp>
        <p:nvSpPr>
          <p:cNvPr id="46083" name="矩形 4">
            <a:extLst>
              <a:ext uri="{FF2B5EF4-FFF2-40B4-BE49-F238E27FC236}">
                <a16:creationId xmlns:a16="http://schemas.microsoft.com/office/drawing/2014/main" id="{7AC27F6B-5685-4883-8413-AD30A2867AAC}"/>
              </a:ext>
            </a:extLst>
          </p:cNvPr>
          <p:cNvSpPr>
            <a:spLocks noChangeArrowheads="1"/>
          </p:cNvSpPr>
          <p:nvPr/>
        </p:nvSpPr>
        <p:spPr bwMode="auto">
          <a:xfrm>
            <a:off x="2819400" y="63246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4.14</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最少测试用例数计算</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084" name="灯片编号占位符 1">
            <a:extLst>
              <a:ext uri="{FF2B5EF4-FFF2-40B4-BE49-F238E27FC236}">
                <a16:creationId xmlns:a16="http://schemas.microsoft.com/office/drawing/2014/main" id="{19E1726C-4145-4A1C-9492-760F91BFD3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DF8505-6643-40DD-A6FE-ADB1FC088DD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085" name="内容占位符 2">
            <a:extLst>
              <a:ext uri="{FF2B5EF4-FFF2-40B4-BE49-F238E27FC236}">
                <a16:creationId xmlns:a16="http://schemas.microsoft.com/office/drawing/2014/main" id="{AFCFC4FD-312C-404A-A530-27EC654CAB06}"/>
              </a:ext>
            </a:extLst>
          </p:cNvPr>
          <p:cNvSpPr txBox="1">
            <a:spLocks/>
          </p:cNvSpPr>
          <p:nvPr/>
        </p:nvSpPr>
        <p:spPr bwMode="auto">
          <a:xfrm>
            <a:off x="5410200" y="1600200"/>
            <a:ext cx="34290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342900" marR="0" lvl="0" indent="-342900" algn="l" defTabSz="914400" rtl="0" eaLnBrk="0" fontAlgn="base" latinLnBrk="0" hangingPunct="0">
              <a:lnSpc>
                <a:spcPct val="100000"/>
              </a:lnSpc>
              <a:spcBef>
                <a:spcPct val="20000"/>
              </a:spcBef>
              <a:spcAft>
                <a:spcPct val="0"/>
              </a:spcAft>
              <a:buClr>
                <a:srgbClr val="37399B"/>
              </a:buClr>
              <a:buSzTx/>
              <a:buFont typeface="Wingdings" panose="05000000000000000000" pitchFamily="2" charset="2"/>
              <a:buNone/>
              <a:tabLst/>
              <a:defRPr/>
            </a:pP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上层：</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a:t>
            </a: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3+1=16</a:t>
            </a:r>
          </a:p>
          <a:p>
            <a:pPr marL="342900" marR="0" lvl="0" indent="-342900" algn="l" defTabSz="914400" rtl="0" eaLnBrk="0" fontAlgn="base" latinLnBrk="0" hangingPunct="0">
              <a:lnSpc>
                <a:spcPct val="100000"/>
              </a:lnSpc>
              <a:spcBef>
                <a:spcPct val="20000"/>
              </a:spcBef>
              <a:spcAft>
                <a:spcPct val="0"/>
              </a:spcAft>
              <a:buClr>
                <a:srgbClr val="37399B"/>
              </a:buClr>
              <a:buSzTx/>
              <a:buFont typeface="Wingdings" panose="05000000000000000000" pitchFamily="2" charset="2"/>
              <a:buNone/>
              <a:tabLst/>
              <a:defRPr/>
            </a:pP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下层：</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a:t>
            </a:r>
          </a:p>
          <a:p>
            <a:pPr marL="342900" marR="0" lvl="0" indent="-342900" algn="l" defTabSz="914400" rtl="0" eaLnBrk="0" fontAlgn="base" latinLnBrk="0" hangingPunct="0">
              <a:lnSpc>
                <a:spcPct val="100000"/>
              </a:lnSpc>
              <a:spcBef>
                <a:spcPct val="20000"/>
              </a:spcBef>
              <a:spcAft>
                <a:spcPct val="0"/>
              </a:spcAft>
              <a:buClr>
                <a:srgbClr val="37399B"/>
              </a:buClr>
              <a:buSzTx/>
              <a:buFont typeface="Wingdings" panose="05000000000000000000" pitchFamily="2" charset="2"/>
              <a:buNone/>
              <a:tabLst/>
              <a:defRPr/>
            </a:pP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共：</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16</a:t>
            </a:r>
            <a:r>
              <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3=48</a:t>
            </a:r>
            <a:endPar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18372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a:extLst>
              <a:ext uri="{FF2B5EF4-FFF2-40B4-BE49-F238E27FC236}">
                <a16:creationId xmlns:a16="http://schemas.microsoft.com/office/drawing/2014/main" id="{2293CECC-586F-4BF9-BC33-40E0F19C6E0E}"/>
              </a:ext>
            </a:extLst>
          </p:cNvPr>
          <p:cNvSpPr>
            <a:spLocks noGrp="1"/>
          </p:cNvSpPr>
          <p:nvPr>
            <p:ph type="title"/>
          </p:nvPr>
        </p:nvSpPr>
        <p:spPr/>
        <p:txBody>
          <a:bodyPr/>
          <a:lstStyle/>
          <a:p>
            <a:pPr eaLnBrk="1" hangingPunct="1"/>
            <a:r>
              <a:rPr lang="en-US" altLang="zh-CN">
                <a:ea typeface="宋体" panose="02010600030101010101" pitchFamily="2" charset="-122"/>
              </a:rPr>
              <a:t>1.2  </a:t>
            </a:r>
            <a:r>
              <a:rPr lang="zh-CN" altLang="zh-CN">
                <a:ea typeface="宋体" panose="02010600030101010101" pitchFamily="2" charset="-122"/>
              </a:rPr>
              <a:t>软件测试的意义</a:t>
            </a:r>
            <a:endParaRPr lang="zh-CN" altLang="en-US">
              <a:ea typeface="宋体" panose="02010600030101010101" pitchFamily="2" charset="-122"/>
            </a:endParaRPr>
          </a:p>
        </p:txBody>
      </p:sp>
      <p:sp>
        <p:nvSpPr>
          <p:cNvPr id="30723" name="内容占位符 2">
            <a:extLst>
              <a:ext uri="{FF2B5EF4-FFF2-40B4-BE49-F238E27FC236}">
                <a16:creationId xmlns:a16="http://schemas.microsoft.com/office/drawing/2014/main" id="{F6CC22C0-5C66-4773-BB6B-DB54FCA7E11F}"/>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根据</a:t>
            </a:r>
            <a:r>
              <a:rPr lang="en-US" altLang="zh-CN">
                <a:ea typeface="宋体" panose="02010600030101010101" pitchFamily="2" charset="-122"/>
              </a:rPr>
              <a:t>Boehm</a:t>
            </a:r>
            <a:r>
              <a:rPr lang="zh-CN" altLang="zh-CN">
                <a:ea typeface="宋体" panose="02010600030101010101" pitchFamily="2" charset="-122"/>
              </a:rPr>
              <a:t>的统计，软件开发总成本中，用在测试上的开销要占</a:t>
            </a:r>
            <a:r>
              <a:rPr lang="en-US" altLang="zh-CN">
                <a:ea typeface="宋体" panose="02010600030101010101" pitchFamily="2" charset="-122"/>
              </a:rPr>
              <a:t>30%</a:t>
            </a:r>
            <a:r>
              <a:rPr lang="zh-CN" altLang="zh-CN">
                <a:ea typeface="宋体" panose="02010600030101010101" pitchFamily="2" charset="-122"/>
              </a:rPr>
              <a:t>～</a:t>
            </a:r>
            <a:r>
              <a:rPr lang="en-US" altLang="zh-CN">
                <a:ea typeface="宋体" panose="02010600030101010101" pitchFamily="2" charset="-122"/>
              </a:rPr>
              <a:t>50%</a:t>
            </a:r>
            <a:r>
              <a:rPr lang="zh-CN" altLang="zh-CN">
                <a:ea typeface="宋体" panose="02010600030101010101" pitchFamily="2" charset="-122"/>
              </a:rPr>
              <a:t>。</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如果我们把维护阶段也考虑在内，讨论整个软件生存期，开发测试的成本比例会有所降低，但不要忘记，维护工作相当于二次开发，乃至多次开发，其中必定也包含有许多测试工作。</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因此，有人估计软件工作有</a:t>
            </a:r>
            <a:r>
              <a:rPr lang="en-US" altLang="zh-CN">
                <a:ea typeface="宋体" panose="02010600030101010101" pitchFamily="2" charset="-122"/>
              </a:rPr>
              <a:t>50%</a:t>
            </a:r>
            <a:r>
              <a:rPr lang="zh-CN" altLang="zh-CN">
                <a:ea typeface="宋体" panose="02010600030101010101" pitchFamily="2" charset="-122"/>
              </a:rPr>
              <a:t>的时间和</a:t>
            </a:r>
            <a:r>
              <a:rPr lang="en-US" altLang="zh-CN">
                <a:ea typeface="宋体" panose="02010600030101010101" pitchFamily="2" charset="-122"/>
              </a:rPr>
              <a:t>50%</a:t>
            </a:r>
            <a:r>
              <a:rPr lang="zh-CN" altLang="zh-CN">
                <a:ea typeface="宋体" panose="02010600030101010101" pitchFamily="2" charset="-122"/>
              </a:rPr>
              <a:t>以上的成本花在测试工作上。</a:t>
            </a:r>
          </a:p>
          <a:p>
            <a:pPr eaLnBrk="1" hangingPunct="1"/>
            <a:endParaRPr lang="zh-CN" altLang="en-US">
              <a:ea typeface="宋体" panose="02010600030101010101" pitchFamily="2" charset="-122"/>
            </a:endParaRP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B751E5E7-4E45-4E62-B5CD-A737217858E7}"/>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1</a:t>
            </a:r>
            <a:r>
              <a:rPr lang="zh-CN" altLang="zh-CN">
                <a:ea typeface="宋体" panose="02010600030101010101" pitchFamily="2" charset="-122"/>
              </a:rPr>
              <a:t>．</a:t>
            </a:r>
            <a:r>
              <a:rPr lang="en-US" altLang="zh-CN">
                <a:ea typeface="宋体" panose="02010600030101010101" pitchFamily="2" charset="-122"/>
              </a:rPr>
              <a:t>FOSTER</a:t>
            </a:r>
            <a:r>
              <a:rPr lang="zh-CN" altLang="zh-CN">
                <a:ea typeface="宋体" panose="02010600030101010101" pitchFamily="2" charset="-122"/>
              </a:rPr>
              <a:t>的</a:t>
            </a:r>
            <a:r>
              <a:rPr lang="en-US" altLang="zh-CN">
                <a:ea typeface="宋体" panose="02010600030101010101" pitchFamily="2" charset="-122"/>
              </a:rPr>
              <a:t>ESTCA</a:t>
            </a:r>
            <a:r>
              <a:rPr lang="zh-CN" altLang="zh-CN">
                <a:ea typeface="宋体" panose="02010600030101010101" pitchFamily="2" charset="-122"/>
              </a:rPr>
              <a:t>覆盖准则</a:t>
            </a:r>
          </a:p>
          <a:p>
            <a:pPr>
              <a:buFont typeface="Wingdings" panose="05000000000000000000" pitchFamily="2" charset="2"/>
              <a:buChar char="Ø"/>
            </a:pPr>
            <a:r>
              <a:rPr lang="zh-CN" altLang="zh-CN" sz="2800">
                <a:ea typeface="宋体" panose="02010600030101010101" pitchFamily="2" charset="-122"/>
              </a:rPr>
              <a:t>【规则</a:t>
            </a:r>
            <a:r>
              <a:rPr lang="en-US" altLang="zh-CN" sz="2800">
                <a:ea typeface="宋体" panose="02010600030101010101" pitchFamily="2" charset="-122"/>
              </a:rPr>
              <a:t>1</a:t>
            </a:r>
            <a:r>
              <a:rPr lang="zh-CN" altLang="zh-CN" sz="2800">
                <a:ea typeface="宋体" panose="02010600030101010101" pitchFamily="2" charset="-122"/>
              </a:rPr>
              <a:t>】</a:t>
            </a:r>
            <a:r>
              <a:rPr lang="en-US" altLang="zh-CN" sz="2800">
                <a:ea typeface="宋体" panose="02010600030101010101" pitchFamily="2" charset="-122"/>
              </a:rPr>
              <a:t> </a:t>
            </a:r>
            <a:r>
              <a:rPr lang="zh-CN" altLang="zh-CN" sz="2800">
                <a:ea typeface="宋体" panose="02010600030101010101" pitchFamily="2" charset="-122"/>
              </a:rPr>
              <a:t>对于</a:t>
            </a:r>
            <a:r>
              <a:rPr lang="en-US" altLang="zh-CN" sz="2800">
                <a:ea typeface="宋体" panose="02010600030101010101" pitchFamily="2" charset="-122"/>
              </a:rPr>
              <a:t>A rel B</a:t>
            </a:r>
            <a:r>
              <a:rPr lang="zh-CN" altLang="zh-CN" sz="2800">
                <a:ea typeface="宋体" panose="02010600030101010101" pitchFamily="2" charset="-122"/>
              </a:rPr>
              <a:t>（</a:t>
            </a:r>
            <a:r>
              <a:rPr lang="en-US" altLang="zh-CN" sz="2800">
                <a:ea typeface="宋体" panose="02010600030101010101" pitchFamily="2" charset="-122"/>
              </a:rPr>
              <a:t>rel</a:t>
            </a:r>
            <a:r>
              <a:rPr lang="zh-CN" altLang="zh-CN" sz="2800">
                <a:ea typeface="宋体" panose="02010600030101010101" pitchFamily="2" charset="-122"/>
              </a:rPr>
              <a:t>可以是＜、</a:t>
            </a:r>
            <a:r>
              <a:rPr lang="en-US" altLang="zh-CN" sz="2800">
                <a:ea typeface="宋体" panose="02010600030101010101" pitchFamily="2" charset="-122"/>
              </a:rPr>
              <a:t> = </a:t>
            </a:r>
            <a:r>
              <a:rPr lang="zh-CN" altLang="zh-CN" sz="2800">
                <a:ea typeface="宋体" panose="02010600030101010101" pitchFamily="2" charset="-122"/>
              </a:rPr>
              <a:t>和＞）型的分支谓词，应适当地选择</a:t>
            </a:r>
            <a:r>
              <a:rPr lang="en-US" altLang="zh-CN" sz="2800">
                <a:ea typeface="宋体" panose="02010600030101010101" pitchFamily="2" charset="-122"/>
              </a:rPr>
              <a:t>A</a:t>
            </a:r>
            <a:r>
              <a:rPr lang="zh-CN" altLang="zh-CN" sz="2800">
                <a:ea typeface="宋体" panose="02010600030101010101" pitchFamily="2" charset="-122"/>
              </a:rPr>
              <a:t>与</a:t>
            </a:r>
            <a:r>
              <a:rPr lang="en-US" altLang="zh-CN" sz="2800">
                <a:ea typeface="宋体" panose="02010600030101010101" pitchFamily="2" charset="-122"/>
              </a:rPr>
              <a:t>B</a:t>
            </a:r>
            <a:r>
              <a:rPr lang="zh-CN" altLang="zh-CN" sz="2800">
                <a:ea typeface="宋体" panose="02010600030101010101" pitchFamily="2" charset="-122"/>
              </a:rPr>
              <a:t>的值，使得测试执行到该分支语句时，</a:t>
            </a:r>
            <a:r>
              <a:rPr lang="en-US" altLang="zh-CN" sz="2800">
                <a:ea typeface="宋体" panose="02010600030101010101" pitchFamily="2" charset="-122"/>
              </a:rPr>
              <a:t>A</a:t>
            </a:r>
            <a:r>
              <a:rPr lang="zh-CN" altLang="zh-CN" sz="2800">
                <a:ea typeface="宋体" panose="02010600030101010101" pitchFamily="2" charset="-122"/>
              </a:rPr>
              <a:t>＜</a:t>
            </a:r>
            <a:r>
              <a:rPr lang="en-US" altLang="zh-CN" sz="2800">
                <a:ea typeface="宋体" panose="02010600030101010101" pitchFamily="2" charset="-122"/>
              </a:rPr>
              <a:t>B</a:t>
            </a:r>
            <a:r>
              <a:rPr lang="zh-CN" altLang="zh-CN" sz="2800">
                <a:ea typeface="宋体" panose="02010600030101010101" pitchFamily="2" charset="-122"/>
              </a:rPr>
              <a:t>、</a:t>
            </a:r>
            <a:r>
              <a:rPr lang="en-US" altLang="zh-CN" sz="2800">
                <a:ea typeface="宋体" panose="02010600030101010101" pitchFamily="2" charset="-122"/>
              </a:rPr>
              <a:t>A = B</a:t>
            </a:r>
            <a:r>
              <a:rPr lang="zh-CN" altLang="zh-CN" sz="2800">
                <a:ea typeface="宋体" panose="02010600030101010101" pitchFamily="2" charset="-122"/>
              </a:rPr>
              <a:t>和</a:t>
            </a:r>
            <a:r>
              <a:rPr lang="en-US" altLang="zh-CN" sz="2800">
                <a:ea typeface="宋体" panose="02010600030101010101" pitchFamily="2" charset="-122"/>
              </a:rPr>
              <a:t>A</a:t>
            </a:r>
            <a:r>
              <a:rPr lang="zh-CN" altLang="zh-CN" sz="2800">
                <a:ea typeface="宋体" panose="02010600030101010101" pitchFamily="2" charset="-122"/>
              </a:rPr>
              <a:t>＞</a:t>
            </a:r>
            <a:r>
              <a:rPr lang="en-US" altLang="zh-CN" sz="2800">
                <a:ea typeface="宋体" panose="02010600030101010101" pitchFamily="2" charset="-122"/>
              </a:rPr>
              <a:t>B</a:t>
            </a:r>
            <a:r>
              <a:rPr lang="zh-CN" altLang="zh-CN" sz="2800">
                <a:ea typeface="宋体" panose="02010600030101010101" pitchFamily="2" charset="-122"/>
              </a:rPr>
              <a:t>的情况分别出现一次。</a:t>
            </a:r>
          </a:p>
          <a:p>
            <a:pPr>
              <a:buFont typeface="Wingdings" panose="05000000000000000000" pitchFamily="2" charset="2"/>
              <a:buChar char="Ø"/>
            </a:pPr>
            <a:r>
              <a:rPr lang="zh-CN" altLang="zh-CN" sz="2800">
                <a:ea typeface="宋体" panose="02010600030101010101" pitchFamily="2" charset="-122"/>
              </a:rPr>
              <a:t>【规则</a:t>
            </a:r>
            <a:r>
              <a:rPr lang="en-US" altLang="zh-CN" sz="2800">
                <a:ea typeface="宋体" panose="02010600030101010101" pitchFamily="2" charset="-122"/>
              </a:rPr>
              <a:t>2</a:t>
            </a:r>
            <a:r>
              <a:rPr lang="zh-CN" altLang="zh-CN" sz="2800">
                <a:ea typeface="宋体" panose="02010600030101010101" pitchFamily="2" charset="-122"/>
              </a:rPr>
              <a:t>】　对于</a:t>
            </a:r>
            <a:r>
              <a:rPr lang="en-US" altLang="zh-CN" sz="2800">
                <a:ea typeface="宋体" panose="02010600030101010101" pitchFamily="2" charset="-122"/>
              </a:rPr>
              <a:t>A rel</a:t>
            </a:r>
            <a:r>
              <a:rPr lang="en-US" altLang="zh-CN" sz="2800" baseline="-25000">
                <a:ea typeface="宋体" panose="02010600030101010101" pitchFamily="2" charset="-122"/>
              </a:rPr>
              <a:t>1</a:t>
            </a:r>
            <a:r>
              <a:rPr lang="en-US" altLang="zh-CN" sz="2800">
                <a:ea typeface="宋体" panose="02010600030101010101" pitchFamily="2" charset="-122"/>
              </a:rPr>
              <a:t> C</a:t>
            </a:r>
            <a:r>
              <a:rPr lang="zh-CN" altLang="zh-CN" sz="2800">
                <a:ea typeface="宋体" panose="02010600030101010101" pitchFamily="2" charset="-122"/>
              </a:rPr>
              <a:t>（</a:t>
            </a:r>
            <a:r>
              <a:rPr lang="en-US" altLang="zh-CN" sz="2800">
                <a:ea typeface="宋体" panose="02010600030101010101" pitchFamily="2" charset="-122"/>
              </a:rPr>
              <a:t>rel</a:t>
            </a:r>
            <a:r>
              <a:rPr lang="en-US" altLang="zh-CN" sz="2800" baseline="-25000">
                <a:ea typeface="宋体" panose="02010600030101010101" pitchFamily="2" charset="-122"/>
              </a:rPr>
              <a:t>1</a:t>
            </a:r>
            <a:r>
              <a:rPr lang="zh-CN" altLang="zh-CN" sz="2800">
                <a:ea typeface="宋体" panose="02010600030101010101" pitchFamily="2" charset="-122"/>
              </a:rPr>
              <a:t>可以是＜或是＞，</a:t>
            </a:r>
            <a:r>
              <a:rPr lang="en-US" altLang="zh-CN" sz="2800">
                <a:ea typeface="宋体" panose="02010600030101010101" pitchFamily="2" charset="-122"/>
              </a:rPr>
              <a:t>A</a:t>
            </a:r>
            <a:r>
              <a:rPr lang="zh-CN" altLang="zh-CN" sz="2800">
                <a:ea typeface="宋体" panose="02010600030101010101" pitchFamily="2" charset="-122"/>
              </a:rPr>
              <a:t>是变量，</a:t>
            </a:r>
            <a:r>
              <a:rPr lang="en-US" altLang="zh-CN" sz="2800">
                <a:ea typeface="宋体" panose="02010600030101010101" pitchFamily="2" charset="-122"/>
              </a:rPr>
              <a:t>C</a:t>
            </a:r>
            <a:r>
              <a:rPr lang="zh-CN" altLang="zh-CN" sz="2800">
                <a:ea typeface="宋体" panose="02010600030101010101" pitchFamily="2" charset="-122"/>
              </a:rPr>
              <a:t>是常量）型的分支谓词，当</a:t>
            </a:r>
            <a:r>
              <a:rPr lang="en-US" altLang="zh-CN" sz="2800">
                <a:ea typeface="宋体" panose="02010600030101010101" pitchFamily="2" charset="-122"/>
              </a:rPr>
              <a:t>rel</a:t>
            </a:r>
            <a:r>
              <a:rPr lang="en-US" altLang="zh-CN" sz="2800" baseline="-25000">
                <a:ea typeface="宋体" panose="02010600030101010101" pitchFamily="2" charset="-122"/>
              </a:rPr>
              <a:t>1</a:t>
            </a:r>
            <a:r>
              <a:rPr lang="zh-CN" altLang="zh-CN" sz="2800">
                <a:ea typeface="宋体" panose="02010600030101010101" pitchFamily="2" charset="-122"/>
              </a:rPr>
              <a:t>为＜时，应适当地选择</a:t>
            </a:r>
            <a:r>
              <a:rPr lang="en-US" altLang="zh-CN" sz="2800">
                <a:ea typeface="宋体" panose="02010600030101010101" pitchFamily="2" charset="-122"/>
              </a:rPr>
              <a:t>A</a:t>
            </a:r>
            <a:r>
              <a:rPr lang="zh-CN" altLang="zh-CN" sz="2800">
                <a:ea typeface="宋体" panose="02010600030101010101" pitchFamily="2" charset="-122"/>
              </a:rPr>
              <a:t>的值，使</a:t>
            </a:r>
          </a:p>
          <a:p>
            <a:pPr algn="ctr"/>
            <a:r>
              <a:rPr lang="en-US" altLang="zh-CN" sz="2800">
                <a:ea typeface="宋体" panose="02010600030101010101" pitchFamily="2" charset="-122"/>
              </a:rPr>
              <a:t>	A = C − M</a:t>
            </a:r>
            <a:endParaRPr lang="zh-CN" altLang="zh-CN" sz="2800">
              <a:ea typeface="宋体" panose="02010600030101010101" pitchFamily="2" charset="-122"/>
            </a:endParaRPr>
          </a:p>
          <a:p>
            <a:endParaRPr lang="zh-CN" altLang="en-US" sz="2800">
              <a:ea typeface="宋体" panose="02010600030101010101" pitchFamily="2" charset="-122"/>
            </a:endParaRPr>
          </a:p>
        </p:txBody>
      </p:sp>
      <p:sp>
        <p:nvSpPr>
          <p:cNvPr id="47107" name="灯片编号占位符 1">
            <a:extLst>
              <a:ext uri="{FF2B5EF4-FFF2-40B4-BE49-F238E27FC236}">
                <a16:creationId xmlns:a16="http://schemas.microsoft.com/office/drawing/2014/main" id="{D5F689EA-DA0A-4C82-A180-F03170FE1E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C47F74-063C-4A86-A138-8C61882E8BE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2683627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BCDB70AC-814D-4169-9C50-6BBACCF9A6D0}"/>
              </a:ext>
            </a:extLst>
          </p:cNvPr>
          <p:cNvSpPr>
            <a:spLocks noGrp="1"/>
          </p:cNvSpPr>
          <p:nvPr>
            <p:ph idx="1"/>
          </p:nvPr>
        </p:nvSpPr>
        <p:spPr/>
        <p:txBody>
          <a:bodyPr/>
          <a:lstStyle/>
          <a:p>
            <a:r>
              <a:rPr lang="zh-CN" altLang="zh-CN" sz="2800">
                <a:ea typeface="宋体" panose="02010600030101010101" pitchFamily="2" charset="-122"/>
              </a:rPr>
              <a:t>（</a:t>
            </a:r>
            <a:r>
              <a:rPr lang="en-US" altLang="zh-CN" sz="2800">
                <a:ea typeface="宋体" panose="02010600030101010101" pitchFamily="2" charset="-122"/>
              </a:rPr>
              <a:t>M</a:t>
            </a:r>
            <a:r>
              <a:rPr lang="zh-CN" altLang="zh-CN" sz="2800">
                <a:ea typeface="宋体" panose="02010600030101010101" pitchFamily="2" charset="-122"/>
              </a:rPr>
              <a:t>是距</a:t>
            </a:r>
            <a:r>
              <a:rPr lang="en-US" altLang="zh-CN" sz="2800">
                <a:ea typeface="宋体" panose="02010600030101010101" pitchFamily="2" charset="-122"/>
              </a:rPr>
              <a:t>C</a:t>
            </a:r>
            <a:r>
              <a:rPr lang="zh-CN" altLang="zh-CN" sz="2800">
                <a:ea typeface="宋体" panose="02010600030101010101" pitchFamily="2" charset="-122"/>
              </a:rPr>
              <a:t>最小的机器容许正数，若</a:t>
            </a:r>
            <a:r>
              <a:rPr lang="en-US" altLang="zh-CN" sz="2800">
                <a:ea typeface="宋体" panose="02010600030101010101" pitchFamily="2" charset="-122"/>
              </a:rPr>
              <a:t>A</a:t>
            </a:r>
            <a:r>
              <a:rPr lang="zh-CN" altLang="zh-CN" sz="2800">
                <a:ea typeface="宋体" panose="02010600030101010101" pitchFamily="2" charset="-122"/>
              </a:rPr>
              <a:t>和</a:t>
            </a:r>
            <a:r>
              <a:rPr lang="en-US" altLang="zh-CN" sz="2800">
                <a:ea typeface="宋体" panose="02010600030101010101" pitchFamily="2" charset="-122"/>
              </a:rPr>
              <a:t>C</a:t>
            </a:r>
            <a:r>
              <a:rPr lang="zh-CN" altLang="zh-CN" sz="2800">
                <a:ea typeface="宋体" panose="02010600030101010101" pitchFamily="2" charset="-122"/>
              </a:rPr>
              <a:t>均为整型时，</a:t>
            </a:r>
            <a:r>
              <a:rPr lang="en-US" altLang="zh-CN" sz="2800">
                <a:ea typeface="宋体" panose="02010600030101010101" pitchFamily="2" charset="-122"/>
              </a:rPr>
              <a:t>M = 1</a:t>
            </a:r>
            <a:r>
              <a:rPr lang="zh-CN" altLang="zh-CN" sz="2800">
                <a:ea typeface="宋体" panose="02010600030101010101" pitchFamily="2" charset="-122"/>
              </a:rPr>
              <a:t>）。同样，当</a:t>
            </a:r>
            <a:r>
              <a:rPr lang="en-US" altLang="zh-CN" sz="2800">
                <a:ea typeface="宋体" panose="02010600030101010101" pitchFamily="2" charset="-122"/>
              </a:rPr>
              <a:t>rel</a:t>
            </a:r>
            <a:r>
              <a:rPr lang="en-US" altLang="zh-CN" sz="2800" baseline="-25000">
                <a:ea typeface="宋体" panose="02010600030101010101" pitchFamily="2" charset="-122"/>
              </a:rPr>
              <a:t>1</a:t>
            </a:r>
            <a:r>
              <a:rPr lang="zh-CN" altLang="zh-CN" sz="2800">
                <a:ea typeface="宋体" panose="02010600030101010101" pitchFamily="2" charset="-122"/>
              </a:rPr>
              <a:t>为＞时，应适当地选择</a:t>
            </a:r>
            <a:r>
              <a:rPr lang="en-US" altLang="zh-CN" sz="2800">
                <a:ea typeface="宋体" panose="02010600030101010101" pitchFamily="2" charset="-122"/>
              </a:rPr>
              <a:t>A</a:t>
            </a:r>
            <a:r>
              <a:rPr lang="zh-CN" altLang="zh-CN" sz="2800">
                <a:ea typeface="宋体" panose="02010600030101010101" pitchFamily="2" charset="-122"/>
              </a:rPr>
              <a:t>，使</a:t>
            </a:r>
          </a:p>
          <a:p>
            <a:pPr algn="ctr"/>
            <a:r>
              <a:rPr lang="en-US" altLang="zh-CN" sz="2800">
                <a:ea typeface="宋体" panose="02010600030101010101" pitchFamily="2" charset="-122"/>
              </a:rPr>
              <a:t>	A = C + M</a:t>
            </a:r>
          </a:p>
          <a:p>
            <a:pPr>
              <a:buFont typeface="Wingdings" panose="05000000000000000000" pitchFamily="2" charset="2"/>
              <a:buChar char="Ø"/>
            </a:pPr>
            <a:r>
              <a:rPr lang="zh-CN" altLang="zh-CN" sz="2800">
                <a:ea typeface="宋体" panose="02010600030101010101" pitchFamily="2" charset="-122"/>
              </a:rPr>
              <a:t>【规则</a:t>
            </a:r>
            <a:r>
              <a:rPr lang="en-US" altLang="zh-CN" sz="2800">
                <a:ea typeface="宋体" panose="02010600030101010101" pitchFamily="2" charset="-122"/>
              </a:rPr>
              <a:t>3</a:t>
            </a:r>
            <a:r>
              <a:rPr lang="zh-CN" altLang="zh-CN" sz="2800">
                <a:ea typeface="宋体" panose="02010600030101010101" pitchFamily="2" charset="-122"/>
              </a:rPr>
              <a:t>】</a:t>
            </a:r>
            <a:r>
              <a:rPr lang="en-US" altLang="zh-CN" sz="2800">
                <a:ea typeface="宋体" panose="02010600030101010101" pitchFamily="2" charset="-122"/>
              </a:rPr>
              <a:t>  </a:t>
            </a:r>
            <a:r>
              <a:rPr lang="zh-CN" altLang="zh-CN" sz="2800">
                <a:ea typeface="宋体" panose="02010600030101010101" pitchFamily="2" charset="-122"/>
              </a:rPr>
              <a:t>对外部输入变量赋值，使其在每一测试用例中均有不同的值与符号，并与同一组测试用例中其他变量的值与符号不一致。</a:t>
            </a:r>
          </a:p>
          <a:p>
            <a:endParaRPr lang="zh-CN" altLang="zh-CN" sz="2800">
              <a:ea typeface="宋体" panose="02010600030101010101" pitchFamily="2" charset="-122"/>
            </a:endParaRPr>
          </a:p>
        </p:txBody>
      </p:sp>
      <p:sp>
        <p:nvSpPr>
          <p:cNvPr id="48131" name="灯片编号占位符 1">
            <a:extLst>
              <a:ext uri="{FF2B5EF4-FFF2-40B4-BE49-F238E27FC236}">
                <a16:creationId xmlns:a16="http://schemas.microsoft.com/office/drawing/2014/main" id="{AE3756BC-544E-4EB1-9186-BA9B73AB92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9E1BF5-0E1D-4E8C-93C5-FF2C312B428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61594751"/>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F89CF760-8DC8-4BC9-AA1E-D1992565D4AA}"/>
              </a:ext>
            </a:extLst>
          </p:cNvPr>
          <p:cNvSpPr>
            <a:spLocks noGrp="1"/>
          </p:cNvSpPr>
          <p:nvPr>
            <p:ph idx="1"/>
          </p:nvPr>
        </p:nvSpPr>
        <p:spPr>
          <a:xfrm>
            <a:off x="-76200" y="1295400"/>
            <a:ext cx="9220200" cy="4953000"/>
          </a:xfrm>
        </p:spPr>
        <p:txBody>
          <a:bodyPr/>
          <a:lstStyle/>
          <a:p>
            <a:r>
              <a:rPr lang="en-US" altLang="zh-CN">
                <a:ea typeface="宋体" panose="02010600030101010101" pitchFamily="2" charset="-122"/>
              </a:rPr>
              <a:t>	2</a:t>
            </a:r>
            <a:r>
              <a:rPr lang="zh-CN" altLang="zh-CN">
                <a:ea typeface="宋体" panose="02010600030101010101" pitchFamily="2" charset="-122"/>
              </a:rPr>
              <a:t>．</a:t>
            </a:r>
            <a:r>
              <a:rPr lang="en-US" altLang="zh-CN">
                <a:ea typeface="宋体" panose="02010600030101010101" pitchFamily="2" charset="-122"/>
              </a:rPr>
              <a:t>Woodward</a:t>
            </a:r>
            <a:r>
              <a:rPr lang="zh-CN" altLang="zh-CN">
                <a:ea typeface="宋体" panose="02010600030101010101" pitchFamily="2" charset="-122"/>
              </a:rPr>
              <a:t>等人的层次</a:t>
            </a:r>
            <a:r>
              <a:rPr lang="en-US" altLang="zh-CN">
                <a:ea typeface="宋体" panose="02010600030101010101" pitchFamily="2" charset="-122"/>
              </a:rPr>
              <a:t>LCSAJ</a:t>
            </a:r>
            <a:r>
              <a:rPr lang="zh-CN" altLang="zh-CN">
                <a:ea typeface="宋体" panose="02010600030101010101" pitchFamily="2" charset="-122"/>
              </a:rPr>
              <a:t>覆盖准则</a:t>
            </a:r>
          </a:p>
          <a:p>
            <a:r>
              <a:rPr lang="en-US" altLang="zh-CN">
                <a:ea typeface="宋体" panose="02010600030101010101" pitchFamily="2" charset="-122"/>
              </a:rPr>
              <a:t>		   LCSAJ</a:t>
            </a:r>
            <a:r>
              <a:rPr lang="zh-CN" altLang="zh-CN">
                <a:ea typeface="宋体" panose="02010600030101010101" pitchFamily="2" charset="-122"/>
              </a:rPr>
              <a:t>（</a:t>
            </a:r>
            <a:r>
              <a:rPr lang="en-US" altLang="zh-CN">
                <a:ea typeface="宋体" panose="02010600030101010101" pitchFamily="2" charset="-122"/>
              </a:rPr>
              <a:t>Linear Code Sequence and Jump</a:t>
            </a:r>
            <a:r>
              <a:rPr lang="zh-CN" altLang="zh-CN">
                <a:ea typeface="宋体" panose="02010600030101010101" pitchFamily="2" charset="-122"/>
              </a:rPr>
              <a:t>）的含义是线性代码序列与跳转。</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一个</a:t>
            </a:r>
            <a:r>
              <a:rPr lang="en-US" altLang="zh-CN">
                <a:ea typeface="宋体" panose="02010600030101010101" pitchFamily="2" charset="-122"/>
              </a:rPr>
              <a:t>LCSAJ</a:t>
            </a:r>
            <a:r>
              <a:rPr lang="zh-CN" altLang="zh-CN">
                <a:ea typeface="宋体" panose="02010600030101010101" pitchFamily="2" charset="-122"/>
              </a:rPr>
              <a:t>是一组顺序执行的代码，以控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制流跳转为其结束点。它不同于判断－判断路</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判断－判断路径是根据程序有向图决定的。一个判断－判断路径是指两个判断之间的路径，但其中不再有判断。</a:t>
            </a:r>
          </a:p>
          <a:p>
            <a:endParaRPr lang="zh-CN" altLang="en-US">
              <a:ea typeface="宋体" panose="02010600030101010101" pitchFamily="2" charset="-122"/>
            </a:endParaRPr>
          </a:p>
        </p:txBody>
      </p:sp>
      <p:sp>
        <p:nvSpPr>
          <p:cNvPr id="49155" name="灯片编号占位符 1">
            <a:extLst>
              <a:ext uri="{FF2B5EF4-FFF2-40B4-BE49-F238E27FC236}">
                <a16:creationId xmlns:a16="http://schemas.microsoft.com/office/drawing/2014/main" id="{04621D19-044A-43F2-89D4-CE646567D9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F68074-D29D-473F-9F81-F7C02260253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298752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EAC0C718-3881-4055-90DC-E8FB9D307626}"/>
              </a:ext>
            </a:extLst>
          </p:cNvPr>
          <p:cNvSpPr>
            <a:spLocks noGrp="1"/>
          </p:cNvSpPr>
          <p:nvPr>
            <p:ph idx="1"/>
          </p:nvPr>
        </p:nvSpPr>
        <p:spPr>
          <a:xfrm>
            <a:off x="381000" y="1295400"/>
            <a:ext cx="8534400" cy="4953000"/>
          </a:xfrm>
        </p:spPr>
        <p:txBody>
          <a:bodyPr/>
          <a:lstStyle/>
          <a:p>
            <a:r>
              <a:rPr lang="en-US" altLang="zh-CN">
                <a:ea typeface="宋体" panose="02010600030101010101" pitchFamily="2" charset="-122"/>
              </a:rPr>
              <a:t>		</a:t>
            </a:r>
            <a:r>
              <a:rPr lang="zh-CN" altLang="en-US">
                <a:ea typeface="宋体" panose="02010600030101010101" pitchFamily="2" charset="-122"/>
              </a:rPr>
              <a:t>但是</a:t>
            </a:r>
            <a:r>
              <a:rPr lang="en-US" altLang="zh-CN">
                <a:ea typeface="宋体" panose="02010600030101010101" pitchFamily="2" charset="-122"/>
              </a:rPr>
              <a:t>LCSAJ</a:t>
            </a:r>
            <a:r>
              <a:rPr lang="zh-CN" altLang="en-US">
                <a:ea typeface="宋体" panose="02010600030101010101" pitchFamily="2" charset="-122"/>
              </a:rPr>
              <a:t>却不这样要求，根据程序本</a:t>
            </a:r>
            <a:endParaRPr lang="en-US" altLang="zh-CN">
              <a:ea typeface="宋体" panose="02010600030101010101" pitchFamily="2" charset="-122"/>
            </a:endParaRPr>
          </a:p>
          <a:p>
            <a:r>
              <a:rPr lang="zh-CN" altLang="en-US">
                <a:ea typeface="宋体" panose="02010600030101010101" pitchFamily="2" charset="-122"/>
              </a:rPr>
              <a:t>身决定的，几个首尾相连的</a:t>
            </a:r>
            <a:r>
              <a:rPr lang="en-US" altLang="zh-CN">
                <a:ea typeface="宋体" panose="02010600030101010101" pitchFamily="2" charset="-122"/>
              </a:rPr>
              <a:t>LCSAJ</a:t>
            </a:r>
            <a:r>
              <a:rPr lang="zh-CN" altLang="en-US">
                <a:ea typeface="宋体" panose="02010600030101010101" pitchFamily="2" charset="-122"/>
              </a:rPr>
              <a:t>就组成了一</a:t>
            </a:r>
            <a:endParaRPr lang="en-US" altLang="zh-CN">
              <a:ea typeface="宋体" panose="02010600030101010101" pitchFamily="2" charset="-122"/>
            </a:endParaRPr>
          </a:p>
          <a:p>
            <a:r>
              <a:rPr lang="zh-CN" altLang="en-US">
                <a:ea typeface="宋体" panose="02010600030101010101" pitchFamily="2" charset="-122"/>
              </a:rPr>
              <a:t>条路径。</a:t>
            </a:r>
            <a:endParaRPr lang="en-US" altLang="zh-CN">
              <a:ea typeface="宋体" panose="02010600030101010101" pitchFamily="2" charset="-122"/>
            </a:endParaRPr>
          </a:p>
          <a:p>
            <a:r>
              <a:rPr lang="en-US" altLang="zh-CN">
                <a:ea typeface="宋体" panose="02010600030101010101" pitchFamily="2" charset="-122"/>
              </a:rPr>
              <a:t>LCSAJ</a:t>
            </a:r>
            <a:r>
              <a:rPr lang="zh-CN" altLang="en-US">
                <a:ea typeface="宋体" panose="02010600030101010101" pitchFamily="2" charset="-122"/>
              </a:rPr>
              <a:t>覆盖准则，</a:t>
            </a:r>
            <a:r>
              <a:rPr lang="zh-CN" altLang="zh-CN">
                <a:ea typeface="宋体" panose="02010600030101010101" pitchFamily="2" charset="-122"/>
              </a:rPr>
              <a:t>这是一个分层的覆盖准则：</a:t>
            </a:r>
          </a:p>
          <a:p>
            <a:pPr>
              <a:buFont typeface="Wingdings" panose="05000000000000000000" pitchFamily="2" charset="2"/>
              <a:buChar char="Ø"/>
            </a:pPr>
            <a:r>
              <a:rPr lang="en-US" altLang="zh-CN">
                <a:ea typeface="宋体" panose="02010600030101010101" pitchFamily="2" charset="-122"/>
              </a:rPr>
              <a:t>[</a:t>
            </a:r>
            <a:r>
              <a:rPr lang="zh-CN" altLang="zh-CN">
                <a:ea typeface="宋体" panose="02010600030101010101" pitchFamily="2" charset="-122"/>
              </a:rPr>
              <a:t>第一层</a:t>
            </a:r>
            <a:r>
              <a:rPr lang="en-US" altLang="zh-CN">
                <a:ea typeface="宋体" panose="02010600030101010101" pitchFamily="2" charset="-122"/>
              </a:rPr>
              <a:t>]</a:t>
            </a:r>
            <a:r>
              <a:rPr lang="zh-CN" altLang="zh-CN">
                <a:ea typeface="宋体" panose="02010600030101010101" pitchFamily="2" charset="-122"/>
              </a:rPr>
              <a:t>语句覆盖。</a:t>
            </a:r>
          </a:p>
          <a:p>
            <a:pPr>
              <a:buFont typeface="Wingdings" panose="05000000000000000000" pitchFamily="2" charset="2"/>
              <a:buChar char="Ø"/>
            </a:pPr>
            <a:r>
              <a:rPr lang="en-US" altLang="zh-CN">
                <a:ea typeface="宋体" panose="02010600030101010101" pitchFamily="2" charset="-122"/>
              </a:rPr>
              <a:t>[</a:t>
            </a:r>
            <a:r>
              <a:rPr lang="zh-CN" altLang="zh-CN">
                <a:ea typeface="宋体" panose="02010600030101010101" pitchFamily="2" charset="-122"/>
              </a:rPr>
              <a:t>第二层</a:t>
            </a:r>
            <a:r>
              <a:rPr lang="en-US" altLang="zh-CN">
                <a:ea typeface="宋体" panose="02010600030101010101" pitchFamily="2" charset="-122"/>
              </a:rPr>
              <a:t>]</a:t>
            </a:r>
            <a:r>
              <a:rPr lang="zh-CN" altLang="zh-CN">
                <a:ea typeface="宋体" panose="02010600030101010101" pitchFamily="2" charset="-122"/>
              </a:rPr>
              <a:t>分支覆盖。</a:t>
            </a:r>
          </a:p>
          <a:p>
            <a:pPr>
              <a:buFont typeface="Wingdings" panose="05000000000000000000" pitchFamily="2" charset="2"/>
              <a:buChar char="Ø"/>
            </a:pPr>
            <a:r>
              <a:rPr lang="en-US" altLang="zh-CN">
                <a:ea typeface="宋体" panose="02010600030101010101" pitchFamily="2" charset="-122"/>
              </a:rPr>
              <a:t>[</a:t>
            </a:r>
            <a:r>
              <a:rPr lang="zh-CN" altLang="zh-CN">
                <a:ea typeface="宋体" panose="02010600030101010101" pitchFamily="2" charset="-122"/>
              </a:rPr>
              <a:t>第三层</a:t>
            </a:r>
            <a:r>
              <a:rPr lang="en-US" altLang="zh-CN">
                <a:ea typeface="宋体" panose="02010600030101010101" pitchFamily="2" charset="-122"/>
              </a:rPr>
              <a:t>]LCSAJ</a:t>
            </a:r>
            <a:r>
              <a:rPr lang="zh-CN" altLang="zh-CN">
                <a:ea typeface="宋体" panose="02010600030101010101" pitchFamily="2" charset="-122"/>
              </a:rPr>
              <a:t>覆盖，即程序中的每一个</a:t>
            </a:r>
            <a:r>
              <a:rPr lang="en-US" altLang="zh-CN">
                <a:ea typeface="宋体" panose="02010600030101010101" pitchFamily="2" charset="-122"/>
              </a:rPr>
              <a:t>LCSAJ</a:t>
            </a:r>
            <a:r>
              <a:rPr lang="zh-CN" altLang="zh-CN">
                <a:ea typeface="宋体" panose="02010600030101010101" pitchFamily="2" charset="-122"/>
              </a:rPr>
              <a:t>都至少在测试中经历过一次。</a:t>
            </a:r>
          </a:p>
        </p:txBody>
      </p:sp>
      <p:sp>
        <p:nvSpPr>
          <p:cNvPr id="50179" name="灯片编号占位符 1">
            <a:extLst>
              <a:ext uri="{FF2B5EF4-FFF2-40B4-BE49-F238E27FC236}">
                <a16:creationId xmlns:a16="http://schemas.microsoft.com/office/drawing/2014/main" id="{31EB08CE-9EB6-402C-96D9-CE0D052DFC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03900F-3477-4CFB-9661-D8B251EE603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995153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C6958218-55F5-4C52-A14B-F756EAA3834C}"/>
              </a:ext>
            </a:extLst>
          </p:cNvPr>
          <p:cNvSpPr>
            <a:spLocks noGrp="1"/>
          </p:cNvSpPr>
          <p:nvPr>
            <p:ph idx="1"/>
          </p:nvPr>
        </p:nvSpPr>
        <p:spPr>
          <a:xfrm>
            <a:off x="228600" y="1295400"/>
            <a:ext cx="8458200" cy="4953000"/>
          </a:xfrm>
        </p:spPr>
        <p:txBody>
          <a:bodyPr/>
          <a:lstStyle/>
          <a:p>
            <a:pPr>
              <a:buFont typeface="Wingdings" panose="05000000000000000000" pitchFamily="2" charset="2"/>
              <a:buChar char="Ø"/>
            </a:pPr>
            <a:r>
              <a:rPr lang="en-US" altLang="zh-CN">
                <a:ea typeface="宋体" panose="02010600030101010101" pitchFamily="2" charset="-122"/>
              </a:rPr>
              <a:t>[</a:t>
            </a:r>
            <a:r>
              <a:rPr lang="zh-CN" altLang="zh-CN">
                <a:ea typeface="宋体" panose="02010600030101010101" pitchFamily="2" charset="-122"/>
              </a:rPr>
              <a:t>第四层</a:t>
            </a:r>
            <a:r>
              <a:rPr lang="en-US" altLang="zh-CN">
                <a:ea typeface="宋体" panose="02010600030101010101" pitchFamily="2" charset="-122"/>
              </a:rPr>
              <a:t>]</a:t>
            </a:r>
            <a:r>
              <a:rPr lang="zh-CN" altLang="zh-CN">
                <a:ea typeface="宋体" panose="02010600030101010101" pitchFamily="2" charset="-122"/>
              </a:rPr>
              <a:t>两两</a:t>
            </a:r>
            <a:r>
              <a:rPr lang="en-US" altLang="zh-CN">
                <a:ea typeface="宋体" panose="02010600030101010101" pitchFamily="2" charset="-122"/>
              </a:rPr>
              <a:t>LCSAJ</a:t>
            </a:r>
            <a:r>
              <a:rPr lang="zh-CN" altLang="zh-CN">
                <a:ea typeface="宋体" panose="02010600030101010101" pitchFamily="2" charset="-122"/>
              </a:rPr>
              <a:t>覆盖，即程序中每两个首尾相连的</a:t>
            </a:r>
            <a:r>
              <a:rPr lang="en-US" altLang="zh-CN">
                <a:ea typeface="宋体" panose="02010600030101010101" pitchFamily="2" charset="-122"/>
              </a:rPr>
              <a:t>LCSAJ</a:t>
            </a:r>
            <a:r>
              <a:rPr lang="zh-CN" altLang="zh-CN">
                <a:ea typeface="宋体" panose="02010600030101010101" pitchFamily="2" charset="-122"/>
              </a:rPr>
              <a:t>组合起来在测试中都要经历一次。</a:t>
            </a:r>
          </a:p>
          <a:p>
            <a:pPr>
              <a:buFont typeface="Wingdings" panose="05000000000000000000" pitchFamily="2" charset="2"/>
              <a:buChar char="Ø"/>
            </a:pPr>
            <a:r>
              <a:rPr lang="en-US" altLang="zh-CN">
                <a:ea typeface="宋体" panose="02010600030101010101" pitchFamily="2" charset="-122"/>
              </a:rPr>
              <a:t>[</a:t>
            </a:r>
            <a:r>
              <a:rPr lang="zh-CN" altLang="zh-CN">
                <a:ea typeface="宋体" panose="02010600030101010101" pitchFamily="2" charset="-122"/>
              </a:rPr>
              <a:t>第</a:t>
            </a:r>
            <a:r>
              <a:rPr lang="en-US" altLang="zh-CN" i="1">
                <a:ea typeface="宋体" panose="02010600030101010101" pitchFamily="2" charset="-122"/>
              </a:rPr>
              <a:t>n</a:t>
            </a:r>
            <a:r>
              <a:rPr lang="en-US" altLang="zh-CN">
                <a:ea typeface="宋体" panose="02010600030101010101" pitchFamily="2" charset="-122"/>
              </a:rPr>
              <a:t> + 2</a:t>
            </a:r>
            <a:r>
              <a:rPr lang="zh-CN" altLang="zh-CN">
                <a:ea typeface="宋体" panose="02010600030101010101" pitchFamily="2" charset="-122"/>
              </a:rPr>
              <a:t>层</a:t>
            </a:r>
            <a:r>
              <a:rPr lang="en-US" altLang="zh-CN">
                <a:ea typeface="宋体" panose="02010600030101010101" pitchFamily="2" charset="-122"/>
              </a:rPr>
              <a:t>]</a:t>
            </a:r>
            <a:r>
              <a:rPr lang="zh-CN" altLang="zh-CN">
                <a:ea typeface="宋体" panose="02010600030101010101" pitchFamily="2" charset="-122"/>
              </a:rPr>
              <a:t>每</a:t>
            </a:r>
            <a:r>
              <a:rPr lang="en-US" altLang="zh-CN" i="1">
                <a:ea typeface="宋体" panose="02010600030101010101" pitchFamily="2" charset="-122"/>
              </a:rPr>
              <a:t>n</a:t>
            </a:r>
            <a:r>
              <a:rPr lang="zh-CN" altLang="zh-CN">
                <a:ea typeface="宋体" panose="02010600030101010101" pitchFamily="2" charset="-122"/>
              </a:rPr>
              <a:t>个首尾相连的</a:t>
            </a:r>
            <a:r>
              <a:rPr lang="en-US" altLang="zh-CN">
                <a:ea typeface="宋体" panose="02010600030101010101" pitchFamily="2" charset="-122"/>
              </a:rPr>
              <a:t>LCSAJ</a:t>
            </a:r>
            <a:r>
              <a:rPr lang="zh-CN" altLang="zh-CN">
                <a:ea typeface="宋体" panose="02010600030101010101" pitchFamily="2" charset="-122"/>
              </a:rPr>
              <a:t>组合在测试中都要经历一次。</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1203" name="灯片编号占位符 1">
            <a:extLst>
              <a:ext uri="{FF2B5EF4-FFF2-40B4-BE49-F238E27FC236}">
                <a16:creationId xmlns:a16="http://schemas.microsoft.com/office/drawing/2014/main" id="{29CDA680-F0F7-4AE5-B690-BDBE0C0C415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5DAF25-DA4B-4417-981B-B366A7257E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2664731"/>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a:extLst>
              <a:ext uri="{FF2B5EF4-FFF2-40B4-BE49-F238E27FC236}">
                <a16:creationId xmlns:a16="http://schemas.microsoft.com/office/drawing/2014/main" id="{8C676E82-D4C4-4880-88E5-50B7A90FDFF4}"/>
              </a:ext>
            </a:extLst>
          </p:cNvPr>
          <p:cNvSpPr>
            <a:spLocks noGrp="1"/>
          </p:cNvSpPr>
          <p:nvPr>
            <p:ph type="title"/>
          </p:nvPr>
        </p:nvSpPr>
        <p:spPr/>
        <p:txBody>
          <a:bodyPr/>
          <a:lstStyle/>
          <a:p>
            <a:r>
              <a:rPr lang="en-US" altLang="zh-CN">
                <a:ea typeface="宋体" panose="02010600030101010101" pitchFamily="2" charset="-122"/>
              </a:rPr>
              <a:t>4.3  </a:t>
            </a:r>
            <a:r>
              <a:rPr lang="zh-CN" altLang="zh-CN">
                <a:ea typeface="宋体" panose="02010600030101010101" pitchFamily="2" charset="-122"/>
              </a:rPr>
              <a:t>域</a:t>
            </a:r>
            <a:r>
              <a:rPr lang="en-US" altLang="zh-CN">
                <a:ea typeface="宋体" panose="02010600030101010101" pitchFamily="2" charset="-122"/>
              </a:rPr>
              <a:t>  </a:t>
            </a:r>
            <a:r>
              <a:rPr lang="zh-CN" altLang="zh-CN">
                <a:ea typeface="宋体" panose="02010600030101010101" pitchFamily="2" charset="-122"/>
              </a:rPr>
              <a:t>测</a:t>
            </a:r>
            <a:r>
              <a:rPr lang="en-US" altLang="zh-CN">
                <a:ea typeface="宋体" panose="02010600030101010101" pitchFamily="2" charset="-122"/>
              </a:rPr>
              <a:t>  </a:t>
            </a:r>
            <a:r>
              <a:rPr lang="zh-CN" altLang="zh-CN">
                <a:ea typeface="宋体" panose="02010600030101010101" pitchFamily="2" charset="-122"/>
              </a:rPr>
              <a:t>试</a:t>
            </a:r>
            <a:endParaRPr lang="zh-CN" altLang="en-US">
              <a:ea typeface="宋体" panose="02010600030101010101" pitchFamily="2" charset="-122"/>
            </a:endParaRPr>
          </a:p>
        </p:txBody>
      </p:sp>
      <p:sp>
        <p:nvSpPr>
          <p:cNvPr id="52227" name="内容占位符 2">
            <a:extLst>
              <a:ext uri="{FF2B5EF4-FFF2-40B4-BE49-F238E27FC236}">
                <a16:creationId xmlns:a16="http://schemas.microsoft.com/office/drawing/2014/main" id="{0D769EAB-CCB2-474F-AEE6-52680585F8BF}"/>
              </a:ext>
            </a:extLst>
          </p:cNvPr>
          <p:cNvSpPr>
            <a:spLocks noGrp="1"/>
          </p:cNvSpPr>
          <p:nvPr>
            <p:ph idx="1"/>
          </p:nvPr>
        </p:nvSpPr>
        <p:spPr>
          <a:xfrm>
            <a:off x="-22860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域测试（</a:t>
            </a:r>
            <a:r>
              <a:rPr lang="en-US" altLang="zh-CN">
                <a:ea typeface="宋体" panose="02010600030101010101" pitchFamily="2" charset="-122"/>
              </a:rPr>
              <a:t>Domain Testing</a:t>
            </a:r>
            <a:r>
              <a:rPr lang="zh-CN" altLang="zh-CN">
                <a:ea typeface="宋体" panose="02010600030101010101" pitchFamily="2" charset="-122"/>
              </a:rPr>
              <a:t>）是一种基于程序结构的测试方法。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最早为</a:t>
            </a:r>
            <a:r>
              <a:rPr lang="en-US" altLang="zh-CN">
                <a:ea typeface="宋体" panose="02010600030101010101" pitchFamily="2" charset="-122"/>
              </a:rPr>
              <a:t>L.J. White</a:t>
            </a:r>
            <a:r>
              <a:rPr lang="zh-CN" altLang="zh-CN">
                <a:ea typeface="宋体" panose="02010600030101010101" pitchFamily="2" charset="-122"/>
              </a:rPr>
              <a:t>和</a:t>
            </a:r>
            <a:r>
              <a:rPr lang="en-US" altLang="zh-CN">
                <a:ea typeface="宋体" panose="02010600030101010101" pitchFamily="2" charset="-122"/>
              </a:rPr>
              <a:t>E.K.Cohen</a:t>
            </a:r>
            <a:r>
              <a:rPr lang="zh-CN" altLang="zh-CN">
                <a:ea typeface="宋体" panose="02010600030101010101" pitchFamily="2" charset="-122"/>
              </a:rPr>
              <a:t>于</a:t>
            </a:r>
            <a:r>
              <a:rPr lang="en-US" altLang="zh-CN">
                <a:ea typeface="宋体" panose="02010600030101010101" pitchFamily="2" charset="-122"/>
              </a:rPr>
              <a:t>1977</a:t>
            </a:r>
            <a:r>
              <a:rPr lang="zh-CN" altLang="zh-CN">
                <a:ea typeface="宋体" panose="02010600030101010101" pitchFamily="2" charset="-122"/>
              </a:rPr>
              <a:t>年提出，以后发展成为一个模块测试的有效方法。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但是由于该方法使用时有一些限制条件，并且还涉及多维空间的概念，不易被人们接受，也就在一定程度上影响了它的实用性和推广。</a:t>
            </a:r>
          </a:p>
          <a:p>
            <a:endParaRPr lang="zh-CN" altLang="en-US">
              <a:ea typeface="宋体" panose="02010600030101010101" pitchFamily="2" charset="-122"/>
            </a:endParaRPr>
          </a:p>
        </p:txBody>
      </p:sp>
      <p:sp>
        <p:nvSpPr>
          <p:cNvPr id="52228" name="灯片编号占位符 1">
            <a:extLst>
              <a:ext uri="{FF2B5EF4-FFF2-40B4-BE49-F238E27FC236}">
                <a16:creationId xmlns:a16="http://schemas.microsoft.com/office/drawing/2014/main" id="{F10FBB8F-8368-4F53-AF8F-44629AB419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935941-8314-48EA-A307-95400C2689C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79336964"/>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C4051476-203E-4668-A6F7-A3C0EE6795E4}"/>
              </a:ext>
            </a:extLst>
          </p:cNvPr>
          <p:cNvSpPr>
            <a:spLocks noGrp="1"/>
          </p:cNvSpPr>
          <p:nvPr>
            <p:ph idx="1"/>
          </p:nvPr>
        </p:nvSpPr>
        <p:spPr/>
        <p:txBody>
          <a:bodyPr/>
          <a:lstStyle/>
          <a:p>
            <a:r>
              <a:rPr lang="en-US" altLang="zh-CN">
                <a:ea typeface="宋体" panose="02010600030101010101" pitchFamily="2" charset="-122"/>
              </a:rPr>
              <a:t>	1</a:t>
            </a:r>
            <a:r>
              <a:rPr lang="zh-CN" altLang="zh-CN">
                <a:ea typeface="宋体" panose="02010600030101010101" pitchFamily="2" charset="-122"/>
              </a:rPr>
              <a:t>．方法简介</a:t>
            </a:r>
          </a:p>
          <a:p>
            <a:r>
              <a:rPr lang="en-US" altLang="zh-CN">
                <a:ea typeface="宋体" panose="02010600030101010101" pitchFamily="2" charset="-122"/>
              </a:rPr>
              <a:t>		  Howden</a:t>
            </a:r>
            <a:r>
              <a:rPr lang="zh-CN" altLang="zh-CN">
                <a:ea typeface="宋体" panose="02010600030101010101" pitchFamily="2" charset="-122"/>
              </a:rPr>
              <a:t>曾对程序中出现的错误进行分类。</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他将程序错误分为域错误、计算型错误和丢失路径错误三种。</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这是相对于执行程序的路径来说的。</a:t>
            </a:r>
          </a:p>
          <a:p>
            <a:r>
              <a:rPr lang="en-US" altLang="zh-CN">
                <a:ea typeface="宋体" panose="02010600030101010101" pitchFamily="2" charset="-122"/>
              </a:rPr>
              <a:t>		  </a:t>
            </a:r>
            <a:r>
              <a:rPr lang="zh-CN" altLang="zh-CN">
                <a:ea typeface="宋体" panose="02010600030101010101" pitchFamily="2" charset="-122"/>
              </a:rPr>
              <a:t>为了域测试的方便，</a:t>
            </a:r>
            <a:r>
              <a:rPr lang="en-US" altLang="zh-CN">
                <a:ea typeface="宋体" panose="02010600030101010101" pitchFamily="2" charset="-122"/>
              </a:rPr>
              <a:t>White</a:t>
            </a:r>
            <a:r>
              <a:rPr lang="zh-CN" altLang="zh-CN">
                <a:ea typeface="宋体" panose="02010600030101010101" pitchFamily="2" charset="-122"/>
              </a:rPr>
              <a:t>和</a:t>
            </a:r>
            <a:r>
              <a:rPr lang="en-US" altLang="zh-CN">
                <a:ea typeface="宋体" panose="02010600030101010101" pitchFamily="2" charset="-122"/>
              </a:rPr>
              <a:t>Cohen</a:t>
            </a:r>
            <a:r>
              <a:rPr lang="zh-CN" altLang="zh-CN">
                <a:ea typeface="宋体" panose="02010600030101010101" pitchFamily="2" charset="-122"/>
              </a:rPr>
              <a:t>对被测程序规定了一些限制，这些限制是：</a:t>
            </a:r>
          </a:p>
        </p:txBody>
      </p:sp>
      <p:sp>
        <p:nvSpPr>
          <p:cNvPr id="53251" name="灯片编号占位符 1">
            <a:extLst>
              <a:ext uri="{FF2B5EF4-FFF2-40B4-BE49-F238E27FC236}">
                <a16:creationId xmlns:a16="http://schemas.microsoft.com/office/drawing/2014/main" id="{2218282B-8A47-4D5C-B266-5581C67AD29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E8261C-822C-4966-B1E1-C374352E59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426376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E4A9856B-026D-4866-B3AF-769B8A8C8A1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）程序中不出现数组。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）程序中不含有子函数或子例程。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）程序中没有输入和输出错误。</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）程序的分支谓词是简单谓词，即它不含有布尔运算符</a:t>
            </a:r>
            <a:r>
              <a:rPr lang="en-US" altLang="zh-CN">
                <a:ea typeface="宋体" panose="02010600030101010101" pitchFamily="2" charset="-122"/>
              </a:rPr>
              <a:t>AND</a:t>
            </a:r>
            <a:r>
              <a:rPr lang="zh-CN" altLang="zh-CN">
                <a:ea typeface="宋体" panose="02010600030101010101" pitchFamily="2" charset="-122"/>
              </a:rPr>
              <a:t>和</a:t>
            </a:r>
            <a:r>
              <a:rPr lang="en-US" altLang="zh-CN">
                <a:ea typeface="宋体" panose="02010600030101010101" pitchFamily="2" charset="-122"/>
              </a:rPr>
              <a:t>OR</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）程序分支谓词是线性的。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）程序输入域是连续的，而不是离散的。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）相邻的两个域（路径）上的计算是不相同的。</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4275" name="灯片编号占位符 1">
            <a:extLst>
              <a:ext uri="{FF2B5EF4-FFF2-40B4-BE49-F238E27FC236}">
                <a16:creationId xmlns:a16="http://schemas.microsoft.com/office/drawing/2014/main" id="{EF3CAA95-D5D5-4566-A7C7-D140CA9FA9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6BAF5E-CDD4-4851-9708-AE5A3B69839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8947439"/>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ACF2BDE-0E91-4D0A-A16A-4A203D75493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域测试的“域”指的是程序的输入空间。</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域测试方法基于对输入空间的分析。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自然，任何一个被测程序都有一个输入空间。</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测试的理想结果就是检验输入空间中的每一个输入元素是否都产生正确的结果。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而输入空间又可分为不同的子空间，每一子空间对应一种不同的计算。</a:t>
            </a:r>
            <a:endParaRPr lang="zh-CN" altLang="en-US">
              <a:ea typeface="宋体" panose="02010600030101010101" pitchFamily="2" charset="-122"/>
            </a:endParaRPr>
          </a:p>
        </p:txBody>
      </p:sp>
      <p:sp>
        <p:nvSpPr>
          <p:cNvPr id="55299" name="灯片编号占位符 1">
            <a:extLst>
              <a:ext uri="{FF2B5EF4-FFF2-40B4-BE49-F238E27FC236}">
                <a16:creationId xmlns:a16="http://schemas.microsoft.com/office/drawing/2014/main" id="{8F5A7CF4-7370-497A-AE21-CEA7E4505E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7D34A4-9C97-4409-B717-FDEA0A11C6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1076971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639FF7A4-F710-4308-9404-8A79A027A9E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在考察被测程序的结构以后，我们就会发现，子空间的划分是由程序中分支语句中的谓词决定的。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输入空间的一个元素经过程序中某些特定语句的执行而结束（当然也有可能出现无限循环而无出口），那都是满足了这些特定语句被执行所要求的条件的。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域测试正是在分析输入域的基础上选择适当的测试点以后进行测试的。</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6323" name="灯片编号占位符 1">
            <a:extLst>
              <a:ext uri="{FF2B5EF4-FFF2-40B4-BE49-F238E27FC236}">
                <a16:creationId xmlns:a16="http://schemas.microsoft.com/office/drawing/2014/main" id="{B5498884-7952-4478-B3BB-522A355E99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717D85-33B7-40FB-AC65-B8D24359237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082370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descr="0103">
            <a:extLst>
              <a:ext uri="{FF2B5EF4-FFF2-40B4-BE49-F238E27FC236}">
                <a16:creationId xmlns:a16="http://schemas.microsoft.com/office/drawing/2014/main" id="{539EB3D1-5902-4DC1-B1A3-C2DEDC9F05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524000"/>
            <a:ext cx="4489450" cy="4419600"/>
          </a:xfrm>
          <a:noFill/>
        </p:spPr>
      </p:pic>
      <p:sp>
        <p:nvSpPr>
          <p:cNvPr id="31747" name="矩形 4">
            <a:extLst>
              <a:ext uri="{FF2B5EF4-FFF2-40B4-BE49-F238E27FC236}">
                <a16:creationId xmlns:a16="http://schemas.microsoft.com/office/drawing/2014/main" id="{AB7F3B8A-84D3-4394-B484-54A357245578}"/>
              </a:ext>
            </a:extLst>
          </p:cNvPr>
          <p:cNvSpPr>
            <a:spLocks noChangeArrowheads="1"/>
          </p:cNvSpPr>
          <p:nvPr/>
        </p:nvSpPr>
        <p:spPr bwMode="auto">
          <a:xfrm>
            <a:off x="3352800" y="6096000"/>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1.3  </a:t>
            </a:r>
            <a:r>
              <a:rPr lang="zh-CN" altLang="zh-CN" b="1">
                <a:ea typeface="宋体" panose="02010600030101010101" pitchFamily="2" charset="-122"/>
              </a:rPr>
              <a:t>程序正确性测试</a:t>
            </a:r>
            <a:endParaRPr lang="zh-CN" altLang="en-US" b="1">
              <a:ea typeface="宋体" panose="02010600030101010101" pitchFamily="2" charset="-122"/>
            </a:endParaRP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0415">
            <a:extLst>
              <a:ext uri="{FF2B5EF4-FFF2-40B4-BE49-F238E27FC236}">
                <a16:creationId xmlns:a16="http://schemas.microsoft.com/office/drawing/2014/main" id="{C17D0987-5108-4C7C-89CF-5BEED21411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752600"/>
            <a:ext cx="4165600" cy="3886200"/>
          </a:xfrm>
          <a:noFill/>
        </p:spPr>
      </p:pic>
      <p:sp>
        <p:nvSpPr>
          <p:cNvPr id="57347" name="矩形 4">
            <a:extLst>
              <a:ext uri="{FF2B5EF4-FFF2-40B4-BE49-F238E27FC236}">
                <a16:creationId xmlns:a16="http://schemas.microsoft.com/office/drawing/2014/main" id="{0891B9DA-770C-4B64-B2A9-236A50ACE63C}"/>
              </a:ext>
            </a:extLst>
          </p:cNvPr>
          <p:cNvSpPr>
            <a:spLocks noChangeArrowheads="1"/>
          </p:cNvSpPr>
          <p:nvPr/>
        </p:nvSpPr>
        <p:spPr bwMode="auto">
          <a:xfrm>
            <a:off x="2819400" y="61722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4.15</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说明输入域的程序实例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8" name="灯片编号占位符 1">
            <a:extLst>
              <a:ext uri="{FF2B5EF4-FFF2-40B4-BE49-F238E27FC236}">
                <a16:creationId xmlns:a16="http://schemas.microsoft.com/office/drawing/2014/main" id="{052F5988-D111-49D8-939D-D2E862C6C5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C5F8361-6B6F-4936-A670-5BA63AAB042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134041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C879DBD6-C0E6-4B15-AA71-0780243A408E}"/>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a:t>
            </a:r>
            <a:r>
              <a:rPr lang="zh-CN" altLang="zh-CN">
                <a:ea typeface="宋体" panose="02010600030101010101" pitchFamily="2" charset="-122"/>
              </a:rPr>
              <a:t>．输入域结构</a:t>
            </a:r>
          </a:p>
          <a:p>
            <a:r>
              <a:rPr lang="en-US" altLang="zh-CN">
                <a:ea typeface="宋体" panose="02010600030101010101" pitchFamily="2" charset="-122"/>
              </a:rPr>
              <a:t>		  </a:t>
            </a:r>
            <a:r>
              <a:rPr lang="zh-CN" altLang="zh-CN">
                <a:ea typeface="宋体" panose="02010600030101010101" pitchFamily="2" charset="-122"/>
              </a:rPr>
              <a:t>这里结合一个短的程序（如图</a:t>
            </a:r>
            <a:r>
              <a:rPr lang="en-US" altLang="zh-CN">
                <a:ea typeface="宋体" panose="02010600030101010101" pitchFamily="2" charset="-122"/>
              </a:rPr>
              <a:t>4.15</a:t>
            </a:r>
            <a:r>
              <a:rPr lang="zh-CN" altLang="zh-CN">
                <a:ea typeface="宋体" panose="02010600030101010101" pitchFamily="2" charset="-122"/>
              </a:rPr>
              <a:t>所示）说明输入域的分割。</a:t>
            </a:r>
          </a:p>
          <a:p>
            <a:r>
              <a:rPr lang="en-US" altLang="zh-CN">
                <a:ea typeface="宋体" panose="02010600030101010101" pitchFamily="2" charset="-122"/>
              </a:rPr>
              <a:t>		  </a:t>
            </a:r>
            <a:r>
              <a:rPr lang="zh-CN" altLang="zh-CN">
                <a:ea typeface="宋体" panose="02010600030101010101" pitchFamily="2" charset="-122"/>
              </a:rPr>
              <a:t>程序中包含三个条件语句的谓词。</a:t>
            </a:r>
          </a:p>
          <a:p>
            <a:pPr>
              <a:buFont typeface="Wingdings" panose="05000000000000000000" pitchFamily="2" charset="2"/>
              <a:buChar char="l"/>
            </a:pPr>
            <a:r>
              <a:rPr lang="zh-CN" altLang="zh-CN">
                <a:ea typeface="宋体" panose="02010600030101010101" pitchFamily="2" charset="-122"/>
              </a:rPr>
              <a:t>谓词</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I</a:t>
            </a:r>
            <a:r>
              <a:rPr lang="zh-CN" altLang="zh-CN">
                <a:ea typeface="宋体" panose="02010600030101010101" pitchFamily="2" charset="-122"/>
              </a:rPr>
              <a:t>＜＝</a:t>
            </a:r>
            <a:r>
              <a:rPr lang="en-US" altLang="zh-CN">
                <a:ea typeface="宋体" panose="02010600030101010101" pitchFamily="2" charset="-122"/>
              </a:rPr>
              <a:t>J+1</a:t>
            </a:r>
            <a:endParaRPr lang="zh-CN" altLang="zh-CN">
              <a:ea typeface="宋体" panose="02010600030101010101" pitchFamily="2" charset="-122"/>
            </a:endParaRPr>
          </a:p>
          <a:p>
            <a:pPr>
              <a:buFont typeface="Wingdings" panose="05000000000000000000" pitchFamily="2" charset="2"/>
              <a:buChar char="l"/>
            </a:pPr>
            <a:r>
              <a:rPr lang="zh-CN" altLang="zh-CN">
                <a:ea typeface="宋体" panose="02010600030101010101" pitchFamily="2" charset="-122"/>
              </a:rPr>
              <a:t>谓词</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K</a:t>
            </a:r>
            <a:r>
              <a:rPr lang="zh-CN" altLang="zh-CN">
                <a:ea typeface="宋体" panose="02010600030101010101" pitchFamily="2" charset="-122"/>
              </a:rPr>
              <a:t>＞＝</a:t>
            </a:r>
            <a:r>
              <a:rPr lang="en-US" altLang="zh-CN">
                <a:ea typeface="宋体" panose="02010600030101010101" pitchFamily="2" charset="-122"/>
              </a:rPr>
              <a:t>I+1</a:t>
            </a:r>
            <a:endParaRPr lang="zh-CN" altLang="zh-CN">
              <a:ea typeface="宋体" panose="02010600030101010101" pitchFamily="2" charset="-122"/>
            </a:endParaRPr>
          </a:p>
          <a:p>
            <a:pPr>
              <a:buFont typeface="Wingdings" panose="05000000000000000000" pitchFamily="2" charset="2"/>
              <a:buChar char="l"/>
            </a:pPr>
            <a:r>
              <a:rPr lang="zh-CN" altLang="zh-CN">
                <a:ea typeface="宋体" panose="02010600030101010101" pitchFamily="2" charset="-122"/>
              </a:rPr>
              <a:t>谓词</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I</a:t>
            </a:r>
            <a:r>
              <a:rPr lang="zh-CN" altLang="zh-CN">
                <a:ea typeface="宋体" panose="02010600030101010101" pitchFamily="2" charset="-122"/>
              </a:rPr>
              <a:t>＝</a:t>
            </a:r>
            <a:r>
              <a:rPr lang="en-US" altLang="zh-CN">
                <a:ea typeface="宋体" panose="02010600030101010101" pitchFamily="2" charset="-122"/>
              </a:rPr>
              <a:t>5</a:t>
            </a:r>
            <a:endParaRPr lang="zh-CN" altLang="zh-CN">
              <a:ea typeface="宋体" panose="02010600030101010101" pitchFamily="2" charset="-122"/>
            </a:endParaRPr>
          </a:p>
          <a:p>
            <a:endParaRPr lang="zh-CN" altLang="en-US">
              <a:ea typeface="宋体" panose="02010600030101010101" pitchFamily="2" charset="-122"/>
            </a:endParaRPr>
          </a:p>
        </p:txBody>
      </p:sp>
      <p:sp>
        <p:nvSpPr>
          <p:cNvPr id="58371" name="灯片编号占位符 1">
            <a:extLst>
              <a:ext uri="{FF2B5EF4-FFF2-40B4-BE49-F238E27FC236}">
                <a16:creationId xmlns:a16="http://schemas.microsoft.com/office/drawing/2014/main" id="{F79D599F-F634-4299-97BB-3F07FBC27F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E7B1FD-BE4E-433F-B61C-F1B73FEF9E3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98135357"/>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0416">
            <a:extLst>
              <a:ext uri="{FF2B5EF4-FFF2-40B4-BE49-F238E27FC236}">
                <a16:creationId xmlns:a16="http://schemas.microsoft.com/office/drawing/2014/main" id="{B7E00FD7-EA0F-4D20-B7B3-57A42F6E25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828800" y="1600200"/>
            <a:ext cx="5702300" cy="4038600"/>
          </a:xfrm>
          <a:noFill/>
        </p:spPr>
      </p:pic>
      <p:sp>
        <p:nvSpPr>
          <p:cNvPr id="59395" name="矩形 4">
            <a:extLst>
              <a:ext uri="{FF2B5EF4-FFF2-40B4-BE49-F238E27FC236}">
                <a16:creationId xmlns:a16="http://schemas.microsoft.com/office/drawing/2014/main" id="{C5088092-EDC7-4695-81BF-75A36243621F}"/>
              </a:ext>
            </a:extLst>
          </p:cNvPr>
          <p:cNvSpPr>
            <a:spLocks noChangeArrowheads="1"/>
          </p:cNvSpPr>
          <p:nvPr/>
        </p:nvSpPr>
        <p:spPr bwMode="auto">
          <a:xfrm>
            <a:off x="3352800" y="6205538"/>
            <a:ext cx="27749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4.16</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输入空间的划分</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6" name="灯片编号占位符 1">
            <a:extLst>
              <a:ext uri="{FF2B5EF4-FFF2-40B4-BE49-F238E27FC236}">
                <a16:creationId xmlns:a16="http://schemas.microsoft.com/office/drawing/2014/main" id="{AA321CD7-9B5F-4A62-BA04-5718D1FBDF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297EEE-917C-4A72-BD06-72D8B908ED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5673455"/>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1A3927A3-FE47-4EEB-90D1-D40211675F07}"/>
              </a:ext>
            </a:extLst>
          </p:cNvPr>
          <p:cNvSpPr>
            <a:spLocks noGrp="1"/>
          </p:cNvSpPr>
          <p:nvPr>
            <p:ph idx="1"/>
          </p:nvPr>
        </p:nvSpPr>
        <p:spPr>
          <a:xfrm>
            <a:off x="-228600" y="1143000"/>
            <a:ext cx="9372600" cy="4953000"/>
          </a:xfrm>
        </p:spPr>
        <p:txBody>
          <a:bodyPr/>
          <a:lstStyle/>
          <a:p>
            <a:r>
              <a:rPr lang="en-US" altLang="zh-CN">
                <a:ea typeface="宋体" panose="02010600030101010101" pitchFamily="2" charset="-122"/>
              </a:rPr>
              <a:t>	3</a:t>
            </a:r>
            <a:r>
              <a:rPr lang="zh-CN" altLang="zh-CN">
                <a:ea typeface="宋体" panose="02010600030101010101" pitchFamily="2" charset="-122"/>
              </a:rPr>
              <a:t>．测试点的选择</a:t>
            </a:r>
          </a:p>
          <a:p>
            <a:r>
              <a:rPr lang="en-US" altLang="zh-CN">
                <a:ea typeface="宋体" panose="02010600030101010101" pitchFamily="2" charset="-122"/>
              </a:rPr>
              <a:t>		  </a:t>
            </a:r>
            <a:r>
              <a:rPr lang="zh-CN" altLang="zh-CN">
                <a:ea typeface="宋体" panose="02010600030101010101" pitchFamily="2" charset="-122"/>
              </a:rPr>
              <a:t>有两类测试点可供选择，一类称作</a:t>
            </a:r>
            <a:r>
              <a:rPr lang="en-US" altLang="zh-CN">
                <a:ea typeface="宋体" panose="02010600030101010101" pitchFamily="2" charset="-122"/>
              </a:rPr>
              <a:t>ON</a:t>
            </a:r>
            <a:r>
              <a:rPr lang="zh-CN" altLang="zh-CN">
                <a:ea typeface="宋体" panose="02010600030101010101" pitchFamily="2" charset="-122"/>
              </a:rPr>
              <a:t>点，</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这类测试点位于域的边界上；另一类称作</a:t>
            </a:r>
            <a:r>
              <a:rPr lang="en-US" altLang="zh-CN">
                <a:ea typeface="宋体" panose="02010600030101010101" pitchFamily="2" charset="-122"/>
              </a:rPr>
              <a:t>OFF</a:t>
            </a:r>
          </a:p>
          <a:p>
            <a:r>
              <a:rPr lang="en-US" altLang="zh-CN">
                <a:ea typeface="宋体" panose="02010600030101010101" pitchFamily="2" charset="-122"/>
              </a:rPr>
              <a:t>	</a:t>
            </a:r>
            <a:r>
              <a:rPr lang="zh-CN" altLang="zh-CN">
                <a:ea typeface="宋体" panose="02010600030101010101" pitchFamily="2" charset="-122"/>
              </a:rPr>
              <a:t>点，它离边界有一个小距离</a:t>
            </a:r>
            <a:r>
              <a:rPr lang="en-US" altLang="zh-CN">
                <a:ea typeface="宋体" panose="02010600030101010101" pitchFamily="2" charset="-122"/>
              </a:rPr>
              <a:t>ε</a:t>
            </a:r>
            <a:r>
              <a:rPr lang="zh-CN" altLang="zh-CN">
                <a:ea typeface="宋体" panose="02010600030101010101" pitchFamily="2" charset="-122"/>
              </a:rPr>
              <a:t>，并在被测域之外。</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4.17</a:t>
            </a:r>
            <a:r>
              <a:rPr lang="zh-CN" altLang="zh-CN">
                <a:ea typeface="宋体" panose="02010600030101010101" pitchFamily="2" charset="-122"/>
              </a:rPr>
              <a:t>给出了测试点的选择方案。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a:t>
            </a:r>
            <a:r>
              <a:rPr lang="en-US" altLang="zh-CN">
                <a:ea typeface="宋体" panose="02010600030101010101" pitchFamily="2" charset="-122"/>
              </a:rPr>
              <a:t>AB</a:t>
            </a:r>
            <a:r>
              <a:rPr lang="zh-CN" altLang="zh-CN">
                <a:ea typeface="宋体" panose="02010600030101010101" pitchFamily="2" charset="-122"/>
              </a:rPr>
              <a:t>是测试输入空间某一子空间的一条</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边界（由被测程序决定），</a:t>
            </a:r>
            <a:r>
              <a:rPr lang="en-US" altLang="zh-CN">
                <a:ea typeface="宋体" panose="02010600030101010101" pitchFamily="2" charset="-122"/>
              </a:rPr>
              <a:t>PQ</a:t>
            </a:r>
            <a:r>
              <a:rPr lang="zh-CN" altLang="zh-CN">
                <a:ea typeface="宋体" panose="02010600030101010101" pitchFamily="2" charset="-122"/>
              </a:rPr>
              <a:t>是程序正确时实</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际边界的位置。</a:t>
            </a:r>
            <a:endParaRPr lang="en-US" altLang="zh-CN">
              <a:ea typeface="宋体" panose="02010600030101010101" pitchFamily="2" charset="-122"/>
            </a:endParaRPr>
          </a:p>
          <a:p>
            <a:r>
              <a:rPr lang="en-US" altLang="zh-CN">
                <a:ea typeface="宋体" panose="02010600030101010101" pitchFamily="2" charset="-122"/>
              </a:rPr>
              <a:t>		  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是两个</a:t>
            </a:r>
            <a:r>
              <a:rPr lang="en-US" altLang="zh-CN">
                <a:ea typeface="宋体" panose="02010600030101010101" pitchFamily="2" charset="-122"/>
              </a:rPr>
              <a:t>ON</a:t>
            </a:r>
            <a:r>
              <a:rPr lang="zh-CN" altLang="zh-CN">
                <a:ea typeface="宋体" panose="02010600030101010101" pitchFamily="2" charset="-122"/>
              </a:rPr>
              <a:t>点，</a:t>
            </a:r>
            <a:r>
              <a:rPr lang="en-US" altLang="zh-CN">
                <a:ea typeface="宋体" panose="02010600030101010101" pitchFamily="2" charset="-122"/>
              </a:rPr>
              <a:t>C</a:t>
            </a:r>
            <a:r>
              <a:rPr lang="zh-CN" altLang="zh-CN">
                <a:ea typeface="宋体" panose="02010600030101010101" pitchFamily="2" charset="-122"/>
              </a:rPr>
              <a:t>点是一个</a:t>
            </a:r>
            <a:r>
              <a:rPr lang="en-US" altLang="zh-CN">
                <a:ea typeface="宋体" panose="02010600030101010101" pitchFamily="2" charset="-122"/>
              </a:rPr>
              <a:t>OFF</a:t>
            </a:r>
            <a:r>
              <a:rPr lang="zh-CN" altLang="zh-CN">
                <a:ea typeface="宋体" panose="02010600030101010101" pitchFamily="2" charset="-122"/>
              </a:rPr>
              <a:t>点，离</a:t>
            </a:r>
            <a:r>
              <a:rPr lang="en-US" altLang="zh-CN">
                <a:ea typeface="宋体" panose="02010600030101010101" pitchFamily="2" charset="-122"/>
              </a:rPr>
              <a:t>AB</a:t>
            </a:r>
            <a:r>
              <a:rPr lang="zh-CN" altLang="zh-CN">
                <a:ea typeface="宋体" panose="02010600030101010101" pitchFamily="2" charset="-122"/>
              </a:rPr>
              <a:t>边界的距离是</a:t>
            </a:r>
            <a:r>
              <a:rPr lang="en-US" altLang="zh-CN">
                <a:ea typeface="宋体" panose="02010600030101010101" pitchFamily="2" charset="-122"/>
              </a:rPr>
              <a:t>ε</a:t>
            </a:r>
            <a:r>
              <a:rPr lang="zh-CN" altLang="zh-CN">
                <a:ea typeface="宋体" panose="02010600030101010101" pitchFamily="2" charset="-122"/>
              </a:rPr>
              <a:t>。</a:t>
            </a:r>
          </a:p>
          <a:p>
            <a:endParaRPr lang="zh-CN" altLang="en-US">
              <a:ea typeface="宋体" panose="02010600030101010101" pitchFamily="2" charset="-122"/>
            </a:endParaRPr>
          </a:p>
        </p:txBody>
      </p:sp>
      <p:sp>
        <p:nvSpPr>
          <p:cNvPr id="60419" name="灯片编号占位符 1">
            <a:extLst>
              <a:ext uri="{FF2B5EF4-FFF2-40B4-BE49-F238E27FC236}">
                <a16:creationId xmlns:a16="http://schemas.microsoft.com/office/drawing/2014/main" id="{C80EB83B-8422-4B73-A6AB-D016F8E911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AE37EA-26E2-4F5D-AB2C-AECB988BDFC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904093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2" name="Picture 2" descr="0417">
            <a:extLst>
              <a:ext uri="{FF2B5EF4-FFF2-40B4-BE49-F238E27FC236}">
                <a16:creationId xmlns:a16="http://schemas.microsoft.com/office/drawing/2014/main" id="{E637EC99-829B-4C0E-9F97-5B58E86B99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2362200"/>
            <a:ext cx="5472113" cy="2362200"/>
          </a:xfrm>
          <a:noFill/>
        </p:spPr>
      </p:pic>
      <p:sp>
        <p:nvSpPr>
          <p:cNvPr id="61443" name="矩形 5">
            <a:extLst>
              <a:ext uri="{FF2B5EF4-FFF2-40B4-BE49-F238E27FC236}">
                <a16:creationId xmlns:a16="http://schemas.microsoft.com/office/drawing/2014/main" id="{422E695E-7FCC-4D9B-8409-53EAE99285A6}"/>
              </a:ext>
            </a:extLst>
          </p:cNvPr>
          <p:cNvSpPr>
            <a:spLocks noChangeArrowheads="1"/>
          </p:cNvSpPr>
          <p:nvPr/>
        </p:nvSpPr>
        <p:spPr bwMode="auto">
          <a:xfrm>
            <a:off x="2971800" y="5334000"/>
            <a:ext cx="2774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线性边界的测试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1444" name="灯片编号占位符 1">
            <a:extLst>
              <a:ext uri="{FF2B5EF4-FFF2-40B4-BE49-F238E27FC236}">
                <a16:creationId xmlns:a16="http://schemas.microsoft.com/office/drawing/2014/main" id="{0DF187A7-6677-421A-AB7F-0B54BFB660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6F6EAB4-5510-4126-8D18-85008BE4BEB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4745171"/>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8514F63D-174C-4B8B-85D2-1E1B028371E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可以将边界位移分为三类，如图</a:t>
            </a:r>
            <a:r>
              <a:rPr lang="en-US" altLang="zh-CN">
                <a:ea typeface="宋体" panose="02010600030101010101" pitchFamily="2" charset="-122"/>
              </a:rPr>
              <a:t>4.18</a:t>
            </a:r>
            <a:r>
              <a:rPr lang="zh-CN" altLang="zh-CN">
                <a:ea typeface="宋体" panose="02010600030101010101" pitchFamily="2" charset="-122"/>
              </a:rPr>
              <a:t>所示。该图（</a:t>
            </a:r>
            <a:r>
              <a:rPr lang="en-US" altLang="zh-CN">
                <a:ea typeface="宋体" panose="02010600030101010101" pitchFamily="2" charset="-122"/>
              </a:rPr>
              <a:t>a</a:t>
            </a:r>
            <a:r>
              <a:rPr lang="zh-CN" altLang="zh-CN">
                <a:ea typeface="宋体" panose="02010600030101010101" pitchFamily="2" charset="-122"/>
              </a:rPr>
              <a:t>）中边界位移使得域</a:t>
            </a:r>
            <a:r>
              <a:rPr lang="en-US" altLang="zh-CN">
                <a:ea typeface="宋体" panose="02010600030101010101" pitchFamily="2" charset="-122"/>
              </a:rPr>
              <a:t>D</a:t>
            </a:r>
            <a:r>
              <a:rPr lang="en-US" altLang="zh-CN" baseline="-25000">
                <a:ea typeface="宋体" panose="02010600030101010101" pitchFamily="2" charset="-122"/>
              </a:rPr>
              <a:t>1</a:t>
            </a:r>
            <a:r>
              <a:rPr lang="zh-CN" altLang="zh-CN">
                <a:ea typeface="宋体" panose="02010600030101010101" pitchFamily="2" charset="-122"/>
              </a:rPr>
              <a:t>减小，测试点</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将给出正确结果。图（</a:t>
            </a:r>
            <a:r>
              <a:rPr lang="en-US" altLang="zh-CN">
                <a:ea typeface="宋体" panose="02010600030101010101" pitchFamily="2" charset="-122"/>
              </a:rPr>
              <a:t>b</a:t>
            </a:r>
            <a:r>
              <a:rPr lang="zh-CN" altLang="zh-CN">
                <a:ea typeface="宋体" panose="02010600030101010101" pitchFamily="2" charset="-122"/>
              </a:rPr>
              <a:t>）中边界位移使得</a:t>
            </a:r>
            <a:r>
              <a:rPr lang="en-US" altLang="zh-CN">
                <a:ea typeface="宋体" panose="02010600030101010101" pitchFamily="2" charset="-122"/>
              </a:rPr>
              <a:t>D</a:t>
            </a:r>
            <a:r>
              <a:rPr lang="en-US" altLang="zh-CN" baseline="-25000">
                <a:ea typeface="宋体" panose="02010600030101010101" pitchFamily="2" charset="-122"/>
              </a:rPr>
              <a:t>1</a:t>
            </a:r>
            <a:r>
              <a:rPr lang="zh-CN" altLang="zh-CN">
                <a:ea typeface="宋体" panose="02010600030101010101" pitchFamily="2" charset="-122"/>
              </a:rPr>
              <a:t>增大，测试点</a:t>
            </a:r>
            <a:r>
              <a:rPr lang="en-US" altLang="zh-CN">
                <a:ea typeface="宋体" panose="02010600030101010101" pitchFamily="2" charset="-122"/>
              </a:rPr>
              <a:t>C</a:t>
            </a:r>
            <a:r>
              <a:rPr lang="zh-CN" altLang="zh-CN">
                <a:ea typeface="宋体" panose="02010600030101010101" pitchFamily="2" charset="-122"/>
              </a:rPr>
              <a:t>将给出正确结果，而测试点</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将给出错误结果。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在子图（</a:t>
            </a:r>
            <a:r>
              <a:rPr lang="en-US" altLang="zh-CN">
                <a:ea typeface="宋体" panose="02010600030101010101" pitchFamily="2" charset="-122"/>
              </a:rPr>
              <a:t>c</a:t>
            </a:r>
            <a:r>
              <a:rPr lang="zh-CN" altLang="zh-CN">
                <a:ea typeface="宋体" panose="02010600030101010101" pitchFamily="2" charset="-122"/>
              </a:rPr>
              <a:t>）中，测试点</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将给出正确结果，而测试点</a:t>
            </a:r>
            <a:r>
              <a:rPr lang="en-US" altLang="zh-CN">
                <a:ea typeface="宋体" panose="02010600030101010101" pitchFamily="2" charset="-122"/>
              </a:rPr>
              <a:t>B</a:t>
            </a:r>
            <a:r>
              <a:rPr lang="zh-CN" altLang="zh-CN">
                <a:ea typeface="宋体" panose="02010600030101010101" pitchFamily="2" charset="-122"/>
              </a:rPr>
              <a:t>将给出错误结果。</a:t>
            </a:r>
            <a:endParaRPr lang="en-US"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sp>
        <p:nvSpPr>
          <p:cNvPr id="62467" name="灯片编号占位符 1">
            <a:extLst>
              <a:ext uri="{FF2B5EF4-FFF2-40B4-BE49-F238E27FC236}">
                <a16:creationId xmlns:a16="http://schemas.microsoft.com/office/drawing/2014/main" id="{3F39ED63-3F73-46D9-934B-E01829F163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166E73-B9E8-49E6-B9E2-1C591074849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9116243"/>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A22A9E4C-B6D6-4583-BCB4-01112351ED08}"/>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但需注意，判断测试点是否给出正确结果的依据是此测试点是否属于其应属的域中。</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这表明，</a:t>
            </a:r>
            <a:r>
              <a:rPr lang="en-US" altLang="zh-CN">
                <a:ea typeface="宋体" panose="02010600030101010101" pitchFamily="2" charset="-122"/>
              </a:rPr>
              <a:t>ON-OFF-ON</a:t>
            </a:r>
            <a:r>
              <a:rPr lang="zh-CN" altLang="zh-CN">
                <a:ea typeface="宋体" panose="02010600030101010101" pitchFamily="2" charset="-122"/>
              </a:rPr>
              <a:t>这种交错取点法对边界位移错误是相当有效的。</a:t>
            </a:r>
            <a:endParaRPr lang="zh-CN" altLang="en-US">
              <a:ea typeface="宋体" panose="02010600030101010101" pitchFamily="2" charset="-122"/>
            </a:endParaRPr>
          </a:p>
          <a:p>
            <a:endParaRPr lang="zh-CN" altLang="en-US">
              <a:ea typeface="宋体" panose="02010600030101010101" pitchFamily="2" charset="-122"/>
            </a:endParaRPr>
          </a:p>
        </p:txBody>
      </p:sp>
      <p:sp>
        <p:nvSpPr>
          <p:cNvPr id="63491" name="灯片编号占位符 1">
            <a:extLst>
              <a:ext uri="{FF2B5EF4-FFF2-40B4-BE49-F238E27FC236}">
                <a16:creationId xmlns:a16="http://schemas.microsoft.com/office/drawing/2014/main" id="{C915C5FF-3C53-4B94-8EDC-F33D72C732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37A8AD-A0D2-4518-AF98-066CBB09B33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1322167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0418">
            <a:extLst>
              <a:ext uri="{FF2B5EF4-FFF2-40B4-BE49-F238E27FC236}">
                <a16:creationId xmlns:a16="http://schemas.microsoft.com/office/drawing/2014/main" id="{97F2F479-FF54-4E7F-A47F-13AECC7902A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2362200"/>
            <a:ext cx="7419975" cy="2209800"/>
          </a:xfrm>
          <a:noFill/>
        </p:spPr>
      </p:pic>
      <p:sp>
        <p:nvSpPr>
          <p:cNvPr id="64515" name="矩形 4">
            <a:extLst>
              <a:ext uri="{FF2B5EF4-FFF2-40B4-BE49-F238E27FC236}">
                <a16:creationId xmlns:a16="http://schemas.microsoft.com/office/drawing/2014/main" id="{23825500-4C66-4E7E-9FA9-49B2BC0C7127}"/>
              </a:ext>
            </a:extLst>
          </p:cNvPr>
          <p:cNvSpPr>
            <a:spLocks noChangeArrowheads="1"/>
          </p:cNvSpPr>
          <p:nvPr/>
        </p:nvSpPr>
        <p:spPr bwMode="auto">
          <a:xfrm>
            <a:off x="2895600" y="5715000"/>
            <a:ext cx="353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边界位移的三种基本类型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4516" name="灯片编号占位符 1">
            <a:extLst>
              <a:ext uri="{FF2B5EF4-FFF2-40B4-BE49-F238E27FC236}">
                <a16:creationId xmlns:a16="http://schemas.microsoft.com/office/drawing/2014/main" id="{BE1C13BE-BEF1-463B-B4D5-D8A9DFF532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FEF384D-7255-4385-926A-6D32C07B58F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80139666"/>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39C354D1-23B7-4DEF-8DC6-0C43C4ABD82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域测试的步骤可归结如下：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）根据各分支谓词，画出域分割图。</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）对每一个域的每一个边界用</a:t>
            </a:r>
            <a:r>
              <a:rPr lang="en-US" altLang="zh-CN">
                <a:ea typeface="宋体" panose="02010600030101010101" pitchFamily="2" charset="-122"/>
              </a:rPr>
              <a:t>ON-OFF-ON</a:t>
            </a:r>
            <a:r>
              <a:rPr lang="zh-CN" altLang="zh-CN">
                <a:ea typeface="宋体" panose="02010600030101010101" pitchFamily="2" charset="-122"/>
              </a:rPr>
              <a:t>原则选取测试点进行测试。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）在域内取一些点进行测试。</a:t>
            </a:r>
          </a:p>
          <a:p>
            <a:endParaRPr lang="zh-CN" altLang="en-US">
              <a:ea typeface="宋体" panose="02010600030101010101" pitchFamily="2" charset="-122"/>
            </a:endParaRPr>
          </a:p>
        </p:txBody>
      </p:sp>
      <p:sp>
        <p:nvSpPr>
          <p:cNvPr id="65539" name="灯片编号占位符 1">
            <a:extLst>
              <a:ext uri="{FF2B5EF4-FFF2-40B4-BE49-F238E27FC236}">
                <a16:creationId xmlns:a16="http://schemas.microsoft.com/office/drawing/2014/main" id="{FB78BEAB-33F7-45EC-93BD-0D4B0CC19C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E5D56B-BB19-4669-87F6-2436989F0D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83885843"/>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20265400-9E56-43D6-93AA-EF454169FEC4}"/>
              </a:ext>
            </a:extLst>
          </p:cNvPr>
          <p:cNvSpPr>
            <a:spLocks noGrp="1"/>
          </p:cNvSpPr>
          <p:nvPr>
            <p:ph idx="1"/>
          </p:nvPr>
        </p:nvSpPr>
        <p:spPr/>
        <p:txBody>
          <a:bodyPr/>
          <a:lstStyle/>
          <a:p>
            <a:r>
              <a:rPr lang="en-US" altLang="zh-CN">
                <a:ea typeface="宋体" panose="02010600030101010101" pitchFamily="2" charset="-122"/>
              </a:rPr>
              <a:t>	4</a:t>
            </a:r>
            <a:r>
              <a:rPr lang="zh-CN" altLang="zh-CN">
                <a:ea typeface="宋体" panose="02010600030101010101" pitchFamily="2" charset="-122"/>
              </a:rPr>
              <a:t>．划分分析</a:t>
            </a:r>
          </a:p>
          <a:p>
            <a:r>
              <a:rPr lang="en-US" altLang="zh-CN">
                <a:ea typeface="宋体" panose="02010600030101010101" pitchFamily="2" charset="-122"/>
              </a:rPr>
              <a:t>		  </a:t>
            </a:r>
            <a:r>
              <a:rPr lang="zh-CN" altLang="zh-CN">
                <a:ea typeface="宋体" panose="02010600030101010101" pitchFamily="2" charset="-122"/>
              </a:rPr>
              <a:t>域测试的一种变形是</a:t>
            </a:r>
            <a:r>
              <a:rPr lang="en-US" altLang="zh-CN">
                <a:ea typeface="宋体" panose="02010600030101010101" pitchFamily="2" charset="-122"/>
              </a:rPr>
              <a:t>D.J.Richardson</a:t>
            </a:r>
            <a:r>
              <a:rPr lang="zh-CN" altLang="zh-CN">
                <a:ea typeface="宋体" panose="02010600030101010101" pitchFamily="2" charset="-122"/>
              </a:rPr>
              <a:t>和</a:t>
            </a:r>
            <a:r>
              <a:rPr lang="en-US" altLang="zh-CN">
                <a:ea typeface="宋体" panose="02010600030101010101" pitchFamily="2" charset="-122"/>
              </a:rPr>
              <a:t>L.A.CLarke</a:t>
            </a:r>
            <a:r>
              <a:rPr lang="zh-CN" altLang="zh-CN">
                <a:ea typeface="宋体" panose="02010600030101010101" pitchFamily="2" charset="-122"/>
              </a:rPr>
              <a:t>提出的划分分析（</a:t>
            </a:r>
            <a:r>
              <a:rPr lang="en-US" altLang="zh-CN">
                <a:ea typeface="宋体" panose="02010600030101010101" pitchFamily="2" charset="-122"/>
              </a:rPr>
              <a:t>Partition Analysis</a:t>
            </a:r>
            <a:r>
              <a:rPr lang="zh-CN" altLang="zh-CN">
                <a:ea typeface="宋体" panose="02010600030101010101" pitchFamily="2" charset="-122"/>
              </a:rPr>
              <a:t>）。这是程序测试与程序验证结合的方法。</a:t>
            </a:r>
            <a:endParaRPr lang="zh-CN" altLang="en-US">
              <a:ea typeface="宋体" panose="02010600030101010101" pitchFamily="2" charset="-122"/>
            </a:endParaRPr>
          </a:p>
        </p:txBody>
      </p:sp>
      <p:sp>
        <p:nvSpPr>
          <p:cNvPr id="66563" name="灯片编号占位符 1">
            <a:extLst>
              <a:ext uri="{FF2B5EF4-FFF2-40B4-BE49-F238E27FC236}">
                <a16:creationId xmlns:a16="http://schemas.microsoft.com/office/drawing/2014/main" id="{4A5EFC0B-BA8F-4AEF-995C-CC2A0E24CD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3FC99C-AE77-4810-86EC-A7B7BD0813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10355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8ADDE871-20FF-463B-B3E3-0C3C19EAF0FD}"/>
              </a:ext>
            </a:extLst>
          </p:cNvPr>
          <p:cNvSpPr>
            <a:spLocks noGrp="1" noChangeArrowheads="1"/>
          </p:cNvSpPr>
          <p:nvPr>
            <p:ph type="title"/>
          </p:nvPr>
        </p:nvSpPr>
        <p:spPr/>
        <p:txBody>
          <a:bodyPr/>
          <a:lstStyle/>
          <a:p>
            <a:pPr eaLnBrk="1" hangingPunct="1"/>
            <a:r>
              <a:rPr lang="zh-CN" altLang="en-US">
                <a:ea typeface="宋体" panose="02010600030101010101" pitchFamily="2" charset="-122"/>
              </a:rPr>
              <a:t>测试的目标</a:t>
            </a:r>
          </a:p>
        </p:txBody>
      </p:sp>
      <p:sp>
        <p:nvSpPr>
          <p:cNvPr id="131075" name="AutoShape 3">
            <a:extLst>
              <a:ext uri="{FF2B5EF4-FFF2-40B4-BE49-F238E27FC236}">
                <a16:creationId xmlns:a16="http://schemas.microsoft.com/office/drawing/2014/main" id="{8E7E6D99-1A76-4C8A-A5B9-ADAA8B03729A}"/>
              </a:ext>
            </a:extLst>
          </p:cNvPr>
          <p:cNvSpPr>
            <a:spLocks noChangeArrowheads="1"/>
          </p:cNvSpPr>
          <p:nvPr/>
        </p:nvSpPr>
        <p:spPr bwMode="gray">
          <a:xfrm>
            <a:off x="1693863" y="2695575"/>
            <a:ext cx="5759450" cy="2638425"/>
          </a:xfrm>
          <a:prstGeom prst="upArrow">
            <a:avLst>
              <a:gd name="adj1" fmla="val 56944"/>
              <a:gd name="adj2" fmla="val 50782"/>
            </a:avLst>
          </a:prstGeom>
          <a:gradFill rotWithShape="1">
            <a:gsLst>
              <a:gs pos="0">
                <a:srgbClr val="BDBFB9"/>
              </a:gs>
              <a:gs pos="100000">
                <a:srgbClr val="ECF0FE"/>
              </a:gs>
            </a:gsLst>
            <a:lin ang="540000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31076" name="AutoShape 4">
            <a:extLst>
              <a:ext uri="{FF2B5EF4-FFF2-40B4-BE49-F238E27FC236}">
                <a16:creationId xmlns:a16="http://schemas.microsoft.com/office/drawing/2014/main" id="{DF2DEBC7-4F8F-4675-871A-25AFA2F62682}"/>
              </a:ext>
            </a:extLst>
          </p:cNvPr>
          <p:cNvSpPr>
            <a:spLocks noChangeArrowheads="1"/>
          </p:cNvSpPr>
          <p:nvPr/>
        </p:nvSpPr>
        <p:spPr bwMode="gray">
          <a:xfrm>
            <a:off x="1676400" y="1676400"/>
            <a:ext cx="5791200" cy="803275"/>
          </a:xfrm>
          <a:prstGeom prst="roundRect">
            <a:avLst>
              <a:gd name="adj" fmla="val 50000"/>
            </a:avLst>
          </a:prstGeom>
          <a:gradFill rotWithShape="1">
            <a:gsLst>
              <a:gs pos="0">
                <a:schemeClr val="accent1">
                  <a:gamma/>
                  <a:shade val="46275"/>
                  <a:invGamma/>
                </a:schemeClr>
              </a:gs>
              <a:gs pos="50000">
                <a:schemeClr val="accent1"/>
              </a:gs>
              <a:gs pos="100000">
                <a:schemeClr val="accent1">
                  <a:gamma/>
                  <a:shade val="46275"/>
                  <a:invGamma/>
                </a:schemeClr>
              </a:gs>
            </a:gsLst>
            <a:lin ang="0" scaled="1"/>
          </a:gradFill>
          <a:ln w="38100" algn="ctr">
            <a:solidFill>
              <a:srgbClr val="FFFFFF"/>
            </a:solidFill>
            <a:round/>
            <a:headEnd/>
            <a:tailEnd/>
          </a:ln>
          <a:effectLst>
            <a:outerShdw dist="63500" dir="3187806" algn="ctr" rotWithShape="0">
              <a:srgbClr val="001D3A"/>
            </a:outerShdw>
          </a:effectLst>
        </p:spPr>
        <p:txBody>
          <a:bodyPr wrap="none" anchor="ctr"/>
          <a:lstStyle/>
          <a:p>
            <a:pPr algn="ctr">
              <a:defRPr/>
            </a:pPr>
            <a:r>
              <a:rPr lang="zh-CN" altLang="en-US" sz="2800">
                <a:solidFill>
                  <a:srgbClr val="FFFFFF"/>
                </a:solidFill>
                <a:effectLst>
                  <a:outerShdw blurRad="38100" dist="38100" dir="2700000" algn="tl">
                    <a:srgbClr val="000000"/>
                  </a:outerShdw>
                </a:effectLst>
                <a:latin typeface="Verdana" pitchFamily="34" charset="0"/>
                <a:ea typeface="黑体" pitchFamily="49" charset="-122"/>
              </a:rPr>
              <a:t>软件可信性</a:t>
            </a:r>
            <a:endParaRPr lang="en-US" altLang="zh-CN" sz="2800">
              <a:latin typeface="Arial" charset="0"/>
              <a:ea typeface="黑体" pitchFamily="49" charset="-122"/>
            </a:endParaRPr>
          </a:p>
        </p:txBody>
      </p:sp>
      <p:grpSp>
        <p:nvGrpSpPr>
          <p:cNvPr id="2" name="Group 5">
            <a:extLst>
              <a:ext uri="{FF2B5EF4-FFF2-40B4-BE49-F238E27FC236}">
                <a16:creationId xmlns:a16="http://schemas.microsoft.com/office/drawing/2014/main" id="{280B4B30-DF4E-4CFF-94E6-DBC589BFF13E}"/>
              </a:ext>
            </a:extLst>
          </p:cNvPr>
          <p:cNvGrpSpPr>
            <a:grpSpLocks/>
          </p:cNvGrpSpPr>
          <p:nvPr/>
        </p:nvGrpSpPr>
        <p:grpSpPr bwMode="auto">
          <a:xfrm>
            <a:off x="4648200" y="4724400"/>
            <a:ext cx="1143000" cy="1295400"/>
            <a:chOff x="4272" y="2823"/>
            <a:chExt cx="973" cy="1113"/>
          </a:xfrm>
        </p:grpSpPr>
        <p:sp>
          <p:nvSpPr>
            <p:cNvPr id="5161" name="Oval 6">
              <a:extLst>
                <a:ext uri="{FF2B5EF4-FFF2-40B4-BE49-F238E27FC236}">
                  <a16:creationId xmlns:a16="http://schemas.microsoft.com/office/drawing/2014/main" id="{95DDB822-700D-4564-B392-A85CC1E3FD4B}"/>
                </a:ext>
              </a:extLst>
            </p:cNvPr>
            <p:cNvSpPr>
              <a:spLocks noChangeArrowheads="1"/>
            </p:cNvSpPr>
            <p:nvPr/>
          </p:nvSpPr>
          <p:spPr bwMode="gray">
            <a:xfrm>
              <a:off x="4368"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131079" name="Oval 7">
              <a:extLst>
                <a:ext uri="{FF2B5EF4-FFF2-40B4-BE49-F238E27FC236}">
                  <a16:creationId xmlns:a16="http://schemas.microsoft.com/office/drawing/2014/main" id="{0D7E1DF0-72E1-4B80-8AEF-AE24CC2F42E6}"/>
                </a:ext>
              </a:extLst>
            </p:cNvPr>
            <p:cNvSpPr>
              <a:spLocks noChangeArrowheads="1"/>
            </p:cNvSpPr>
            <p:nvPr/>
          </p:nvSpPr>
          <p:spPr bwMode="gray">
            <a:xfrm>
              <a:off x="4272" y="2823"/>
              <a:ext cx="973" cy="973"/>
            </a:xfrm>
            <a:prstGeom prst="ellipse">
              <a:avLst/>
            </a:prstGeom>
            <a:gradFill rotWithShape="1">
              <a:gsLst>
                <a:gs pos="0">
                  <a:schemeClr val="folHlink"/>
                </a:gs>
                <a:gs pos="100000">
                  <a:schemeClr val="folHlink">
                    <a:gamma/>
                    <a:shade val="57255"/>
                    <a:invGamma/>
                  </a:schemeClr>
                </a:gs>
              </a:gsLst>
              <a:path path="rect">
                <a:fillToRect l="100000" t="100000"/>
              </a:path>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80" name="Oval 8">
              <a:extLst>
                <a:ext uri="{FF2B5EF4-FFF2-40B4-BE49-F238E27FC236}">
                  <a16:creationId xmlns:a16="http://schemas.microsoft.com/office/drawing/2014/main" id="{FC5E9001-FBF3-44AB-965B-0F2BFBB1EC60}"/>
                </a:ext>
              </a:extLst>
            </p:cNvPr>
            <p:cNvSpPr>
              <a:spLocks noChangeArrowheads="1"/>
            </p:cNvSpPr>
            <p:nvPr/>
          </p:nvSpPr>
          <p:spPr bwMode="gray">
            <a:xfrm>
              <a:off x="4294" y="2846"/>
              <a:ext cx="927" cy="929"/>
            </a:xfrm>
            <a:prstGeom prst="ellipse">
              <a:avLst/>
            </a:prstGeom>
            <a:gradFill rotWithShape="1">
              <a:gsLst>
                <a:gs pos="0">
                  <a:schemeClr val="folHlink">
                    <a:alpha val="85001"/>
                  </a:schemeClr>
                </a:gs>
                <a:gs pos="100000">
                  <a:schemeClr val="folHlink">
                    <a:gamma/>
                    <a:shade val="6352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81" name="Oval 9">
              <a:extLst>
                <a:ext uri="{FF2B5EF4-FFF2-40B4-BE49-F238E27FC236}">
                  <a16:creationId xmlns:a16="http://schemas.microsoft.com/office/drawing/2014/main" id="{B344E4E8-582A-44CF-9C7F-4747A667F80D}"/>
                </a:ext>
              </a:extLst>
            </p:cNvPr>
            <p:cNvSpPr>
              <a:spLocks noChangeArrowheads="1"/>
            </p:cNvSpPr>
            <p:nvPr/>
          </p:nvSpPr>
          <p:spPr bwMode="gray">
            <a:xfrm>
              <a:off x="4329" y="2880"/>
              <a:ext cx="839" cy="839"/>
            </a:xfrm>
            <a:prstGeom prst="ellipse">
              <a:avLst/>
            </a:prstGeom>
            <a:gradFill rotWithShape="1">
              <a:gsLst>
                <a:gs pos="0">
                  <a:schemeClr val="folHlink"/>
                </a:gs>
                <a:gs pos="100000">
                  <a:schemeClr val="folHlink">
                    <a:gamma/>
                    <a:shade val="7254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pic>
          <p:nvPicPr>
            <p:cNvPr id="5165" name="Picture 10" descr="Picture1">
              <a:extLst>
                <a:ext uri="{FF2B5EF4-FFF2-40B4-BE49-F238E27FC236}">
                  <a16:creationId xmlns:a16="http://schemas.microsoft.com/office/drawing/2014/main" id="{62045FD6-5678-4DE0-860C-70F0E7296B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293"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6" name="Text Box 11">
              <a:extLst>
                <a:ext uri="{FF2B5EF4-FFF2-40B4-BE49-F238E27FC236}">
                  <a16:creationId xmlns:a16="http://schemas.microsoft.com/office/drawing/2014/main" id="{4E60AFE8-2411-4D02-B625-F90745DF648D}"/>
                </a:ext>
              </a:extLst>
            </p:cNvPr>
            <p:cNvSpPr txBox="1">
              <a:spLocks noChangeArrowheads="1"/>
            </p:cNvSpPr>
            <p:nvPr/>
          </p:nvSpPr>
          <p:spPr bwMode="gray">
            <a:xfrm>
              <a:off x="4364" y="3208"/>
              <a:ext cx="78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安全性</a:t>
              </a:r>
              <a:endParaRPr lang="en-US" altLang="zh-CN">
                <a:solidFill>
                  <a:srgbClr val="FFFFFF"/>
                </a:solidFill>
                <a:ea typeface="宋体" panose="02010600030101010101" pitchFamily="2" charset="-122"/>
              </a:endParaRPr>
            </a:p>
          </p:txBody>
        </p:sp>
      </p:grpSp>
      <p:grpSp>
        <p:nvGrpSpPr>
          <p:cNvPr id="3" name="Group 12">
            <a:extLst>
              <a:ext uri="{FF2B5EF4-FFF2-40B4-BE49-F238E27FC236}">
                <a16:creationId xmlns:a16="http://schemas.microsoft.com/office/drawing/2014/main" id="{BDB605FF-10BF-40B4-9C74-56FFDF6F263B}"/>
              </a:ext>
            </a:extLst>
          </p:cNvPr>
          <p:cNvGrpSpPr>
            <a:grpSpLocks/>
          </p:cNvGrpSpPr>
          <p:nvPr/>
        </p:nvGrpSpPr>
        <p:grpSpPr bwMode="auto">
          <a:xfrm>
            <a:off x="6019800" y="4724400"/>
            <a:ext cx="1219200" cy="1295400"/>
            <a:chOff x="3024" y="2823"/>
            <a:chExt cx="973" cy="1113"/>
          </a:xfrm>
        </p:grpSpPr>
        <p:sp>
          <p:nvSpPr>
            <p:cNvPr id="5155" name="Oval 13">
              <a:extLst>
                <a:ext uri="{FF2B5EF4-FFF2-40B4-BE49-F238E27FC236}">
                  <a16:creationId xmlns:a16="http://schemas.microsoft.com/office/drawing/2014/main" id="{37E57C92-1845-4445-B5CE-C2D50E8F707E}"/>
                </a:ext>
              </a:extLst>
            </p:cNvPr>
            <p:cNvSpPr>
              <a:spLocks noChangeArrowheads="1"/>
            </p:cNvSpPr>
            <p:nvPr/>
          </p:nvSpPr>
          <p:spPr bwMode="gray">
            <a:xfrm>
              <a:off x="3120"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131086" name="Oval 14">
              <a:extLst>
                <a:ext uri="{FF2B5EF4-FFF2-40B4-BE49-F238E27FC236}">
                  <a16:creationId xmlns:a16="http://schemas.microsoft.com/office/drawing/2014/main" id="{8FA64701-3A7B-4D06-AD93-A10735F21A32}"/>
                </a:ext>
              </a:extLst>
            </p:cNvPr>
            <p:cNvSpPr>
              <a:spLocks noChangeArrowheads="1"/>
            </p:cNvSpPr>
            <p:nvPr/>
          </p:nvSpPr>
          <p:spPr bwMode="gray">
            <a:xfrm>
              <a:off x="3024" y="2823"/>
              <a:ext cx="973" cy="973"/>
            </a:xfrm>
            <a:prstGeom prst="ellipse">
              <a:avLst/>
            </a:prstGeom>
            <a:gradFill rotWithShape="1">
              <a:gsLst>
                <a:gs pos="0">
                  <a:schemeClr val="accent1"/>
                </a:gs>
                <a:gs pos="100000">
                  <a:schemeClr val="accent1">
                    <a:gamma/>
                    <a:shade val="57255"/>
                    <a:invGamma/>
                  </a:schemeClr>
                </a:gs>
              </a:gsLst>
              <a:path path="rect">
                <a:fillToRect l="100000" t="100000"/>
              </a:path>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87" name="Oval 15">
              <a:extLst>
                <a:ext uri="{FF2B5EF4-FFF2-40B4-BE49-F238E27FC236}">
                  <a16:creationId xmlns:a16="http://schemas.microsoft.com/office/drawing/2014/main" id="{B875A0CA-3FE1-487C-BEA7-2D76530A3288}"/>
                </a:ext>
              </a:extLst>
            </p:cNvPr>
            <p:cNvSpPr>
              <a:spLocks noChangeArrowheads="1"/>
            </p:cNvSpPr>
            <p:nvPr/>
          </p:nvSpPr>
          <p:spPr bwMode="gray">
            <a:xfrm>
              <a:off x="3046" y="2846"/>
              <a:ext cx="927" cy="929"/>
            </a:xfrm>
            <a:prstGeom prst="ellipse">
              <a:avLst/>
            </a:prstGeom>
            <a:gradFill rotWithShape="1">
              <a:gsLst>
                <a:gs pos="0">
                  <a:schemeClr val="accent1">
                    <a:alpha val="85001"/>
                  </a:schemeClr>
                </a:gs>
                <a:gs pos="100000">
                  <a:schemeClr val="accent1">
                    <a:gamma/>
                    <a:shade val="6352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88" name="Oval 16">
              <a:extLst>
                <a:ext uri="{FF2B5EF4-FFF2-40B4-BE49-F238E27FC236}">
                  <a16:creationId xmlns:a16="http://schemas.microsoft.com/office/drawing/2014/main" id="{6EB7C443-3C87-4CD0-AB45-959FC46FF9BB}"/>
                </a:ext>
              </a:extLst>
            </p:cNvPr>
            <p:cNvSpPr>
              <a:spLocks noChangeArrowheads="1"/>
            </p:cNvSpPr>
            <p:nvPr/>
          </p:nvSpPr>
          <p:spPr bwMode="gray">
            <a:xfrm>
              <a:off x="3081" y="2880"/>
              <a:ext cx="839" cy="839"/>
            </a:xfrm>
            <a:prstGeom prst="ellipse">
              <a:avLst/>
            </a:prstGeom>
            <a:gradFill rotWithShape="1">
              <a:gsLst>
                <a:gs pos="0">
                  <a:schemeClr val="accent1"/>
                </a:gs>
                <a:gs pos="100000">
                  <a:schemeClr val="accent1">
                    <a:gamma/>
                    <a:shade val="7254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pic>
          <p:nvPicPr>
            <p:cNvPr id="5159" name="Picture 17" descr="Picture1">
              <a:extLst>
                <a:ext uri="{FF2B5EF4-FFF2-40B4-BE49-F238E27FC236}">
                  <a16:creationId xmlns:a16="http://schemas.microsoft.com/office/drawing/2014/main" id="{E93B127A-A072-491A-9416-109117938D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3045"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60" name="Text Box 18">
              <a:extLst>
                <a:ext uri="{FF2B5EF4-FFF2-40B4-BE49-F238E27FC236}">
                  <a16:creationId xmlns:a16="http://schemas.microsoft.com/office/drawing/2014/main" id="{2A14399F-AAB5-4F7A-BFB0-4E4D55377A6B}"/>
                </a:ext>
              </a:extLst>
            </p:cNvPr>
            <p:cNvSpPr txBox="1">
              <a:spLocks noChangeArrowheads="1"/>
            </p:cNvSpPr>
            <p:nvPr/>
          </p:nvSpPr>
          <p:spPr bwMode="gray">
            <a:xfrm>
              <a:off x="3118" y="3208"/>
              <a:ext cx="78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完整性</a:t>
              </a:r>
              <a:endParaRPr lang="en-US" altLang="zh-CN">
                <a:solidFill>
                  <a:srgbClr val="FFFFFF"/>
                </a:solidFill>
                <a:ea typeface="宋体" panose="02010600030101010101" pitchFamily="2" charset="-122"/>
              </a:endParaRPr>
            </a:p>
          </p:txBody>
        </p:sp>
      </p:grpSp>
      <p:grpSp>
        <p:nvGrpSpPr>
          <p:cNvPr id="4" name="Group 19">
            <a:extLst>
              <a:ext uri="{FF2B5EF4-FFF2-40B4-BE49-F238E27FC236}">
                <a16:creationId xmlns:a16="http://schemas.microsoft.com/office/drawing/2014/main" id="{8792355D-0B84-4827-B976-9EA6C55C5807}"/>
              </a:ext>
            </a:extLst>
          </p:cNvPr>
          <p:cNvGrpSpPr>
            <a:grpSpLocks/>
          </p:cNvGrpSpPr>
          <p:nvPr/>
        </p:nvGrpSpPr>
        <p:grpSpPr bwMode="auto">
          <a:xfrm>
            <a:off x="1981200" y="4724400"/>
            <a:ext cx="1143000" cy="1295400"/>
            <a:chOff x="1776" y="2823"/>
            <a:chExt cx="973" cy="1113"/>
          </a:xfrm>
        </p:grpSpPr>
        <p:sp>
          <p:nvSpPr>
            <p:cNvPr id="5149" name="Oval 20">
              <a:extLst>
                <a:ext uri="{FF2B5EF4-FFF2-40B4-BE49-F238E27FC236}">
                  <a16:creationId xmlns:a16="http://schemas.microsoft.com/office/drawing/2014/main" id="{12CE7551-E754-490B-A573-8D0583C49FE0}"/>
                </a:ext>
              </a:extLst>
            </p:cNvPr>
            <p:cNvSpPr>
              <a:spLocks noChangeArrowheads="1"/>
            </p:cNvSpPr>
            <p:nvPr/>
          </p:nvSpPr>
          <p:spPr bwMode="gray">
            <a:xfrm>
              <a:off x="1872" y="3744"/>
              <a:ext cx="816" cy="192"/>
            </a:xfrm>
            <a:prstGeom prst="ellipse">
              <a:avLst/>
            </a:prstGeom>
            <a:gradFill rotWithShape="1">
              <a:gsLst>
                <a:gs pos="0">
                  <a:srgbClr val="969696"/>
                </a:gs>
                <a:gs pos="100000">
                  <a:srgbClr val="ECF0FE"/>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131093" name="Oval 21">
              <a:extLst>
                <a:ext uri="{FF2B5EF4-FFF2-40B4-BE49-F238E27FC236}">
                  <a16:creationId xmlns:a16="http://schemas.microsoft.com/office/drawing/2014/main" id="{9A574A90-9E9D-46FB-844C-7FDE4C839EB1}"/>
                </a:ext>
              </a:extLst>
            </p:cNvPr>
            <p:cNvSpPr>
              <a:spLocks noChangeArrowheads="1"/>
            </p:cNvSpPr>
            <p:nvPr/>
          </p:nvSpPr>
          <p:spPr bwMode="gray">
            <a:xfrm>
              <a:off x="1776" y="2823"/>
              <a:ext cx="973" cy="973"/>
            </a:xfrm>
            <a:prstGeom prst="ellipse">
              <a:avLst/>
            </a:prstGeom>
            <a:gradFill rotWithShape="1">
              <a:gsLst>
                <a:gs pos="0">
                  <a:schemeClr val="hlink"/>
                </a:gs>
                <a:gs pos="100000">
                  <a:schemeClr val="hlink">
                    <a:gamma/>
                    <a:shade val="57255"/>
                    <a:invGamma/>
                  </a:schemeClr>
                </a:gs>
              </a:gsLst>
              <a:path path="rect">
                <a:fillToRect l="100000" t="100000"/>
              </a:path>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94" name="Oval 22">
              <a:extLst>
                <a:ext uri="{FF2B5EF4-FFF2-40B4-BE49-F238E27FC236}">
                  <a16:creationId xmlns:a16="http://schemas.microsoft.com/office/drawing/2014/main" id="{FCAB9B3F-6BBA-412C-BDC3-B6654B4F6F6A}"/>
                </a:ext>
              </a:extLst>
            </p:cNvPr>
            <p:cNvSpPr>
              <a:spLocks noChangeArrowheads="1"/>
            </p:cNvSpPr>
            <p:nvPr/>
          </p:nvSpPr>
          <p:spPr bwMode="gray">
            <a:xfrm>
              <a:off x="1798" y="2846"/>
              <a:ext cx="927" cy="929"/>
            </a:xfrm>
            <a:prstGeom prst="ellipse">
              <a:avLst/>
            </a:prstGeom>
            <a:gradFill rotWithShape="1">
              <a:gsLst>
                <a:gs pos="0">
                  <a:schemeClr val="hlink">
                    <a:alpha val="85001"/>
                  </a:schemeClr>
                </a:gs>
                <a:gs pos="100000">
                  <a:schemeClr val="hlink">
                    <a:gamma/>
                    <a:shade val="6352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095" name="Oval 23">
              <a:extLst>
                <a:ext uri="{FF2B5EF4-FFF2-40B4-BE49-F238E27FC236}">
                  <a16:creationId xmlns:a16="http://schemas.microsoft.com/office/drawing/2014/main" id="{33B9397F-1347-45F5-8763-2883B53D49D2}"/>
                </a:ext>
              </a:extLst>
            </p:cNvPr>
            <p:cNvSpPr>
              <a:spLocks noChangeArrowheads="1"/>
            </p:cNvSpPr>
            <p:nvPr/>
          </p:nvSpPr>
          <p:spPr bwMode="gray">
            <a:xfrm>
              <a:off x="1833" y="2880"/>
              <a:ext cx="839" cy="839"/>
            </a:xfrm>
            <a:prstGeom prst="ellipse">
              <a:avLst/>
            </a:prstGeom>
            <a:gradFill rotWithShape="1">
              <a:gsLst>
                <a:gs pos="0">
                  <a:schemeClr val="hlink"/>
                </a:gs>
                <a:gs pos="100000">
                  <a:schemeClr val="hlink">
                    <a:gamma/>
                    <a:shade val="7254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pic>
          <p:nvPicPr>
            <p:cNvPr id="5153" name="Picture 24" descr="Picture1">
              <a:extLst>
                <a:ext uri="{FF2B5EF4-FFF2-40B4-BE49-F238E27FC236}">
                  <a16:creationId xmlns:a16="http://schemas.microsoft.com/office/drawing/2014/main" id="{BB6B6D36-ECC1-4B31-98C1-CC15B7FFC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797"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54" name="Text Box 25">
              <a:extLst>
                <a:ext uri="{FF2B5EF4-FFF2-40B4-BE49-F238E27FC236}">
                  <a16:creationId xmlns:a16="http://schemas.microsoft.com/office/drawing/2014/main" id="{01F4A0B4-0275-43FA-B727-04237823A7FD}"/>
                </a:ext>
              </a:extLst>
            </p:cNvPr>
            <p:cNvSpPr txBox="1">
              <a:spLocks noChangeArrowheads="1"/>
            </p:cNvSpPr>
            <p:nvPr/>
          </p:nvSpPr>
          <p:spPr bwMode="gray">
            <a:xfrm>
              <a:off x="1863" y="3208"/>
              <a:ext cx="782"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可靠性</a:t>
              </a:r>
              <a:endParaRPr lang="en-US" altLang="zh-CN">
                <a:solidFill>
                  <a:srgbClr val="FFFFFF"/>
                </a:solidFill>
                <a:ea typeface="宋体" panose="02010600030101010101" pitchFamily="2" charset="-122"/>
              </a:endParaRPr>
            </a:p>
          </p:txBody>
        </p:sp>
      </p:grpSp>
      <p:grpSp>
        <p:nvGrpSpPr>
          <p:cNvPr id="5" name="Group 26">
            <a:extLst>
              <a:ext uri="{FF2B5EF4-FFF2-40B4-BE49-F238E27FC236}">
                <a16:creationId xmlns:a16="http://schemas.microsoft.com/office/drawing/2014/main" id="{7F8C499F-F983-4744-BFAF-8993C165F856}"/>
              </a:ext>
            </a:extLst>
          </p:cNvPr>
          <p:cNvGrpSpPr>
            <a:grpSpLocks/>
          </p:cNvGrpSpPr>
          <p:nvPr/>
        </p:nvGrpSpPr>
        <p:grpSpPr bwMode="auto">
          <a:xfrm>
            <a:off x="609600" y="4724400"/>
            <a:ext cx="1143000" cy="1295400"/>
            <a:chOff x="555" y="2823"/>
            <a:chExt cx="973" cy="1113"/>
          </a:xfrm>
        </p:grpSpPr>
        <p:sp>
          <p:nvSpPr>
            <p:cNvPr id="5143" name="Oval 27">
              <a:extLst>
                <a:ext uri="{FF2B5EF4-FFF2-40B4-BE49-F238E27FC236}">
                  <a16:creationId xmlns:a16="http://schemas.microsoft.com/office/drawing/2014/main" id="{F6F0ED69-0E1D-417B-AF5A-E5D5774D7D00}"/>
                </a:ext>
              </a:extLst>
            </p:cNvPr>
            <p:cNvSpPr>
              <a:spLocks noChangeArrowheads="1"/>
            </p:cNvSpPr>
            <p:nvPr/>
          </p:nvSpPr>
          <p:spPr bwMode="gray">
            <a:xfrm>
              <a:off x="624" y="3744"/>
              <a:ext cx="816" cy="192"/>
            </a:xfrm>
            <a:prstGeom prst="ellipse">
              <a:avLst/>
            </a:prstGeom>
            <a:gradFill rotWithShape="1">
              <a:gsLst>
                <a:gs pos="0">
                  <a:srgbClr val="969696"/>
                </a:gs>
                <a:gs pos="100000">
                  <a:srgbClr val="E8EDFE"/>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131100" name="Oval 28">
              <a:extLst>
                <a:ext uri="{FF2B5EF4-FFF2-40B4-BE49-F238E27FC236}">
                  <a16:creationId xmlns:a16="http://schemas.microsoft.com/office/drawing/2014/main" id="{35B7A456-6451-44E8-8330-E7CDE62023EF}"/>
                </a:ext>
              </a:extLst>
            </p:cNvPr>
            <p:cNvSpPr>
              <a:spLocks noChangeArrowheads="1"/>
            </p:cNvSpPr>
            <p:nvPr/>
          </p:nvSpPr>
          <p:spPr bwMode="gray">
            <a:xfrm>
              <a:off x="555" y="2823"/>
              <a:ext cx="973" cy="973"/>
            </a:xfrm>
            <a:prstGeom prst="ellipse">
              <a:avLst/>
            </a:prstGeom>
            <a:gradFill rotWithShape="1">
              <a:gsLst>
                <a:gs pos="0">
                  <a:schemeClr val="accent2"/>
                </a:gs>
                <a:gs pos="100000">
                  <a:schemeClr val="accent2">
                    <a:gamma/>
                    <a:shade val="57255"/>
                    <a:invGamma/>
                  </a:schemeClr>
                </a:gs>
              </a:gsLst>
              <a:path path="rect">
                <a:fillToRect l="100000" t="100000"/>
              </a:path>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101" name="Oval 29">
              <a:extLst>
                <a:ext uri="{FF2B5EF4-FFF2-40B4-BE49-F238E27FC236}">
                  <a16:creationId xmlns:a16="http://schemas.microsoft.com/office/drawing/2014/main" id="{14E0FA51-3D82-43C6-BC24-EA354AF7FC2E}"/>
                </a:ext>
              </a:extLst>
            </p:cNvPr>
            <p:cNvSpPr>
              <a:spLocks noChangeArrowheads="1"/>
            </p:cNvSpPr>
            <p:nvPr/>
          </p:nvSpPr>
          <p:spPr bwMode="gray">
            <a:xfrm>
              <a:off x="577" y="2846"/>
              <a:ext cx="927" cy="929"/>
            </a:xfrm>
            <a:prstGeom prst="ellipse">
              <a:avLst/>
            </a:prstGeom>
            <a:gradFill rotWithShape="1">
              <a:gsLst>
                <a:gs pos="0">
                  <a:schemeClr val="accent2">
                    <a:alpha val="85001"/>
                  </a:schemeClr>
                </a:gs>
                <a:gs pos="100000">
                  <a:schemeClr val="accent2">
                    <a:gamma/>
                    <a:shade val="6352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sp>
          <p:nvSpPr>
            <p:cNvPr id="131102" name="Oval 30">
              <a:extLst>
                <a:ext uri="{FF2B5EF4-FFF2-40B4-BE49-F238E27FC236}">
                  <a16:creationId xmlns:a16="http://schemas.microsoft.com/office/drawing/2014/main" id="{B2B485A2-BBF6-4572-B2BB-63C01EAF68E6}"/>
                </a:ext>
              </a:extLst>
            </p:cNvPr>
            <p:cNvSpPr>
              <a:spLocks noChangeArrowheads="1"/>
            </p:cNvSpPr>
            <p:nvPr/>
          </p:nvSpPr>
          <p:spPr bwMode="gray">
            <a:xfrm>
              <a:off x="612" y="2880"/>
              <a:ext cx="839" cy="839"/>
            </a:xfrm>
            <a:prstGeom prst="ellipse">
              <a:avLst/>
            </a:prstGeom>
            <a:gradFill rotWithShape="1">
              <a:gsLst>
                <a:gs pos="0">
                  <a:schemeClr val="accent2"/>
                </a:gs>
                <a:gs pos="100000">
                  <a:schemeClr val="accent2">
                    <a:gamma/>
                    <a:shade val="72549"/>
                    <a:invGamma/>
                  </a:schemeClr>
                </a:gs>
              </a:gsLst>
              <a:lin ang="2700000" scaled="1"/>
            </a:gradFill>
            <a:ln w="9525" algn="ctr">
              <a:noFill/>
              <a:round/>
              <a:headEnd/>
              <a:tailEnd/>
            </a:ln>
            <a:effectLst/>
          </p:spPr>
          <p:txBody>
            <a:bodyPr wrap="none" anchor="ctr"/>
            <a:lstStyle/>
            <a:p>
              <a:pPr>
                <a:defRPr/>
              </a:pPr>
              <a:endParaRPr lang="zh-CN" altLang="en-US">
                <a:latin typeface="Arial" charset="0"/>
                <a:ea typeface="宋体" pitchFamily="2" charset="-122"/>
              </a:endParaRPr>
            </a:p>
          </p:txBody>
        </p:sp>
        <p:pic>
          <p:nvPicPr>
            <p:cNvPr id="5147" name="Picture 31" descr="Picture1">
              <a:extLst>
                <a:ext uri="{FF2B5EF4-FFF2-40B4-BE49-F238E27FC236}">
                  <a16:creationId xmlns:a16="http://schemas.microsoft.com/office/drawing/2014/main" id="{7C660268-E306-4493-B99A-C414522C6E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576"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 name="Text Box 32">
              <a:extLst>
                <a:ext uri="{FF2B5EF4-FFF2-40B4-BE49-F238E27FC236}">
                  <a16:creationId xmlns:a16="http://schemas.microsoft.com/office/drawing/2014/main" id="{6C8ED630-4A96-41FB-877A-F0F44E38BBA0}"/>
                </a:ext>
              </a:extLst>
            </p:cNvPr>
            <p:cNvSpPr txBox="1">
              <a:spLocks noChangeArrowheads="1"/>
            </p:cNvSpPr>
            <p:nvPr/>
          </p:nvSpPr>
          <p:spPr bwMode="gray">
            <a:xfrm>
              <a:off x="659" y="3208"/>
              <a:ext cx="753"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正确性</a:t>
              </a:r>
              <a:endParaRPr lang="en-US" altLang="zh-CN">
                <a:solidFill>
                  <a:srgbClr val="FFFFFF"/>
                </a:solidFill>
                <a:ea typeface="宋体" panose="02010600030101010101" pitchFamily="2" charset="-122"/>
              </a:endParaRPr>
            </a:p>
          </p:txBody>
        </p:sp>
      </p:grpSp>
      <p:grpSp>
        <p:nvGrpSpPr>
          <p:cNvPr id="6" name="Group 33">
            <a:extLst>
              <a:ext uri="{FF2B5EF4-FFF2-40B4-BE49-F238E27FC236}">
                <a16:creationId xmlns:a16="http://schemas.microsoft.com/office/drawing/2014/main" id="{E882C833-D60E-4D82-B8BE-E681A8C54654}"/>
              </a:ext>
            </a:extLst>
          </p:cNvPr>
          <p:cNvGrpSpPr>
            <a:grpSpLocks/>
          </p:cNvGrpSpPr>
          <p:nvPr/>
        </p:nvGrpSpPr>
        <p:grpSpPr bwMode="auto">
          <a:xfrm>
            <a:off x="3352800" y="4724400"/>
            <a:ext cx="1143000" cy="1295400"/>
            <a:chOff x="4272" y="2823"/>
            <a:chExt cx="973" cy="1113"/>
          </a:xfrm>
        </p:grpSpPr>
        <p:sp>
          <p:nvSpPr>
            <p:cNvPr id="5137" name="Oval 34">
              <a:extLst>
                <a:ext uri="{FF2B5EF4-FFF2-40B4-BE49-F238E27FC236}">
                  <a16:creationId xmlns:a16="http://schemas.microsoft.com/office/drawing/2014/main" id="{4061F601-BC9A-485E-96ED-05C3A2A5FA20}"/>
                </a:ext>
              </a:extLst>
            </p:cNvPr>
            <p:cNvSpPr>
              <a:spLocks noChangeArrowheads="1"/>
            </p:cNvSpPr>
            <p:nvPr/>
          </p:nvSpPr>
          <p:spPr bwMode="gray">
            <a:xfrm>
              <a:off x="4368"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5138" name="Oval 35">
              <a:extLst>
                <a:ext uri="{FF2B5EF4-FFF2-40B4-BE49-F238E27FC236}">
                  <a16:creationId xmlns:a16="http://schemas.microsoft.com/office/drawing/2014/main" id="{EE16F41D-F680-4E43-8AA1-2A30FE9345E4}"/>
                </a:ext>
              </a:extLst>
            </p:cNvPr>
            <p:cNvSpPr>
              <a:spLocks noChangeArrowheads="1"/>
            </p:cNvSpPr>
            <p:nvPr/>
          </p:nvSpPr>
          <p:spPr bwMode="gray">
            <a:xfrm>
              <a:off x="4272" y="2823"/>
              <a:ext cx="973" cy="973"/>
            </a:xfrm>
            <a:prstGeom prst="ellipse">
              <a:avLst/>
            </a:prstGeom>
            <a:solidFill>
              <a:srgbClr val="9933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9" name="Oval 36">
              <a:extLst>
                <a:ext uri="{FF2B5EF4-FFF2-40B4-BE49-F238E27FC236}">
                  <a16:creationId xmlns:a16="http://schemas.microsoft.com/office/drawing/2014/main" id="{3178B1E6-F10B-401D-AC93-6E105E785C10}"/>
                </a:ext>
              </a:extLst>
            </p:cNvPr>
            <p:cNvSpPr>
              <a:spLocks noChangeArrowheads="1"/>
            </p:cNvSpPr>
            <p:nvPr/>
          </p:nvSpPr>
          <p:spPr bwMode="gray">
            <a:xfrm>
              <a:off x="4293" y="2846"/>
              <a:ext cx="928" cy="929"/>
            </a:xfrm>
            <a:prstGeom prst="ellipse">
              <a:avLst/>
            </a:prstGeom>
            <a:solidFill>
              <a:srgbClr val="993300">
                <a:alpha val="8509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40" name="Oval 37">
              <a:extLst>
                <a:ext uri="{FF2B5EF4-FFF2-40B4-BE49-F238E27FC236}">
                  <a16:creationId xmlns:a16="http://schemas.microsoft.com/office/drawing/2014/main" id="{3DB06273-B36C-4550-A652-1CFBAB19D2B8}"/>
                </a:ext>
              </a:extLst>
            </p:cNvPr>
            <p:cNvSpPr>
              <a:spLocks noChangeArrowheads="1"/>
            </p:cNvSpPr>
            <p:nvPr/>
          </p:nvSpPr>
          <p:spPr bwMode="gray">
            <a:xfrm>
              <a:off x="4329" y="2880"/>
              <a:ext cx="839" cy="839"/>
            </a:xfrm>
            <a:prstGeom prst="ellipse">
              <a:avLst/>
            </a:prstGeom>
            <a:solidFill>
              <a:srgbClr val="9933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pic>
          <p:nvPicPr>
            <p:cNvPr id="5141" name="Picture 38" descr="Picture1">
              <a:extLst>
                <a:ext uri="{FF2B5EF4-FFF2-40B4-BE49-F238E27FC236}">
                  <a16:creationId xmlns:a16="http://schemas.microsoft.com/office/drawing/2014/main" id="{98E4FAA4-1C03-4FC7-A385-5763DEA53C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293"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2" name="Text Box 39">
              <a:extLst>
                <a:ext uri="{FF2B5EF4-FFF2-40B4-BE49-F238E27FC236}">
                  <a16:creationId xmlns:a16="http://schemas.microsoft.com/office/drawing/2014/main" id="{826A9650-69D5-4C65-89B6-F1A13FD5332F}"/>
                </a:ext>
              </a:extLst>
            </p:cNvPr>
            <p:cNvSpPr txBox="1">
              <a:spLocks noChangeArrowheads="1"/>
            </p:cNvSpPr>
            <p:nvPr/>
          </p:nvSpPr>
          <p:spPr bwMode="gray">
            <a:xfrm>
              <a:off x="4379" y="3208"/>
              <a:ext cx="744"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可用性</a:t>
              </a:r>
              <a:endParaRPr lang="en-US" altLang="zh-CN">
                <a:solidFill>
                  <a:srgbClr val="FFFFFF"/>
                </a:solidFill>
                <a:ea typeface="宋体" panose="02010600030101010101" pitchFamily="2" charset="-122"/>
              </a:endParaRPr>
            </a:p>
          </p:txBody>
        </p:sp>
      </p:grpSp>
      <p:grpSp>
        <p:nvGrpSpPr>
          <p:cNvPr id="7" name="Group 40">
            <a:extLst>
              <a:ext uri="{FF2B5EF4-FFF2-40B4-BE49-F238E27FC236}">
                <a16:creationId xmlns:a16="http://schemas.microsoft.com/office/drawing/2014/main" id="{09A682A2-B8F6-4851-9365-F5B8A9321D46}"/>
              </a:ext>
            </a:extLst>
          </p:cNvPr>
          <p:cNvGrpSpPr>
            <a:grpSpLocks/>
          </p:cNvGrpSpPr>
          <p:nvPr/>
        </p:nvGrpSpPr>
        <p:grpSpPr bwMode="auto">
          <a:xfrm>
            <a:off x="7467600" y="4724400"/>
            <a:ext cx="1219200" cy="1295400"/>
            <a:chOff x="4272" y="2823"/>
            <a:chExt cx="973" cy="1113"/>
          </a:xfrm>
        </p:grpSpPr>
        <p:sp>
          <p:nvSpPr>
            <p:cNvPr id="5131" name="Oval 41">
              <a:extLst>
                <a:ext uri="{FF2B5EF4-FFF2-40B4-BE49-F238E27FC236}">
                  <a16:creationId xmlns:a16="http://schemas.microsoft.com/office/drawing/2014/main" id="{AED7670A-BA2F-480D-83B8-737BA58DCE0B}"/>
                </a:ext>
              </a:extLst>
            </p:cNvPr>
            <p:cNvSpPr>
              <a:spLocks noChangeArrowheads="1"/>
            </p:cNvSpPr>
            <p:nvPr/>
          </p:nvSpPr>
          <p:spPr bwMode="gray">
            <a:xfrm>
              <a:off x="4368" y="3744"/>
              <a:ext cx="816" cy="192"/>
            </a:xfrm>
            <a:prstGeom prst="ellipse">
              <a:avLst/>
            </a:prstGeom>
            <a:gradFill rotWithShape="1">
              <a:gsLst>
                <a:gs pos="0">
                  <a:srgbClr val="969696"/>
                </a:gs>
                <a:gs pos="100000">
                  <a:srgbClr val="FFFFFF"/>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sp>
          <p:nvSpPr>
            <p:cNvPr id="5132" name="Oval 42">
              <a:extLst>
                <a:ext uri="{FF2B5EF4-FFF2-40B4-BE49-F238E27FC236}">
                  <a16:creationId xmlns:a16="http://schemas.microsoft.com/office/drawing/2014/main" id="{B9A04DE2-BBFE-4071-968F-B0E5536DB108}"/>
                </a:ext>
              </a:extLst>
            </p:cNvPr>
            <p:cNvSpPr>
              <a:spLocks noChangeArrowheads="1"/>
            </p:cNvSpPr>
            <p:nvPr/>
          </p:nvSpPr>
          <p:spPr bwMode="gray">
            <a:xfrm>
              <a:off x="4272" y="2823"/>
              <a:ext cx="973" cy="973"/>
            </a:xfrm>
            <a:prstGeom prst="ellipse">
              <a:avLst/>
            </a:prstGeom>
            <a:solidFill>
              <a:srgbClr val="80008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3" name="Oval 43">
              <a:extLst>
                <a:ext uri="{FF2B5EF4-FFF2-40B4-BE49-F238E27FC236}">
                  <a16:creationId xmlns:a16="http://schemas.microsoft.com/office/drawing/2014/main" id="{883A37D5-2527-48B4-82B9-B09D43FD49BD}"/>
                </a:ext>
              </a:extLst>
            </p:cNvPr>
            <p:cNvSpPr>
              <a:spLocks noChangeArrowheads="1"/>
            </p:cNvSpPr>
            <p:nvPr/>
          </p:nvSpPr>
          <p:spPr bwMode="gray">
            <a:xfrm>
              <a:off x="4293" y="2846"/>
              <a:ext cx="928" cy="929"/>
            </a:xfrm>
            <a:prstGeom prst="ellipse">
              <a:avLst/>
            </a:prstGeom>
            <a:solidFill>
              <a:srgbClr val="800080">
                <a:alpha val="85097"/>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134" name="Oval 44">
              <a:extLst>
                <a:ext uri="{FF2B5EF4-FFF2-40B4-BE49-F238E27FC236}">
                  <a16:creationId xmlns:a16="http://schemas.microsoft.com/office/drawing/2014/main" id="{25538782-2387-4283-A248-5F4DEC72B2A2}"/>
                </a:ext>
              </a:extLst>
            </p:cNvPr>
            <p:cNvSpPr>
              <a:spLocks noChangeArrowheads="1"/>
            </p:cNvSpPr>
            <p:nvPr/>
          </p:nvSpPr>
          <p:spPr bwMode="gray">
            <a:xfrm>
              <a:off x="4329" y="2880"/>
              <a:ext cx="839" cy="839"/>
            </a:xfrm>
            <a:prstGeom prst="ellipse">
              <a:avLst/>
            </a:prstGeom>
            <a:solidFill>
              <a:srgbClr val="80008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pic>
          <p:nvPicPr>
            <p:cNvPr id="5135" name="Picture 45" descr="Picture1">
              <a:extLst>
                <a:ext uri="{FF2B5EF4-FFF2-40B4-BE49-F238E27FC236}">
                  <a16:creationId xmlns:a16="http://schemas.microsoft.com/office/drawing/2014/main" id="{31B70535-86DB-467B-A24D-D0BE09D4574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4293" y="2880"/>
              <a:ext cx="616" cy="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36" name="Text Box 46">
              <a:extLst>
                <a:ext uri="{FF2B5EF4-FFF2-40B4-BE49-F238E27FC236}">
                  <a16:creationId xmlns:a16="http://schemas.microsoft.com/office/drawing/2014/main" id="{E5AA5210-8C1E-47EC-B7C5-7B065A293C74}"/>
                </a:ext>
              </a:extLst>
            </p:cNvPr>
            <p:cNvSpPr txBox="1">
              <a:spLocks noChangeArrowheads="1"/>
            </p:cNvSpPr>
            <p:nvPr/>
          </p:nvSpPr>
          <p:spPr bwMode="gray">
            <a:xfrm>
              <a:off x="4402" y="3208"/>
              <a:ext cx="699"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b="1">
                  <a:solidFill>
                    <a:srgbClr val="FFFFFF"/>
                  </a:solidFill>
                  <a:latin typeface="Verdana" panose="020B0604030504040204" pitchFamily="34" charset="0"/>
                  <a:ea typeface="宋体" panose="02010600030101010101" pitchFamily="2" charset="-122"/>
                </a:rPr>
                <a:t>可控性</a:t>
              </a:r>
              <a:endParaRPr lang="en-US" altLang="zh-CN">
                <a:solidFill>
                  <a:srgbClr val="FFFFFF"/>
                </a:solidFill>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nodeType="afterGroup">
                            <p:stCondLst>
                              <p:cond delay="500"/>
                            </p:stCondLst>
                            <p:childTnLst>
                              <p:par>
                                <p:cTn id="30" presetID="2" presetClass="entr" presetSubtype="4" fill="hold" grpId="0" nodeType="afterEffect">
                                  <p:stCondLst>
                                    <p:cond delay="0"/>
                                  </p:stCondLst>
                                  <p:childTnLst>
                                    <p:set>
                                      <p:cBhvr>
                                        <p:cTn id="31" dur="1" fill="hold">
                                          <p:stCondLst>
                                            <p:cond delay="0"/>
                                          </p:stCondLst>
                                        </p:cTn>
                                        <p:tgtEl>
                                          <p:spTgt spid="131075"/>
                                        </p:tgtEl>
                                        <p:attrNameLst>
                                          <p:attrName>style.visibility</p:attrName>
                                        </p:attrNameLst>
                                      </p:cBhvr>
                                      <p:to>
                                        <p:strVal val="visible"/>
                                      </p:to>
                                    </p:set>
                                    <p:anim calcmode="lin" valueType="num">
                                      <p:cBhvr additive="base">
                                        <p:cTn id="32" dur="500" fill="hold"/>
                                        <p:tgtEl>
                                          <p:spTgt spid="131075"/>
                                        </p:tgtEl>
                                        <p:attrNameLst>
                                          <p:attrName>ppt_x</p:attrName>
                                        </p:attrNameLst>
                                      </p:cBhvr>
                                      <p:tavLst>
                                        <p:tav tm="0">
                                          <p:val>
                                            <p:strVal val="#ppt_x"/>
                                          </p:val>
                                        </p:tav>
                                        <p:tav tm="100000">
                                          <p:val>
                                            <p:strVal val="#ppt_x"/>
                                          </p:val>
                                        </p:tav>
                                      </p:tavLst>
                                    </p:anim>
                                    <p:anim calcmode="lin" valueType="num">
                                      <p:cBhvr additive="base">
                                        <p:cTn id="33" dur="500" fill="hold"/>
                                        <p:tgtEl>
                                          <p:spTgt spid="1310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4194F7DE-A6EA-4837-9F12-216E0502D9D6}"/>
              </a:ext>
            </a:extLst>
          </p:cNvPr>
          <p:cNvSpPr>
            <a:spLocks noGrp="1"/>
          </p:cNvSpPr>
          <p:nvPr>
            <p:ph idx="1"/>
          </p:nvPr>
        </p:nvSpPr>
        <p:spPr/>
        <p:txBody>
          <a:bodyPr/>
          <a:lstStyle/>
          <a:p>
            <a:pPr eaLnBrk="1" hangingPunct="1"/>
            <a:r>
              <a:rPr lang="en-US" altLang="zh-CN">
                <a:ea typeface="宋体" panose="02010600030101010101" pitchFamily="2" charset="-122"/>
              </a:rPr>
              <a:t>		  20</a:t>
            </a:r>
            <a:r>
              <a:rPr lang="zh-CN" altLang="zh-CN">
                <a:ea typeface="宋体" panose="02010600030101010101" pitchFamily="2" charset="-122"/>
              </a:rPr>
              <a:t>世纪</a:t>
            </a:r>
            <a:r>
              <a:rPr lang="en-US" altLang="zh-CN">
                <a:ea typeface="宋体" panose="02010600030101010101" pitchFamily="2" charset="-122"/>
              </a:rPr>
              <a:t>70</a:t>
            </a:r>
            <a:r>
              <a:rPr lang="zh-CN" altLang="zh-CN">
                <a:ea typeface="宋体" panose="02010600030101010101" pitchFamily="2" charset="-122"/>
              </a:rPr>
              <a:t>年代中期以来，形成了软件生存期概念。</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这时人们对于软件测试的认识更广泛，也更深刻了。</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这对于软件产品的质量保障以及组织好软件开发工具有着重要的意义。</a:t>
            </a:r>
            <a:endParaRPr lang="zh-CN" altLang="en-US">
              <a:ea typeface="宋体" panose="02010600030101010101" pitchFamily="2" charset="-122"/>
            </a:endParaRPr>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a:extLst>
              <a:ext uri="{FF2B5EF4-FFF2-40B4-BE49-F238E27FC236}">
                <a16:creationId xmlns:a16="http://schemas.microsoft.com/office/drawing/2014/main" id="{AC1DA8CB-F287-4426-8F71-19FBB92335BC}"/>
              </a:ext>
            </a:extLst>
          </p:cNvPr>
          <p:cNvSpPr>
            <a:spLocks noGrp="1"/>
          </p:cNvSpPr>
          <p:nvPr>
            <p:ph type="title"/>
          </p:nvPr>
        </p:nvSpPr>
        <p:spPr/>
        <p:txBody>
          <a:bodyPr/>
          <a:lstStyle/>
          <a:p>
            <a:r>
              <a:rPr lang="en-US" altLang="zh-CN">
                <a:ea typeface="宋体" panose="02010600030101010101" pitchFamily="2" charset="-122"/>
              </a:rPr>
              <a:t>4.4  </a:t>
            </a:r>
            <a:r>
              <a:rPr lang="zh-CN" altLang="zh-CN">
                <a:ea typeface="宋体" panose="02010600030101010101" pitchFamily="2" charset="-122"/>
              </a:rPr>
              <a:t>符 号 测 试</a:t>
            </a:r>
            <a:endParaRPr lang="zh-CN" altLang="en-US">
              <a:ea typeface="宋体" panose="02010600030101010101" pitchFamily="2" charset="-122"/>
            </a:endParaRPr>
          </a:p>
        </p:txBody>
      </p:sp>
      <p:sp>
        <p:nvSpPr>
          <p:cNvPr id="67587" name="内容占位符 2">
            <a:extLst>
              <a:ext uri="{FF2B5EF4-FFF2-40B4-BE49-F238E27FC236}">
                <a16:creationId xmlns:a16="http://schemas.microsoft.com/office/drawing/2014/main" id="{74B42D27-9794-4E2C-AFEC-6DAA82C1D9EC}"/>
              </a:ext>
            </a:extLst>
          </p:cNvPr>
          <p:cNvSpPr>
            <a:spLocks noGrp="1"/>
          </p:cNvSpPr>
          <p:nvPr>
            <p:ph idx="1"/>
          </p:nvPr>
        </p:nvSpPr>
        <p:spPr/>
        <p:txBody>
          <a:bodyPr/>
          <a:lstStyle/>
          <a:p>
            <a:r>
              <a:rPr lang="en-US" altLang="zh-CN">
                <a:ea typeface="宋体" panose="02010600030101010101" pitchFamily="2" charset="-122"/>
              </a:rPr>
              <a:t>	1</a:t>
            </a:r>
            <a:r>
              <a:rPr lang="zh-CN" altLang="zh-CN">
                <a:ea typeface="宋体" panose="02010600030101010101" pitchFamily="2" charset="-122"/>
              </a:rPr>
              <a:t>．符号测试方法概述</a:t>
            </a:r>
          </a:p>
          <a:p>
            <a:r>
              <a:rPr lang="en-US" altLang="zh-CN">
                <a:ea typeface="宋体" panose="02010600030101010101" pitchFamily="2" charset="-122"/>
              </a:rPr>
              <a:t>		  </a:t>
            </a:r>
            <a:r>
              <a:rPr lang="zh-CN" altLang="zh-CN">
                <a:ea typeface="宋体" panose="02010600030101010101" pitchFamily="2" charset="-122"/>
              </a:rPr>
              <a:t>普通测试执行的是算术运算，符号测试则是执行代数运算</a:t>
            </a:r>
            <a:r>
              <a:rPr lang="zh-CN" altLang="en-US">
                <a:ea typeface="宋体" panose="02010600030101010101" pitchFamily="2" charset="-122"/>
              </a:rPr>
              <a:t>，可以代表一类的测试，而不用选用具体的数值数据进行大量的普通测试</a:t>
            </a:r>
            <a:r>
              <a:rPr lang="zh-CN" altLang="zh-CN">
                <a:ea typeface="宋体" panose="02010600030101010101" pitchFamily="2" charset="-122"/>
              </a:rPr>
              <a:t>。</a:t>
            </a:r>
          </a:p>
          <a:p>
            <a:endParaRPr lang="zh-CN" altLang="en-US">
              <a:ea typeface="宋体" panose="02010600030101010101" pitchFamily="2" charset="-122"/>
            </a:endParaRPr>
          </a:p>
        </p:txBody>
      </p:sp>
      <p:sp>
        <p:nvSpPr>
          <p:cNvPr id="67588" name="灯片编号占位符 1">
            <a:extLst>
              <a:ext uri="{FF2B5EF4-FFF2-40B4-BE49-F238E27FC236}">
                <a16:creationId xmlns:a16="http://schemas.microsoft.com/office/drawing/2014/main" id="{B7D2D412-28E0-4257-8D51-87DAC5C8744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E2D64E-EE8D-45A4-9B7C-D597B68CEA9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29030943"/>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5E50D4B1-B8E6-4175-AD5A-682FAEF30F4C}"/>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符号值可以是初等符号值，也可以是表达式。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初等符号是任何变量值的字符串，表达式则是数字、算术运算符和符号值的组合。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下面短程序中可看到过程</a:t>
            </a:r>
            <a:r>
              <a:rPr lang="en-US" altLang="zh-CN">
                <a:ea typeface="宋体" panose="02010600030101010101" pitchFamily="2" charset="-122"/>
              </a:rPr>
              <a:t>SAMPLE</a:t>
            </a:r>
            <a:r>
              <a:rPr lang="zh-CN" altLang="zh-CN">
                <a:ea typeface="宋体" panose="02010600030101010101" pitchFamily="2" charset="-122"/>
              </a:rPr>
              <a:t>的变量符号值</a:t>
            </a:r>
            <a:endParaRPr lang="en-US" altLang="zh-CN">
              <a:ea typeface="宋体" panose="02010600030101010101" pitchFamily="2" charset="-122"/>
            </a:endParaRPr>
          </a:p>
          <a:p>
            <a:r>
              <a:rPr lang="en-US" altLang="zh-CN" sz="2400">
                <a:ea typeface="宋体" panose="02010600030101010101" pitchFamily="2" charset="-122"/>
              </a:rPr>
              <a:t>	Procedure SAMPLE(X</a:t>
            </a:r>
            <a:r>
              <a:rPr lang="zh-CN" altLang="zh-CN" sz="2400">
                <a:ea typeface="宋体" panose="02010600030101010101" pitchFamily="2" charset="-122"/>
              </a:rPr>
              <a:t>，</a:t>
            </a:r>
            <a:r>
              <a:rPr lang="en-US" altLang="zh-CN" sz="2400">
                <a:ea typeface="宋体" panose="02010600030101010101" pitchFamily="2" charset="-122"/>
              </a:rPr>
              <a:t>Y)</a:t>
            </a:r>
            <a:endParaRPr lang="zh-CN" altLang="zh-CN" sz="2400">
              <a:ea typeface="宋体" panose="02010600030101010101" pitchFamily="2" charset="-122"/>
            </a:endParaRPr>
          </a:p>
          <a:p>
            <a:r>
              <a:rPr lang="en-US" altLang="zh-CN" sz="2400">
                <a:ea typeface="宋体" panose="02010600030101010101" pitchFamily="2" charset="-122"/>
              </a:rPr>
              <a:t>                              S=2*X+3*Y</a:t>
            </a:r>
            <a:endParaRPr lang="zh-CN" altLang="zh-CN" sz="2400">
              <a:ea typeface="宋体" panose="02010600030101010101" pitchFamily="2" charset="-122"/>
            </a:endParaRPr>
          </a:p>
          <a:p>
            <a:r>
              <a:rPr lang="en-US" altLang="zh-CN" sz="2400">
                <a:ea typeface="宋体" panose="02010600030101010101" pitchFamily="2" charset="-122"/>
              </a:rPr>
              <a:t>                              T=S-Y</a:t>
            </a:r>
            <a:endParaRPr lang="zh-CN" altLang="zh-CN" sz="2400">
              <a:ea typeface="宋体" panose="02010600030101010101" pitchFamily="2" charset="-122"/>
            </a:endParaRPr>
          </a:p>
          <a:p>
            <a:r>
              <a:rPr lang="en-US" altLang="zh-CN" sz="2400">
                <a:ea typeface="宋体" panose="02010600030101010101" pitchFamily="2" charset="-122"/>
              </a:rPr>
              <a:t>                              RETURN</a:t>
            </a:r>
            <a:endParaRPr lang="zh-CN" altLang="zh-CN" sz="2400">
              <a:ea typeface="宋体" panose="02010600030101010101" pitchFamily="2" charset="-122"/>
            </a:endParaRPr>
          </a:p>
          <a:p>
            <a:r>
              <a:rPr lang="en-US" altLang="zh-CN" sz="2400">
                <a:ea typeface="宋体" panose="02010600030101010101" pitchFamily="2" charset="-122"/>
              </a:rPr>
              <a:t>                              END</a:t>
            </a:r>
            <a:endParaRPr lang="zh-CN" altLang="zh-CN" sz="2400">
              <a:ea typeface="宋体" panose="02010600030101010101" pitchFamily="2" charset="-122"/>
            </a:endParaRPr>
          </a:p>
          <a:p>
            <a:endParaRPr lang="zh-CN" altLang="en-US">
              <a:ea typeface="宋体" panose="02010600030101010101" pitchFamily="2" charset="-122"/>
            </a:endParaRPr>
          </a:p>
        </p:txBody>
      </p:sp>
      <p:sp>
        <p:nvSpPr>
          <p:cNvPr id="68611" name="灯片编号占位符 1">
            <a:extLst>
              <a:ext uri="{FF2B5EF4-FFF2-40B4-BE49-F238E27FC236}">
                <a16:creationId xmlns:a16="http://schemas.microsoft.com/office/drawing/2014/main" id="{22B0A9BD-B614-46DA-883D-9BDFDCF936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807C31-AA0C-4CCA-8B22-0161DFC6B42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18788734"/>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08714B5E-67FD-44B0-AC13-69BBDFD01717}"/>
              </a:ext>
            </a:extLst>
          </p:cNvPr>
          <p:cNvSpPr>
            <a:spLocks noGrp="1"/>
          </p:cNvSpPr>
          <p:nvPr>
            <p:ph idx="1"/>
          </p:nvPr>
        </p:nvSpPr>
        <p:spPr>
          <a:xfrm>
            <a:off x="381000" y="1295400"/>
            <a:ext cx="8305800" cy="5562600"/>
          </a:xfrm>
        </p:spPr>
        <p:txBody>
          <a:bodyPr/>
          <a:lstStyle/>
          <a:p>
            <a:r>
              <a:rPr lang="en-US" altLang="zh-CN">
                <a:ea typeface="宋体" panose="02010600030101010101" pitchFamily="2" charset="-122"/>
              </a:rPr>
              <a:t>	2</a:t>
            </a:r>
            <a:r>
              <a:rPr lang="zh-CN" altLang="zh-CN">
                <a:ea typeface="宋体" panose="02010600030101010101" pitchFamily="2" charset="-122"/>
              </a:rPr>
              <a:t>．符号执行树</a:t>
            </a:r>
          </a:p>
          <a:p>
            <a:r>
              <a:rPr lang="en-US" altLang="zh-CN">
                <a:ea typeface="宋体" panose="02010600030101010101" pitchFamily="2" charset="-122"/>
              </a:rPr>
              <a:t>		  </a:t>
            </a:r>
            <a:r>
              <a:rPr lang="zh-CN" altLang="zh-CN">
                <a:ea typeface="宋体" panose="02010600030101010101" pitchFamily="2" charset="-122"/>
              </a:rPr>
              <a:t>取符号值作输入数据，在执行程序的过程中</a:t>
            </a:r>
            <a:r>
              <a:rPr lang="zh-CN" altLang="en-US">
                <a:ea typeface="宋体" panose="02010600030101010101" pitchFamily="2" charset="-122"/>
              </a:rPr>
              <a:t>，</a:t>
            </a:r>
            <a:r>
              <a:rPr lang="zh-CN" altLang="zh-CN">
                <a:ea typeface="宋体" panose="02010600030101010101" pitchFamily="2" charset="-122"/>
              </a:rPr>
              <a:t>如果遇到条件语句</a:t>
            </a:r>
          </a:p>
          <a:p>
            <a:pPr algn="ctr"/>
            <a:r>
              <a:rPr lang="en-US" altLang="zh-CN" sz="2400">
                <a:ea typeface="宋体" panose="02010600030101010101" pitchFamily="2" charset="-122"/>
              </a:rPr>
              <a:t>IF&lt;</a:t>
            </a:r>
            <a:r>
              <a:rPr lang="zh-CN" altLang="zh-CN" sz="2400">
                <a:ea typeface="宋体" panose="02010600030101010101" pitchFamily="2" charset="-122"/>
              </a:rPr>
              <a:t>谓词</a:t>
            </a:r>
            <a:r>
              <a:rPr lang="en-US" altLang="zh-CN" sz="2400">
                <a:ea typeface="宋体" panose="02010600030101010101" pitchFamily="2" charset="-122"/>
              </a:rPr>
              <a:t>&gt;THEN</a:t>
            </a:r>
            <a:r>
              <a:rPr lang="zh-CN" altLang="zh-CN" sz="2400">
                <a:ea typeface="宋体" panose="02010600030101010101" pitchFamily="2" charset="-122"/>
              </a:rPr>
              <a:t>…</a:t>
            </a:r>
          </a:p>
          <a:p>
            <a:pPr algn="ctr"/>
            <a:r>
              <a:rPr lang="en-US" altLang="zh-CN" sz="2400">
                <a:ea typeface="宋体" panose="02010600030101010101" pitchFamily="2" charset="-122"/>
              </a:rPr>
              <a:t>            ELSE</a:t>
            </a:r>
            <a:r>
              <a:rPr lang="zh-CN" altLang="zh-CN" sz="2400">
                <a:ea typeface="宋体" panose="02010600030101010101" pitchFamily="2" charset="-122"/>
              </a:rPr>
              <a:t>…</a:t>
            </a:r>
          </a:p>
          <a:p>
            <a:pPr>
              <a:buClr>
                <a:srgbClr val="37399B"/>
              </a:buClr>
            </a:pPr>
            <a:r>
              <a:rPr lang="zh-CN" altLang="en-US">
                <a:solidFill>
                  <a:srgbClr val="000000"/>
                </a:solidFill>
                <a:ea typeface="宋体" panose="02010600030101010101" pitchFamily="2" charset="-122"/>
              </a:rPr>
              <a:t>这里的谓词可能是符号表达式，可以取真值和假值，一般情况下都要保留。不断构造下去，构成了一个二叉树，称为</a:t>
            </a:r>
            <a:r>
              <a:rPr lang="zh-CN" altLang="zh-CN">
                <a:ea typeface="宋体" panose="02010600030101010101" pitchFamily="2" charset="-122"/>
              </a:rPr>
              <a:t>符号执行树</a:t>
            </a:r>
            <a:r>
              <a:rPr lang="zh-CN" altLang="en-US">
                <a:ea typeface="宋体" panose="02010600030101010101" pitchFamily="2" charset="-122"/>
              </a:rPr>
              <a:t>。</a:t>
            </a:r>
            <a:endParaRPr lang="en-US" altLang="zh-CN">
              <a:ea typeface="宋体" panose="02010600030101010101" pitchFamily="2" charset="-122"/>
            </a:endParaRPr>
          </a:p>
          <a:p>
            <a:pPr>
              <a:buClr>
                <a:srgbClr val="37399B"/>
              </a:buClr>
            </a:pPr>
            <a:r>
              <a:rPr lang="zh-CN" altLang="en-US">
                <a:ea typeface="宋体" panose="02010600030101010101" pitchFamily="2" charset="-122"/>
              </a:rPr>
              <a:t>将各个分支点的谓词条件累积在一起，用逻辑乘符号联接在一起，得到的这个逻辑表达式称为路径条件。</a:t>
            </a:r>
            <a:endParaRPr lang="zh-CN" altLang="zh-CN">
              <a:ea typeface="宋体" panose="02010600030101010101" pitchFamily="2" charset="-122"/>
            </a:endParaRPr>
          </a:p>
          <a:p>
            <a:pPr algn="ctr"/>
            <a:r>
              <a:rPr lang="en-US" altLang="zh-CN" sz="2400">
                <a:ea typeface="宋体" panose="02010600030101010101" pitchFamily="2" charset="-122"/>
              </a:rPr>
              <a:t> </a:t>
            </a:r>
            <a:endParaRPr lang="zh-CN" altLang="zh-CN" sz="2400">
              <a:ea typeface="宋体" panose="02010600030101010101" pitchFamily="2" charset="-122"/>
            </a:endParaRPr>
          </a:p>
          <a:p>
            <a:endParaRPr lang="zh-CN" altLang="en-US">
              <a:ea typeface="宋体" panose="02010600030101010101" pitchFamily="2" charset="-122"/>
            </a:endParaRPr>
          </a:p>
        </p:txBody>
      </p:sp>
      <p:sp>
        <p:nvSpPr>
          <p:cNvPr id="69635" name="灯片编号占位符 1">
            <a:extLst>
              <a:ext uri="{FF2B5EF4-FFF2-40B4-BE49-F238E27FC236}">
                <a16:creationId xmlns:a16="http://schemas.microsoft.com/office/drawing/2014/main" id="{C3F8DA44-E9BD-410D-8845-C45BDAB898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B97825-6F81-4F13-BCE8-C12D6D1D42F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6066201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0419">
            <a:extLst>
              <a:ext uri="{FF2B5EF4-FFF2-40B4-BE49-F238E27FC236}">
                <a16:creationId xmlns:a16="http://schemas.microsoft.com/office/drawing/2014/main" id="{75FC0DA2-BC0C-4284-80AA-14A1CC124B5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828800"/>
            <a:ext cx="3830638" cy="3733800"/>
          </a:xfrm>
          <a:noFill/>
        </p:spPr>
      </p:pic>
      <p:sp>
        <p:nvSpPr>
          <p:cNvPr id="70659" name="矩形 4">
            <a:extLst>
              <a:ext uri="{FF2B5EF4-FFF2-40B4-BE49-F238E27FC236}">
                <a16:creationId xmlns:a16="http://schemas.microsoft.com/office/drawing/2014/main" id="{3CFB6A07-9C47-4DF0-8F57-8DA5CFBD9541}"/>
              </a:ext>
            </a:extLst>
          </p:cNvPr>
          <p:cNvSpPr>
            <a:spLocks noChangeArrowheads="1"/>
          </p:cNvSpPr>
          <p:nvPr/>
        </p:nvSpPr>
        <p:spPr bwMode="auto">
          <a:xfrm>
            <a:off x="2438400" y="6019800"/>
            <a:ext cx="353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求最大公因数程序流程图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0660" name="灯片编号占位符 1">
            <a:extLst>
              <a:ext uri="{FF2B5EF4-FFF2-40B4-BE49-F238E27FC236}">
                <a16:creationId xmlns:a16="http://schemas.microsoft.com/office/drawing/2014/main" id="{4D912F51-0BCE-42FC-8999-AB58723FC6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4BE3205-8600-4ADF-BB41-48BCFC07166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08633895"/>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descr="0420">
            <a:extLst>
              <a:ext uri="{FF2B5EF4-FFF2-40B4-BE49-F238E27FC236}">
                <a16:creationId xmlns:a16="http://schemas.microsoft.com/office/drawing/2014/main" id="{2222B863-1D69-4096-9A42-C741AA2685F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71600" y="1524000"/>
            <a:ext cx="6664325" cy="4343400"/>
          </a:xfrm>
          <a:noFill/>
        </p:spPr>
      </p:pic>
      <p:sp>
        <p:nvSpPr>
          <p:cNvPr id="71683" name="矩形 4">
            <a:extLst>
              <a:ext uri="{FF2B5EF4-FFF2-40B4-BE49-F238E27FC236}">
                <a16:creationId xmlns:a16="http://schemas.microsoft.com/office/drawing/2014/main" id="{FCE97C8A-C492-4729-AE25-AD459CC5A6EB}"/>
              </a:ext>
            </a:extLst>
          </p:cNvPr>
          <p:cNvSpPr>
            <a:spLocks noChangeArrowheads="1"/>
          </p:cNvSpPr>
          <p:nvPr/>
        </p:nvSpPr>
        <p:spPr bwMode="auto">
          <a:xfrm>
            <a:off x="2514600" y="6096000"/>
            <a:ext cx="422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求最大公因数程序的符号执行树</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684" name="灯片编号占位符 1">
            <a:extLst>
              <a:ext uri="{FF2B5EF4-FFF2-40B4-BE49-F238E27FC236}">
                <a16:creationId xmlns:a16="http://schemas.microsoft.com/office/drawing/2014/main" id="{53D022AE-38E6-4B56-8FF7-88B8A196E9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5A063D-59C4-41D2-A301-2F153474F2A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7329303"/>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04EA4AF3-6EFA-4C38-9E52-657A3E23771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3</a:t>
            </a:r>
            <a:r>
              <a:rPr lang="zh-CN" altLang="zh-CN">
                <a:ea typeface="宋体" panose="02010600030101010101" pitchFamily="2" charset="-122"/>
              </a:rPr>
              <a:t>．符号测试方法评述</a:t>
            </a:r>
          </a:p>
          <a:p>
            <a:r>
              <a:rPr lang="en-US" altLang="zh-CN">
                <a:ea typeface="宋体" panose="02010600030101010101" pitchFamily="2" charset="-122"/>
              </a:rPr>
              <a:t>		  </a:t>
            </a:r>
            <a:r>
              <a:rPr lang="zh-CN" altLang="zh-CN">
                <a:ea typeface="宋体" panose="02010600030101010101" pitchFamily="2" charset="-122"/>
              </a:rPr>
              <a:t>符号测试可以看作是程序测试与程序验证的一个折衷方法。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一方面，它沿用了传统的程序测试方法，通过运行被测程序来检验它的可靠性。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另一方面，由于一次符号测试的结果代表了一大类普通测试的运行结果，实际上是证明了程序接受此类输入，所得输出是正确的，还是错误的。</a:t>
            </a:r>
            <a:endParaRPr lang="zh-CN" altLang="en-US">
              <a:ea typeface="宋体" panose="02010600030101010101" pitchFamily="2" charset="-122"/>
            </a:endParaRPr>
          </a:p>
        </p:txBody>
      </p:sp>
      <p:sp>
        <p:nvSpPr>
          <p:cNvPr id="72707" name="灯片编号占位符 1">
            <a:extLst>
              <a:ext uri="{FF2B5EF4-FFF2-40B4-BE49-F238E27FC236}">
                <a16:creationId xmlns:a16="http://schemas.microsoft.com/office/drawing/2014/main" id="{8F051499-6DA1-41B0-A88B-A8E43E74A8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4BC288-B25B-49AD-8D32-83133465D9A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74368428"/>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66BEDF24-8C13-4113-A500-B08028A421B4}"/>
              </a:ext>
            </a:extLst>
          </p:cNvPr>
          <p:cNvSpPr>
            <a:spLocks noGrp="1"/>
          </p:cNvSpPr>
          <p:nvPr>
            <p:ph idx="1"/>
          </p:nvPr>
        </p:nvSpPr>
        <p:spPr>
          <a:xfrm>
            <a:off x="-228600" y="1295400"/>
            <a:ext cx="9220200" cy="4953000"/>
          </a:xfrm>
        </p:spPr>
        <p:txBody>
          <a:bodyPr/>
          <a:lstStyle/>
          <a:p>
            <a:r>
              <a:rPr lang="en-US" altLang="zh-CN">
                <a:ea typeface="宋体" panose="02010600030101010101" pitchFamily="2" charset="-122"/>
              </a:rPr>
              <a:t>		  </a:t>
            </a:r>
            <a:r>
              <a:rPr lang="zh-CN" altLang="zh-CN">
                <a:ea typeface="宋体" panose="02010600030101010101" pitchFamily="2" charset="-122"/>
              </a:rPr>
              <a:t>从符号测试方法使用看，问题的关键在于开发出比传统的编译器功能更强，能够处理符号运算的编译器或解释器。</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在实际运用时符号测试可按以下步骤进行：</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）利用符号执行解释器对被测程序进行符号执行。</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）若是遇到程序不能继续执行的情况，要求用户干预，或是遍历执行树的各分支路径。</a:t>
            </a:r>
          </a:p>
          <a:p>
            <a:endParaRPr lang="zh-CN" altLang="zh-CN">
              <a:ea typeface="宋体" panose="02010600030101010101" pitchFamily="2" charset="-122"/>
            </a:endParaRPr>
          </a:p>
        </p:txBody>
      </p:sp>
      <p:sp>
        <p:nvSpPr>
          <p:cNvPr id="73731" name="灯片编号占位符 1">
            <a:extLst>
              <a:ext uri="{FF2B5EF4-FFF2-40B4-BE49-F238E27FC236}">
                <a16:creationId xmlns:a16="http://schemas.microsoft.com/office/drawing/2014/main" id="{34EA719A-DD42-44A6-822F-66EDFFF5ED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E8B8CD-FF6F-4439-B41A-8194DABFA2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5455274"/>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BE008116-138E-4011-96A9-5AE0AD9683A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）化简得到路径条件式。</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）用解线性不等式方法求解路径条件式，以求得满足各个限制谓词的测试数据。</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）对程序进行测试，若上述不等式无解，则相应的路径不可执行。</a:t>
            </a:r>
          </a:p>
          <a:p>
            <a:endParaRPr lang="zh-CN" altLang="en-US">
              <a:ea typeface="宋体" panose="02010600030101010101" pitchFamily="2" charset="-122"/>
            </a:endParaRPr>
          </a:p>
        </p:txBody>
      </p:sp>
      <p:sp>
        <p:nvSpPr>
          <p:cNvPr id="74755" name="灯片编号占位符 1">
            <a:extLst>
              <a:ext uri="{FF2B5EF4-FFF2-40B4-BE49-F238E27FC236}">
                <a16:creationId xmlns:a16="http://schemas.microsoft.com/office/drawing/2014/main" id="{164D740F-0F01-4F00-AB4E-597AD878B5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E35C3A-5717-47A1-A060-628ED9774A6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6572305"/>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C84D9AE4-2D55-46FE-86E9-D4099ABFB77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符号测试方法在使用中会遇到一些问题，这些问题到目前为止尚未得到圆满的解决，因而就严重地影响着它的发展前景。</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）分支问题。</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）二义性问题。</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）大程序问题。</a:t>
            </a:r>
          </a:p>
          <a:p>
            <a:endParaRPr lang="zh-CN" altLang="en-US">
              <a:ea typeface="宋体" panose="02010600030101010101" pitchFamily="2" charset="-122"/>
            </a:endParaRPr>
          </a:p>
        </p:txBody>
      </p:sp>
      <p:sp>
        <p:nvSpPr>
          <p:cNvPr id="75779" name="灯片编号占位符 1">
            <a:extLst>
              <a:ext uri="{FF2B5EF4-FFF2-40B4-BE49-F238E27FC236}">
                <a16:creationId xmlns:a16="http://schemas.microsoft.com/office/drawing/2014/main" id="{C9EAF176-516C-4127-A831-17B2FBCB89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1D506A-158B-4D62-A605-3B99BC3071B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9388701"/>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a:extLst>
              <a:ext uri="{FF2B5EF4-FFF2-40B4-BE49-F238E27FC236}">
                <a16:creationId xmlns:a16="http://schemas.microsoft.com/office/drawing/2014/main" id="{5317D723-5DC2-47A4-9428-5DF8FE6D5210}"/>
              </a:ext>
            </a:extLst>
          </p:cNvPr>
          <p:cNvSpPr>
            <a:spLocks noGrp="1"/>
          </p:cNvSpPr>
          <p:nvPr>
            <p:ph type="title"/>
          </p:nvPr>
        </p:nvSpPr>
        <p:spPr/>
        <p:txBody>
          <a:bodyPr/>
          <a:lstStyle/>
          <a:p>
            <a:r>
              <a:rPr lang="en-US" altLang="zh-CN">
                <a:ea typeface="宋体" panose="02010600030101010101" pitchFamily="2" charset="-122"/>
              </a:rPr>
              <a:t>4.5  </a:t>
            </a:r>
            <a:r>
              <a:rPr lang="zh-CN" altLang="zh-CN">
                <a:ea typeface="宋体" panose="02010600030101010101" pitchFamily="2" charset="-122"/>
              </a:rPr>
              <a:t>路 径 分 析</a:t>
            </a:r>
            <a:endParaRPr lang="zh-CN" altLang="en-US">
              <a:ea typeface="宋体" panose="02010600030101010101" pitchFamily="2" charset="-122"/>
            </a:endParaRPr>
          </a:p>
        </p:txBody>
      </p:sp>
      <p:sp>
        <p:nvSpPr>
          <p:cNvPr id="76803" name="内容占位符 2">
            <a:extLst>
              <a:ext uri="{FF2B5EF4-FFF2-40B4-BE49-F238E27FC236}">
                <a16:creationId xmlns:a16="http://schemas.microsoft.com/office/drawing/2014/main" id="{643221E6-F456-49CD-B24D-8E09AEAC0A07}"/>
              </a:ext>
            </a:extLst>
          </p:cNvPr>
          <p:cNvSpPr>
            <a:spLocks noGrp="1"/>
          </p:cNvSpPr>
          <p:nvPr>
            <p:ph idx="1"/>
          </p:nvPr>
        </p:nvSpPr>
        <p:spPr>
          <a:xfrm>
            <a:off x="-152400" y="1295400"/>
            <a:ext cx="9448800" cy="4953000"/>
          </a:xfrm>
        </p:spPr>
        <p:txBody>
          <a:bodyPr/>
          <a:lstStyle/>
          <a:p>
            <a:r>
              <a:rPr lang="en-US" altLang="zh-CN">
                <a:ea typeface="宋体" panose="02010600030101010101" pitchFamily="2" charset="-122"/>
              </a:rPr>
              <a:t>		  </a:t>
            </a:r>
            <a:r>
              <a:rPr lang="zh-CN" altLang="zh-CN">
                <a:ea typeface="宋体" panose="02010600030101010101" pitchFamily="2" charset="-122"/>
              </a:rPr>
              <a:t>分析程序中的路径是指：检验程序从入口开始，执行过程中经历的各个语句，直到出口。这是白盒测试最为典型的问题。</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着眼于路径分析的测试可称为路径测试，完成路径测试的理想情况是做到路径覆盖。</a:t>
            </a:r>
          </a:p>
        </p:txBody>
      </p:sp>
      <p:sp>
        <p:nvSpPr>
          <p:cNvPr id="76804" name="灯片编号占位符 1">
            <a:extLst>
              <a:ext uri="{FF2B5EF4-FFF2-40B4-BE49-F238E27FC236}">
                <a16:creationId xmlns:a16="http://schemas.microsoft.com/office/drawing/2014/main" id="{3B18B943-1828-4F8E-B9E5-9852036A31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097673-E31F-409B-B737-2675B5A0550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95063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B647083A-1CDA-4299-8EFC-A98175430061}"/>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首先，由于能够把整个开发工作明确地划分成若干个开发步骤，就把复杂的问题按阶段分别加以解决。</a:t>
            </a:r>
          </a:p>
          <a:p>
            <a:pPr eaLnBrk="1" hangingPunct="1"/>
            <a:r>
              <a:rPr lang="en-US" altLang="zh-CN">
                <a:ea typeface="宋体" panose="02010600030101010101" pitchFamily="2" charset="-122"/>
              </a:rPr>
              <a:t>		  </a:t>
            </a:r>
            <a:r>
              <a:rPr lang="zh-CN" altLang="zh-CN">
                <a:ea typeface="宋体" panose="02010600030101010101" pitchFamily="2" charset="-122"/>
              </a:rPr>
              <a:t>其次，把软件开发划分成阶段，就对中间产品给出了若干个监控点，提高了开发过程的可见度，为各阶段实现目标的情况提供了检验的依据。</a:t>
            </a:r>
          </a:p>
          <a:p>
            <a:pPr eaLnBrk="1" hangingPunct="1"/>
            <a:r>
              <a:rPr lang="en-US" altLang="zh-CN">
                <a:ea typeface="宋体" panose="02010600030101010101" pitchFamily="2" charset="-122"/>
              </a:rPr>
              <a:t>		  </a:t>
            </a:r>
            <a:r>
              <a:rPr lang="zh-CN" altLang="zh-CN">
                <a:ea typeface="宋体" panose="02010600030101010101" pitchFamily="2" charset="-122"/>
              </a:rPr>
              <a:t>即使只谈程序本身的正确性，它也和编码以前所完成的需求分析及软件设计工作进行得如何密切相关。</a:t>
            </a:r>
          </a:p>
          <a:p>
            <a:pPr eaLnBrk="1" hangingPunct="1"/>
            <a:endParaRPr lang="zh-CN" altLang="en-US">
              <a:ea typeface="宋体" panose="02010600030101010101" pitchFamily="2" charset="-122"/>
            </a:endParaRP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34734006-E648-4735-AA01-F01A0672C791}"/>
              </a:ext>
            </a:extLst>
          </p:cNvPr>
          <p:cNvSpPr>
            <a:spLocks noGrp="1"/>
          </p:cNvSpPr>
          <p:nvPr>
            <p:ph idx="1"/>
          </p:nvPr>
        </p:nvSpPr>
        <p:spPr/>
        <p:txBody>
          <a:bodyPr/>
          <a:lstStyle/>
          <a:p>
            <a:r>
              <a:rPr lang="en-US" altLang="zh-CN">
                <a:ea typeface="宋体" panose="02010600030101010101" pitchFamily="2" charset="-122"/>
              </a:rPr>
              <a:t>	4.5.1  </a:t>
            </a:r>
            <a:r>
              <a:rPr lang="zh-CN" altLang="zh-CN">
                <a:ea typeface="宋体" panose="02010600030101010101" pitchFamily="2" charset="-122"/>
              </a:rPr>
              <a:t>程序路径表达式</a:t>
            </a:r>
          </a:p>
          <a:p>
            <a:r>
              <a:rPr lang="en-US" altLang="zh-CN">
                <a:ea typeface="宋体" panose="02010600030101010101" pitchFamily="2" charset="-122"/>
              </a:rPr>
              <a:t>		  </a:t>
            </a:r>
            <a:r>
              <a:rPr lang="zh-CN" altLang="zh-CN">
                <a:ea typeface="宋体" panose="02010600030101010101" pitchFamily="2" charset="-122"/>
              </a:rPr>
              <a:t>进行路径分析，首先要解决的是路径如何表示的问题。以下给出几种表示方法。这些方法应该比较直观、形象，以利于人们理解，同时还必须能够容易在计算机中处理。</a:t>
            </a:r>
          </a:p>
          <a:p>
            <a:r>
              <a:rPr lang="en-US" altLang="zh-CN">
                <a:ea typeface="宋体" panose="02010600030101010101" pitchFamily="2" charset="-122"/>
              </a:rPr>
              <a:t>	1</a:t>
            </a:r>
            <a:r>
              <a:rPr lang="zh-CN" altLang="zh-CN">
                <a:ea typeface="宋体" panose="02010600030101010101" pitchFamily="2" charset="-122"/>
              </a:rPr>
              <a:t>．路径的弧序列表示及结点序列表示</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7827" name="灯片编号占位符 1">
            <a:extLst>
              <a:ext uri="{FF2B5EF4-FFF2-40B4-BE49-F238E27FC236}">
                <a16:creationId xmlns:a16="http://schemas.microsoft.com/office/drawing/2014/main" id="{6C4C80B3-B667-45A2-A086-F4C160997E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B9095F-F140-4C59-84E2-2BF97916DDF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70191354"/>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4446B43-A0B5-4534-AFBF-634ADF4E4162}"/>
              </a:ext>
            </a:extLst>
          </p:cNvPr>
          <p:cNvGraphicFramePr>
            <a:graphicFrameLocks noGrp="1"/>
          </p:cNvGraphicFramePr>
          <p:nvPr>
            <p:ph idx="1"/>
          </p:nvPr>
        </p:nvGraphicFramePr>
        <p:xfrm>
          <a:off x="0" y="2895600"/>
          <a:ext cx="9143999" cy="2362200"/>
        </p:xfrm>
        <a:graphic>
          <a:graphicData uri="http://schemas.openxmlformats.org/drawingml/2006/table">
            <a:tbl>
              <a:tblPr/>
              <a:tblGrid>
                <a:gridCol w="1846249">
                  <a:extLst>
                    <a:ext uri="{9D8B030D-6E8A-4147-A177-3AD203B41FA5}">
                      <a16:colId xmlns:a16="http://schemas.microsoft.com/office/drawing/2014/main" val="20000"/>
                    </a:ext>
                  </a:extLst>
                </a:gridCol>
                <a:gridCol w="2338293">
                  <a:extLst>
                    <a:ext uri="{9D8B030D-6E8A-4147-A177-3AD203B41FA5}">
                      <a16:colId xmlns:a16="http://schemas.microsoft.com/office/drawing/2014/main" val="20001"/>
                    </a:ext>
                  </a:extLst>
                </a:gridCol>
                <a:gridCol w="1606658">
                  <a:extLst>
                    <a:ext uri="{9D8B030D-6E8A-4147-A177-3AD203B41FA5}">
                      <a16:colId xmlns:a16="http://schemas.microsoft.com/office/drawing/2014/main" val="20002"/>
                    </a:ext>
                  </a:extLst>
                </a:gridCol>
                <a:gridCol w="1676400">
                  <a:extLst>
                    <a:ext uri="{9D8B030D-6E8A-4147-A177-3AD203B41FA5}">
                      <a16:colId xmlns:a16="http://schemas.microsoft.com/office/drawing/2014/main" val="20003"/>
                    </a:ext>
                  </a:extLst>
                </a:gridCol>
                <a:gridCol w="1676399">
                  <a:extLst>
                    <a:ext uri="{9D8B030D-6E8A-4147-A177-3AD203B41FA5}">
                      <a16:colId xmlns:a16="http://schemas.microsoft.com/office/drawing/2014/main" val="20004"/>
                    </a:ext>
                  </a:extLst>
                </a:gridCol>
              </a:tblGrid>
              <a:tr h="622597">
                <a:tc>
                  <a:txBody>
                    <a:bodyPr/>
                    <a:lstStyle/>
                    <a:p>
                      <a:pPr indent="266700" algn="ctr">
                        <a:spcBef>
                          <a:spcPts val="120"/>
                        </a:spcBef>
                        <a:spcAft>
                          <a:spcPts val="120"/>
                        </a:spcAft>
                      </a:pPr>
                      <a:r>
                        <a:rPr lang="zh-CN" sz="1400" b="1" kern="1000">
                          <a:latin typeface="Times New Roman"/>
                          <a:ea typeface="方正书宋简体"/>
                          <a:cs typeface="Times New Roman"/>
                        </a:rPr>
                        <a:t>弧序列表示</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结点序列表示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dirty="0">
                          <a:latin typeface="Times New Roman"/>
                          <a:ea typeface="方正书宋简体"/>
                          <a:cs typeface="Times New Roman"/>
                        </a:rPr>
                        <a:t>进入循环次数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经历左分支次数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经历右分支次数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39603">
                <a:tc>
                  <a:txBody>
                    <a:bodyPr/>
                    <a:lstStyle/>
                    <a:p>
                      <a:pPr indent="266700" algn="ctr">
                        <a:spcBef>
                          <a:spcPts val="120"/>
                        </a:spcBef>
                        <a:spcAft>
                          <a:spcPts val="120"/>
                        </a:spcAft>
                      </a:pPr>
                      <a:r>
                        <a:rPr lang="en-US" sz="1400" b="1" kern="1000">
                          <a:latin typeface="Times New Roman"/>
                          <a:ea typeface="方正书宋简体"/>
                          <a:cs typeface="Times New Roman"/>
                        </a:rPr>
                        <a:t>acde</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abe</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abefabefabe</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abefacde</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1-2-3-4-5</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1-2-4-5</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1-2-4-5-1-2-4-5-1-2-4-5</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1-2-4-5-1-2-3-4-5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0</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p>
                      <a:pPr indent="266700" algn="ctr">
                        <a:spcBef>
                          <a:spcPts val="120"/>
                        </a:spcBef>
                        <a:spcAft>
                          <a:spcPts val="12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dirty="0">
                          <a:latin typeface="Times New Roman"/>
                          <a:ea typeface="方正书宋简体"/>
                          <a:cs typeface="Times New Roman"/>
                        </a:rPr>
                        <a:t>1</a:t>
                      </a:r>
                      <a:endParaRPr lang="zh-CN" sz="1400" b="1" kern="1000" dirty="0">
                        <a:latin typeface="Times New Roman"/>
                        <a:ea typeface="方正书宋简体"/>
                        <a:cs typeface="Times New Roman"/>
                      </a:endParaRPr>
                    </a:p>
                    <a:p>
                      <a:pPr indent="266700" algn="ctr">
                        <a:spcBef>
                          <a:spcPts val="120"/>
                        </a:spcBef>
                        <a:spcAft>
                          <a:spcPts val="120"/>
                        </a:spcAft>
                      </a:pPr>
                      <a:r>
                        <a:rPr lang="en-US" sz="1400" b="1" kern="1000" dirty="0">
                          <a:latin typeface="Times New Roman"/>
                          <a:ea typeface="方正书宋简体"/>
                          <a:cs typeface="Times New Roman"/>
                        </a:rPr>
                        <a:t>0</a:t>
                      </a:r>
                      <a:endParaRPr lang="zh-CN" sz="1400" b="1" kern="1000" dirty="0">
                        <a:latin typeface="Times New Roman"/>
                        <a:ea typeface="方正书宋简体"/>
                        <a:cs typeface="Times New Roman"/>
                      </a:endParaRPr>
                    </a:p>
                    <a:p>
                      <a:pPr indent="266700" algn="ctr">
                        <a:spcBef>
                          <a:spcPts val="120"/>
                        </a:spcBef>
                        <a:spcAft>
                          <a:spcPts val="120"/>
                        </a:spcAft>
                      </a:pPr>
                      <a:r>
                        <a:rPr lang="en-US" sz="1400" b="1" kern="1000" dirty="0">
                          <a:latin typeface="Times New Roman"/>
                          <a:ea typeface="方正书宋简体"/>
                          <a:cs typeface="Times New Roman"/>
                        </a:rPr>
                        <a:t>0</a:t>
                      </a:r>
                      <a:endParaRPr lang="zh-CN" sz="1400" b="1" kern="1000" dirty="0">
                        <a:latin typeface="Times New Roman"/>
                        <a:ea typeface="方正书宋简体"/>
                        <a:cs typeface="Times New Roman"/>
                      </a:endParaRPr>
                    </a:p>
                    <a:p>
                      <a:pPr indent="266700" algn="ctr">
                        <a:spcBef>
                          <a:spcPts val="120"/>
                        </a:spcBef>
                        <a:spcAft>
                          <a:spcPts val="120"/>
                        </a:spcAft>
                      </a:pPr>
                      <a:r>
                        <a:rPr lang="en-US" sz="1400" b="1" kern="1000" dirty="0">
                          <a:latin typeface="Times New Roman"/>
                          <a:ea typeface="方正书宋简体"/>
                          <a:cs typeface="Times New Roman"/>
                        </a:rPr>
                        <a:t>1</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78868" name="矩形 4">
            <a:extLst>
              <a:ext uri="{FF2B5EF4-FFF2-40B4-BE49-F238E27FC236}">
                <a16:creationId xmlns:a16="http://schemas.microsoft.com/office/drawing/2014/main" id="{6C410177-4226-4DC5-A513-3B64915815B7}"/>
              </a:ext>
            </a:extLst>
          </p:cNvPr>
          <p:cNvSpPr>
            <a:spLocks noChangeArrowheads="1"/>
          </p:cNvSpPr>
          <p:nvPr/>
        </p:nvSpPr>
        <p:spPr bwMode="auto">
          <a:xfrm>
            <a:off x="2362200" y="2438400"/>
            <a:ext cx="457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路径的弧序列表示和结点序列表示</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8869" name="灯片编号占位符 1">
            <a:extLst>
              <a:ext uri="{FF2B5EF4-FFF2-40B4-BE49-F238E27FC236}">
                <a16:creationId xmlns:a16="http://schemas.microsoft.com/office/drawing/2014/main" id="{CF94A4B8-EFA5-418E-9995-29DF06A5A3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EB620A-7847-4436-85F8-6180D6910F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704506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AEE1B5D1-7280-43CF-A05C-0E19319B1824}"/>
              </a:ext>
            </a:extLst>
          </p:cNvPr>
          <p:cNvSpPr>
            <a:spLocks noGrp="1"/>
          </p:cNvSpPr>
          <p:nvPr>
            <p:ph idx="1"/>
          </p:nvPr>
        </p:nvSpPr>
        <p:spPr>
          <a:xfrm>
            <a:off x="-228600" y="1295400"/>
            <a:ext cx="8915400" cy="4953000"/>
          </a:xfrm>
        </p:spPr>
        <p:txBody>
          <a:bodyPr/>
          <a:lstStyle/>
          <a:p>
            <a:r>
              <a:rPr lang="en-US" altLang="zh-CN">
                <a:ea typeface="宋体" panose="02010600030101010101" pitchFamily="2" charset="-122"/>
              </a:rPr>
              <a:t>	2</a:t>
            </a:r>
            <a:r>
              <a:rPr lang="zh-CN" altLang="zh-CN">
                <a:ea typeface="宋体" panose="02010600030101010101" pitchFamily="2" charset="-122"/>
              </a:rPr>
              <a:t>．路径表达式（</a:t>
            </a:r>
            <a:r>
              <a:rPr lang="en-US" altLang="zh-CN">
                <a:ea typeface="宋体" panose="02010600030101010101" pitchFamily="2" charset="-122"/>
              </a:rPr>
              <a:t>path expression</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路径表达式作为一种表达式，其运算对象指的是控制流图中的弧，此外引入两个运算：乘和加。</a:t>
            </a:r>
          </a:p>
          <a:p>
            <a:r>
              <a:rPr lang="en-US" altLang="zh-CN">
                <a:ea typeface="宋体" panose="02010600030101010101" pitchFamily="2" charset="-122"/>
              </a:rPr>
              <a:t>		  </a:t>
            </a:r>
            <a:r>
              <a:rPr lang="zh-CN" altLang="zh-CN">
                <a:ea typeface="宋体" panose="02010600030101010101" pitchFamily="2" charset="-122"/>
              </a:rPr>
              <a:t>弧</a:t>
            </a:r>
            <a:r>
              <a:rPr lang="en-US" altLang="zh-CN">
                <a:ea typeface="宋体" panose="02010600030101010101" pitchFamily="2" charset="-122"/>
              </a:rPr>
              <a:t>a</a:t>
            </a:r>
            <a:r>
              <a:rPr lang="zh-CN" altLang="zh-CN">
                <a:ea typeface="宋体" panose="02010600030101010101" pitchFamily="2" charset="-122"/>
              </a:rPr>
              <a:t>和弧</a:t>
            </a:r>
            <a:r>
              <a:rPr lang="en-US" altLang="zh-CN">
                <a:ea typeface="宋体" panose="02010600030101010101" pitchFamily="2" charset="-122"/>
              </a:rPr>
              <a:t>b</a:t>
            </a:r>
            <a:r>
              <a:rPr lang="zh-CN" altLang="zh-CN">
                <a:ea typeface="宋体" panose="02010600030101010101" pitchFamily="2" charset="-122"/>
              </a:rPr>
              <a:t>相乘，所得的乘积为</a:t>
            </a:r>
            <a:r>
              <a:rPr lang="en-US" altLang="zh-CN">
                <a:ea typeface="宋体" panose="02010600030101010101" pitchFamily="2" charset="-122"/>
              </a:rPr>
              <a:t>ab</a:t>
            </a:r>
            <a:r>
              <a:rPr lang="zh-CN" altLang="zh-CN">
                <a:ea typeface="宋体" panose="02010600030101010101" pitchFamily="2" charset="-122"/>
              </a:rPr>
              <a:t>，它表示先沿弧</a:t>
            </a:r>
            <a:r>
              <a:rPr lang="en-US" altLang="zh-CN">
                <a:ea typeface="宋体" panose="02010600030101010101" pitchFamily="2" charset="-122"/>
              </a:rPr>
              <a:t>a</a:t>
            </a:r>
            <a:r>
              <a:rPr lang="zh-CN" altLang="zh-CN">
                <a:ea typeface="宋体" panose="02010600030101010101" pitchFamily="2" charset="-122"/>
              </a:rPr>
              <a:t>再沿弧</a:t>
            </a:r>
            <a:r>
              <a:rPr lang="en-US" altLang="zh-CN">
                <a:ea typeface="宋体" panose="02010600030101010101" pitchFamily="2" charset="-122"/>
              </a:rPr>
              <a:t>b</a:t>
            </a:r>
            <a:r>
              <a:rPr lang="zh-CN" altLang="zh-CN">
                <a:ea typeface="宋体" panose="02010600030101010101" pitchFamily="2" charset="-122"/>
              </a:rPr>
              <a:t>所经历的路段。注意，这里也同代数式一样，事实上省略了</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之间的乘法运算符。</a:t>
            </a:r>
            <a:endParaRPr lang="zh-CN" altLang="en-US">
              <a:ea typeface="宋体" panose="02010600030101010101" pitchFamily="2" charset="-122"/>
            </a:endParaRPr>
          </a:p>
        </p:txBody>
      </p:sp>
      <p:sp>
        <p:nvSpPr>
          <p:cNvPr id="79875" name="灯片编号占位符 1">
            <a:extLst>
              <a:ext uri="{FF2B5EF4-FFF2-40B4-BE49-F238E27FC236}">
                <a16:creationId xmlns:a16="http://schemas.microsoft.com/office/drawing/2014/main" id="{3F4EAB59-CBAE-4B32-A081-D505642776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166776F-E485-482E-8CD9-84C36BF7E4D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8729163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CA7CE6E5-8A2B-437B-BFB0-3B229C47C49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其实这就是前面给出的弧序列表示，形式上没有什么不一样，不过这时我们应该想到，各弧之间是一种相乘的关系。</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例如，</a:t>
            </a:r>
            <a:r>
              <a:rPr lang="en-US" altLang="zh-CN">
                <a:ea typeface="宋体" panose="02010600030101010101" pitchFamily="2" charset="-122"/>
              </a:rPr>
              <a:t>acde</a:t>
            </a:r>
            <a:r>
              <a:rPr lang="zh-CN" altLang="zh-CN">
                <a:ea typeface="宋体" panose="02010600030101010101" pitchFamily="2" charset="-122"/>
              </a:rPr>
              <a:t>是四个弧的乘积，它表示沿着</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d</a:t>
            </a:r>
            <a:r>
              <a:rPr lang="zh-CN" altLang="zh-CN">
                <a:ea typeface="宋体" panose="02010600030101010101" pitchFamily="2" charset="-122"/>
              </a:rPr>
              <a:t>和</a:t>
            </a:r>
            <a:r>
              <a:rPr lang="en-US" altLang="zh-CN">
                <a:ea typeface="宋体" panose="02010600030101010101" pitchFamily="2" charset="-122"/>
              </a:rPr>
              <a:t>e</a:t>
            </a:r>
            <a:r>
              <a:rPr lang="zh-CN" altLang="zh-CN">
                <a:ea typeface="宋体" panose="02010600030101010101" pitchFamily="2" charset="-122"/>
              </a:rPr>
              <a:t>的顺序所经历的路段。</a:t>
            </a:r>
          </a:p>
          <a:p>
            <a:r>
              <a:rPr lang="en-US" altLang="zh-CN">
                <a:ea typeface="宋体" panose="02010600030101010101" pitchFamily="2" charset="-122"/>
              </a:rPr>
              <a:t>		  </a:t>
            </a:r>
            <a:r>
              <a:rPr lang="zh-CN" altLang="zh-CN">
                <a:ea typeface="宋体" panose="02010600030101010101" pitchFamily="2" charset="-122"/>
              </a:rPr>
              <a:t>路径表达式中的另一运算是加。弧</a:t>
            </a:r>
            <a:r>
              <a:rPr lang="en-US" altLang="zh-CN">
                <a:ea typeface="宋体" panose="02010600030101010101" pitchFamily="2" charset="-122"/>
              </a:rPr>
              <a:t>a</a:t>
            </a:r>
            <a:r>
              <a:rPr lang="zh-CN" altLang="zh-CN">
                <a:ea typeface="宋体" panose="02010600030101010101" pitchFamily="2" charset="-122"/>
              </a:rPr>
              <a:t>与弧</a:t>
            </a:r>
            <a:r>
              <a:rPr lang="en-US" altLang="zh-CN">
                <a:ea typeface="宋体" panose="02010600030101010101" pitchFamily="2" charset="-122"/>
              </a:rPr>
              <a:t>b</a:t>
            </a:r>
            <a:r>
              <a:rPr lang="zh-CN" altLang="zh-CN">
                <a:ea typeface="宋体" panose="02010600030101010101" pitchFamily="2" charset="-122"/>
              </a:rPr>
              <a:t>相加，其和</a:t>
            </a:r>
            <a:r>
              <a:rPr lang="en-US" altLang="zh-CN">
                <a:ea typeface="宋体" panose="02010600030101010101" pitchFamily="2" charset="-122"/>
              </a:rPr>
              <a:t>a + b</a:t>
            </a:r>
            <a:r>
              <a:rPr lang="zh-CN" altLang="zh-CN">
                <a:ea typeface="宋体" panose="02010600030101010101" pitchFamily="2" charset="-122"/>
              </a:rPr>
              <a:t>表示两弧是或的关系。如图</a:t>
            </a:r>
            <a:r>
              <a:rPr lang="en-US" altLang="zh-CN">
                <a:ea typeface="宋体" panose="02010600030101010101" pitchFamily="2" charset="-122"/>
              </a:rPr>
              <a:t>4.21</a:t>
            </a:r>
            <a:r>
              <a:rPr lang="zh-CN" altLang="zh-CN">
                <a:ea typeface="宋体" panose="02010600030101010101" pitchFamily="2" charset="-122"/>
              </a:rPr>
              <a:t>（</a:t>
            </a:r>
            <a:r>
              <a:rPr lang="en-US" altLang="zh-CN">
                <a:ea typeface="宋体" panose="02010600030101010101" pitchFamily="2" charset="-122"/>
              </a:rPr>
              <a:t>a</a:t>
            </a:r>
            <a:r>
              <a:rPr lang="zh-CN" altLang="zh-CN">
                <a:ea typeface="宋体" panose="02010600030101010101" pitchFamily="2" charset="-122"/>
              </a:rPr>
              <a:t>）中结点</a:t>
            </a:r>
            <a:r>
              <a:rPr lang="en-US" altLang="zh-CN">
                <a:ea typeface="宋体" panose="02010600030101010101" pitchFamily="2" charset="-122"/>
              </a:rPr>
              <a:t>2</a:t>
            </a:r>
            <a:r>
              <a:rPr lang="zh-CN" altLang="zh-CN">
                <a:ea typeface="宋体" panose="02010600030101010101" pitchFamily="2" charset="-122"/>
              </a:rPr>
              <a:t>至结点</a:t>
            </a:r>
            <a:r>
              <a:rPr lang="en-US" altLang="zh-CN">
                <a:ea typeface="宋体" panose="02010600030101010101" pitchFamily="2" charset="-122"/>
              </a:rPr>
              <a:t>3</a:t>
            </a:r>
            <a:r>
              <a:rPr lang="zh-CN" altLang="zh-CN">
                <a:ea typeface="宋体" panose="02010600030101010101" pitchFamily="2" charset="-122"/>
              </a:rPr>
              <a:t>有两个弧相联，是并行的路段。这时运算符“</a:t>
            </a:r>
            <a:r>
              <a:rPr lang="en-US" altLang="zh-CN">
                <a:ea typeface="宋体" panose="02010600030101010101" pitchFamily="2" charset="-122"/>
              </a:rPr>
              <a:t> + </a:t>
            </a:r>
            <a:r>
              <a:rPr lang="zh-CN" altLang="zh-CN">
                <a:ea typeface="宋体" panose="02010600030101010101" pitchFamily="2" charset="-122"/>
              </a:rPr>
              <a:t>”是不可省的。</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0899" name="灯片编号占位符 1">
            <a:extLst>
              <a:ext uri="{FF2B5EF4-FFF2-40B4-BE49-F238E27FC236}">
                <a16:creationId xmlns:a16="http://schemas.microsoft.com/office/drawing/2014/main" id="{12C4FBBA-9080-4942-A0AA-D9F555A1CF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51AD98-A61F-4A02-A7FA-967E276EA25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44345334"/>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D1BA6FF8-F0B4-4495-A7E9-A4448010A6D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可以直观地看出在图</a:t>
            </a:r>
            <a:r>
              <a:rPr lang="en-US" altLang="zh-CN">
                <a:ea typeface="宋体" panose="02010600030101010101" pitchFamily="2" charset="-122"/>
              </a:rPr>
              <a:t>4.21</a:t>
            </a:r>
            <a:r>
              <a:rPr lang="zh-CN" altLang="zh-CN">
                <a:ea typeface="宋体" panose="02010600030101010101" pitchFamily="2" charset="-122"/>
              </a:rPr>
              <a:t>（</a:t>
            </a:r>
            <a:r>
              <a:rPr lang="en-US" altLang="zh-CN">
                <a:ea typeface="宋体" panose="02010600030101010101" pitchFamily="2" charset="-122"/>
              </a:rPr>
              <a:t>a</a:t>
            </a:r>
            <a:r>
              <a:rPr lang="zh-CN" altLang="zh-CN">
                <a:ea typeface="宋体" panose="02010600030101010101" pitchFamily="2" charset="-122"/>
              </a:rPr>
              <a:t>）所表示的控制流中，共有</a:t>
            </a:r>
            <a:r>
              <a:rPr lang="en-US" altLang="zh-CN">
                <a:ea typeface="宋体" panose="02010600030101010101" pitchFamily="2" charset="-122"/>
              </a:rPr>
              <a:t>4</a:t>
            </a:r>
            <a:r>
              <a:rPr lang="zh-CN" altLang="zh-CN">
                <a:ea typeface="宋体" panose="02010600030101010101" pitchFamily="2" charset="-122"/>
              </a:rPr>
              <a:t>条路径，它们是</a:t>
            </a:r>
            <a:r>
              <a:rPr lang="en-US" altLang="zh-CN">
                <a:ea typeface="宋体" panose="02010600030101010101" pitchFamily="2" charset="-122"/>
              </a:rPr>
              <a:t>eacf</a:t>
            </a:r>
            <a:r>
              <a:rPr lang="zh-CN" altLang="zh-CN">
                <a:ea typeface="宋体" panose="02010600030101010101" pitchFamily="2" charset="-122"/>
              </a:rPr>
              <a:t>、</a:t>
            </a:r>
            <a:r>
              <a:rPr lang="en-US" altLang="zh-CN">
                <a:ea typeface="宋体" panose="02010600030101010101" pitchFamily="2" charset="-122"/>
              </a:rPr>
              <a:t>eadf</a:t>
            </a:r>
            <a:r>
              <a:rPr lang="zh-CN" altLang="zh-CN">
                <a:ea typeface="宋体" panose="02010600030101010101" pitchFamily="2" charset="-122"/>
              </a:rPr>
              <a:t>、</a:t>
            </a:r>
            <a:r>
              <a:rPr lang="en-US" altLang="zh-CN">
                <a:ea typeface="宋体" panose="02010600030101010101" pitchFamily="2" charset="-122"/>
              </a:rPr>
              <a:t>ebcf</a:t>
            </a:r>
            <a:r>
              <a:rPr lang="zh-CN" altLang="zh-CN">
                <a:ea typeface="宋体" panose="02010600030101010101" pitchFamily="2" charset="-122"/>
              </a:rPr>
              <a:t>和</a:t>
            </a:r>
            <a:r>
              <a:rPr lang="en-US" altLang="zh-CN">
                <a:ea typeface="宋体" panose="02010600030101010101" pitchFamily="2" charset="-122"/>
              </a:rPr>
              <a:t>ebdf</a:t>
            </a:r>
            <a:r>
              <a:rPr lang="zh-CN" altLang="zh-CN">
                <a:ea typeface="宋体" panose="02010600030101010101" pitchFamily="2" charset="-122"/>
              </a:rPr>
              <a:t>。这</a:t>
            </a:r>
            <a:r>
              <a:rPr lang="en-US" altLang="zh-CN">
                <a:ea typeface="宋体" panose="02010600030101010101" pitchFamily="2" charset="-122"/>
              </a:rPr>
              <a:t>4</a:t>
            </a:r>
            <a:r>
              <a:rPr lang="zh-CN" altLang="zh-CN">
                <a:ea typeface="宋体" panose="02010600030101010101" pitchFamily="2" charset="-122"/>
              </a:rPr>
              <a:t>条路径是并行的或的关系，我们完全可以用加运算联接它们，从而得到完整的路径表达式： </a:t>
            </a:r>
            <a:r>
              <a:rPr lang="en-US" altLang="zh-CN">
                <a:ea typeface="宋体" panose="02010600030101010101" pitchFamily="2" charset="-122"/>
              </a:rPr>
              <a:t>	</a:t>
            </a:r>
          </a:p>
          <a:p>
            <a:pPr algn="ctr"/>
            <a:r>
              <a:rPr lang="en-US" altLang="zh-CN">
                <a:ea typeface="宋体" panose="02010600030101010101" pitchFamily="2" charset="-122"/>
              </a:rPr>
              <a:t>eacf + eadf + ebcf + ebdf</a:t>
            </a:r>
            <a:endParaRPr lang="zh-CN" altLang="zh-CN">
              <a:ea typeface="宋体" panose="02010600030101010101" pitchFamily="2" charset="-122"/>
            </a:endParaRPr>
          </a:p>
          <a:p>
            <a:endParaRPr lang="zh-CN" altLang="en-US">
              <a:ea typeface="宋体" panose="02010600030101010101" pitchFamily="2" charset="-122"/>
            </a:endParaRPr>
          </a:p>
        </p:txBody>
      </p:sp>
      <p:sp>
        <p:nvSpPr>
          <p:cNvPr id="81923" name="灯片编号占位符 1">
            <a:extLst>
              <a:ext uri="{FF2B5EF4-FFF2-40B4-BE49-F238E27FC236}">
                <a16:creationId xmlns:a16="http://schemas.microsoft.com/office/drawing/2014/main" id="{28FEA3F3-0DF3-4F95-988F-C23BE26A43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71D83B-794F-4D74-B92E-C955E2B1C3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278965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1" descr="0421">
            <a:extLst>
              <a:ext uri="{FF2B5EF4-FFF2-40B4-BE49-F238E27FC236}">
                <a16:creationId xmlns:a16="http://schemas.microsoft.com/office/drawing/2014/main" id="{71384168-E56C-44A6-BAE1-D5C90B9E3BC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676400"/>
            <a:ext cx="4724400" cy="4476750"/>
          </a:xfrm>
          <a:noFill/>
        </p:spPr>
      </p:pic>
      <p:sp>
        <p:nvSpPr>
          <p:cNvPr id="82947" name="矩形 5">
            <a:extLst>
              <a:ext uri="{FF2B5EF4-FFF2-40B4-BE49-F238E27FC236}">
                <a16:creationId xmlns:a16="http://schemas.microsoft.com/office/drawing/2014/main" id="{5FA08C6D-BE08-4715-9F0D-3CE0B3106FCF}"/>
              </a:ext>
            </a:extLst>
          </p:cNvPr>
          <p:cNvSpPr>
            <a:spLocks noChangeArrowheads="1"/>
          </p:cNvSpPr>
          <p:nvPr/>
        </p:nvSpPr>
        <p:spPr bwMode="auto">
          <a:xfrm>
            <a:off x="2438400" y="6477000"/>
            <a:ext cx="422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两个简单程序的控制流及其路径</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2948" name="灯片编号占位符 1">
            <a:extLst>
              <a:ext uri="{FF2B5EF4-FFF2-40B4-BE49-F238E27FC236}">
                <a16:creationId xmlns:a16="http://schemas.microsoft.com/office/drawing/2014/main" id="{07E08329-52D6-4D3D-A416-2E4A067556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1BFB9E-79D7-4451-8DD2-234E218CD13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844858"/>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94274110-C8D6-418C-8DE0-254072C212E0}"/>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另一方面，还可直接从该图中看出，既然弧</a:t>
            </a:r>
            <a:r>
              <a:rPr lang="en-US" altLang="zh-CN">
                <a:ea typeface="宋体" panose="02010600030101010101" pitchFamily="2" charset="-122"/>
              </a:rPr>
              <a:t>a</a:t>
            </a:r>
            <a:r>
              <a:rPr lang="zh-CN" altLang="zh-CN">
                <a:ea typeface="宋体" panose="02010600030101010101" pitchFamily="2" charset="-122"/>
              </a:rPr>
              <a:t>和弧</a:t>
            </a:r>
            <a:r>
              <a:rPr lang="en-US" altLang="zh-CN">
                <a:ea typeface="宋体" panose="02010600030101010101" pitchFamily="2" charset="-122"/>
              </a:rPr>
              <a:t>b</a:t>
            </a:r>
            <a:r>
              <a:rPr lang="zh-CN" altLang="zh-CN">
                <a:ea typeface="宋体" panose="02010600030101010101" pitchFamily="2" charset="-122"/>
              </a:rPr>
              <a:t>是并行的，弧</a:t>
            </a:r>
            <a:r>
              <a:rPr lang="en-US" altLang="zh-CN">
                <a:ea typeface="宋体" panose="02010600030101010101" pitchFamily="2" charset="-122"/>
              </a:rPr>
              <a:t>c</a:t>
            </a:r>
            <a:r>
              <a:rPr lang="zh-CN" altLang="zh-CN">
                <a:ea typeface="宋体" panose="02010600030101010101" pitchFamily="2" charset="-122"/>
              </a:rPr>
              <a:t>和弧</a:t>
            </a:r>
            <a:r>
              <a:rPr lang="en-US" altLang="zh-CN">
                <a:ea typeface="宋体" panose="02010600030101010101" pitchFamily="2" charset="-122"/>
              </a:rPr>
              <a:t>d</a:t>
            </a:r>
            <a:r>
              <a:rPr lang="zh-CN" altLang="zh-CN">
                <a:ea typeface="宋体" panose="02010600030101010101" pitchFamily="2" charset="-122"/>
              </a:rPr>
              <a:t>也是并行的，它们的头尾又有弧</a:t>
            </a:r>
            <a:r>
              <a:rPr lang="en-US" altLang="zh-CN">
                <a:ea typeface="宋体" panose="02010600030101010101" pitchFamily="2" charset="-122"/>
              </a:rPr>
              <a:t>e</a:t>
            </a:r>
            <a:r>
              <a:rPr lang="zh-CN" altLang="zh-CN">
                <a:ea typeface="宋体" panose="02010600030101010101" pitchFamily="2" charset="-122"/>
              </a:rPr>
              <a:t>和弧</a:t>
            </a:r>
            <a:r>
              <a:rPr lang="en-US" altLang="zh-CN">
                <a:ea typeface="宋体" panose="02010600030101010101" pitchFamily="2" charset="-122"/>
              </a:rPr>
              <a:t>f</a:t>
            </a:r>
            <a:r>
              <a:rPr lang="zh-CN" altLang="zh-CN">
                <a:ea typeface="宋体" panose="02010600030101010101" pitchFamily="2" charset="-122"/>
              </a:rPr>
              <a:t>相联。</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我们按上述两种运算的定义可立即写出路径表达式：</a:t>
            </a:r>
          </a:p>
          <a:p>
            <a:pPr algn="ctr"/>
            <a:r>
              <a:rPr lang="en-US" altLang="zh-CN">
                <a:ea typeface="宋体" panose="02010600030101010101" pitchFamily="2" charset="-122"/>
              </a:rPr>
              <a:t>	e(a + b)(c + d)f</a:t>
            </a:r>
            <a:endParaRPr lang="zh-CN" altLang="zh-CN">
              <a:ea typeface="宋体" panose="02010600030101010101" pitchFamily="2" charset="-122"/>
            </a:endParaRPr>
          </a:p>
          <a:p>
            <a:endParaRPr lang="zh-CN" altLang="en-US">
              <a:ea typeface="宋体" panose="02010600030101010101" pitchFamily="2" charset="-122"/>
            </a:endParaRPr>
          </a:p>
        </p:txBody>
      </p:sp>
      <p:sp>
        <p:nvSpPr>
          <p:cNvPr id="83971" name="灯片编号占位符 1">
            <a:extLst>
              <a:ext uri="{FF2B5EF4-FFF2-40B4-BE49-F238E27FC236}">
                <a16:creationId xmlns:a16="http://schemas.microsoft.com/office/drawing/2014/main" id="{8CC06642-3590-4B2D-B062-70FE63234D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15D9A1-3A27-4D50-9E02-C117EC2830A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531964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F2B66ED2-9D99-4E1D-AAB3-556496CAF055}"/>
              </a:ext>
            </a:extLst>
          </p:cNvPr>
          <p:cNvSpPr>
            <a:spLocks noGrp="1"/>
          </p:cNvSpPr>
          <p:nvPr>
            <p:ph idx="1"/>
          </p:nvPr>
        </p:nvSpPr>
        <p:spPr/>
        <p:txBody>
          <a:bodyPr/>
          <a:lstStyle/>
          <a:p>
            <a:r>
              <a:rPr lang="en-US" altLang="zh-CN">
                <a:ea typeface="宋体" panose="02010600030101010101" pitchFamily="2" charset="-122"/>
              </a:rPr>
              <a:t>	4.5.2  </a:t>
            </a:r>
            <a:r>
              <a:rPr lang="zh-CN" altLang="zh-CN">
                <a:ea typeface="宋体" panose="02010600030101010101" pitchFamily="2" charset="-122"/>
              </a:rPr>
              <a:t>程序中路径数的计算</a:t>
            </a:r>
          </a:p>
          <a:p>
            <a:r>
              <a:rPr lang="en-US" altLang="zh-CN">
                <a:ea typeface="宋体" panose="02010600030101010101" pitchFamily="2" charset="-122"/>
              </a:rPr>
              <a:t>	1</a:t>
            </a:r>
            <a:r>
              <a:rPr lang="zh-CN" altLang="zh-CN">
                <a:ea typeface="宋体" panose="02010600030101010101" pitchFamily="2" charset="-122"/>
              </a:rPr>
              <a:t>．路径表达式计算</a:t>
            </a:r>
          </a:p>
          <a:p>
            <a:r>
              <a:rPr lang="en-US" altLang="zh-CN">
                <a:ea typeface="宋体" panose="02010600030101010101" pitchFamily="2" charset="-122"/>
              </a:rPr>
              <a:t>	2</a:t>
            </a:r>
            <a:r>
              <a:rPr lang="zh-CN" altLang="zh-CN">
                <a:ea typeface="宋体" panose="02010600030101010101" pitchFamily="2" charset="-122"/>
              </a:rPr>
              <a:t>．程序复杂度计算</a:t>
            </a:r>
            <a:endParaRPr lang="en-US" altLang="zh-CN">
              <a:ea typeface="宋体" panose="02010600030101010101" pitchFamily="2" charset="-122"/>
            </a:endParaRPr>
          </a:p>
          <a:p>
            <a:r>
              <a:rPr lang="en-US" altLang="zh-CN">
                <a:ea typeface="宋体" panose="02010600030101010101" pitchFamily="2" charset="-122"/>
              </a:rPr>
              <a:t>          V=E-N+2</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4.9</a:t>
            </a:r>
            <a:r>
              <a:rPr lang="zh-CN" altLang="zh-CN">
                <a:ea typeface="宋体" panose="02010600030101010101" pitchFamily="2" charset="-122"/>
              </a:rPr>
              <a:t>给出了几个简单控制流图所表示程序的复杂性计算实例。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其中前</a:t>
            </a:r>
            <a:r>
              <a:rPr lang="en-US" altLang="zh-CN">
                <a:ea typeface="宋体" panose="02010600030101010101" pitchFamily="2" charset="-122"/>
              </a:rPr>
              <a:t>4</a:t>
            </a:r>
            <a:r>
              <a:rPr lang="zh-CN" altLang="zh-CN">
                <a:ea typeface="宋体" panose="02010600030101010101" pitchFamily="2" charset="-122"/>
              </a:rPr>
              <a:t>个是基本控制结构，第</a:t>
            </a:r>
            <a:r>
              <a:rPr lang="en-US" altLang="zh-CN">
                <a:ea typeface="宋体" panose="02010600030101010101" pitchFamily="2" charset="-122"/>
              </a:rPr>
              <a:t>5</a:t>
            </a:r>
            <a:r>
              <a:rPr lang="zh-CN" altLang="zh-CN">
                <a:ea typeface="宋体" panose="02010600030101010101" pitchFamily="2" charset="-122"/>
              </a:rPr>
              <a:t>个是含有循环的小程序。需要提请注意的是计算出的复杂度值</a:t>
            </a:r>
            <a:r>
              <a:rPr lang="en-US" altLang="zh-CN">
                <a:ea typeface="宋体" panose="02010600030101010101" pitchFamily="2" charset="-122"/>
              </a:rPr>
              <a:t>V</a:t>
            </a:r>
            <a:r>
              <a:rPr lang="zh-CN" altLang="zh-CN">
                <a:ea typeface="宋体" panose="02010600030101010101" pitchFamily="2" charset="-122"/>
              </a:rPr>
              <a:t>恰是其控制流图中含有菱形判断的个数加</a:t>
            </a:r>
            <a:r>
              <a:rPr lang="en-US" altLang="zh-CN">
                <a:ea typeface="宋体" panose="02010600030101010101" pitchFamily="2" charset="-122"/>
              </a:rPr>
              <a:t>1</a:t>
            </a:r>
            <a:r>
              <a:rPr lang="zh-CN" altLang="zh-CN">
                <a:ea typeface="宋体" panose="02010600030101010101" pitchFamily="2" charset="-122"/>
              </a:rPr>
              <a:t>。</a:t>
            </a:r>
            <a:endParaRPr lang="zh-CN" altLang="en-US">
              <a:ea typeface="宋体" panose="02010600030101010101" pitchFamily="2" charset="-122"/>
            </a:endParaRPr>
          </a:p>
        </p:txBody>
      </p:sp>
      <p:sp>
        <p:nvSpPr>
          <p:cNvPr id="84995" name="灯片编号占位符 1">
            <a:extLst>
              <a:ext uri="{FF2B5EF4-FFF2-40B4-BE49-F238E27FC236}">
                <a16:creationId xmlns:a16="http://schemas.microsoft.com/office/drawing/2014/main" id="{86B4C514-816D-4997-AD39-8A9B55A5F00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DCB2F7-9401-49EB-BF9C-C7BAB4DEE6A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814573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a:extLst>
              <a:ext uri="{FF2B5EF4-FFF2-40B4-BE49-F238E27FC236}">
                <a16:creationId xmlns:a16="http://schemas.microsoft.com/office/drawing/2014/main" id="{880B61EB-C239-4405-B265-72133A29954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同时，这个值也等于控制流图中控制流线把整个图的平面分割的域数。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例如，表</a:t>
            </a:r>
            <a:r>
              <a:rPr lang="en-US" altLang="zh-CN">
                <a:ea typeface="宋体" panose="02010600030101010101" pitchFamily="2" charset="-122"/>
              </a:rPr>
              <a:t>4.9</a:t>
            </a:r>
            <a:r>
              <a:rPr lang="zh-CN" altLang="zh-CN">
                <a:ea typeface="宋体" panose="02010600030101010101" pitchFamily="2" charset="-122"/>
              </a:rPr>
              <a:t>中的第</a:t>
            </a:r>
            <a:r>
              <a:rPr lang="en-US" altLang="zh-CN">
                <a:ea typeface="宋体" panose="02010600030101010101" pitchFamily="2" charset="-122"/>
              </a:rPr>
              <a:t>5</a:t>
            </a:r>
            <a:r>
              <a:rPr lang="zh-CN" altLang="zh-CN">
                <a:ea typeface="宋体" panose="02010600030101010101" pitchFamily="2" charset="-122"/>
              </a:rPr>
              <a:t>个控制流图，其中有</a:t>
            </a:r>
            <a:r>
              <a:rPr lang="en-US" altLang="zh-CN">
                <a:ea typeface="宋体" panose="02010600030101010101" pitchFamily="2" charset="-122"/>
              </a:rPr>
              <a:t>3</a:t>
            </a:r>
            <a:r>
              <a:rPr lang="zh-CN" altLang="zh-CN">
                <a:ea typeface="宋体" panose="02010600030101010101" pitchFamily="2" charset="-122"/>
              </a:rPr>
              <a:t>个判断，</a:t>
            </a:r>
            <a:r>
              <a:rPr lang="en-US" altLang="zh-CN">
                <a:ea typeface="宋体" panose="02010600030101010101" pitchFamily="2" charset="-122"/>
              </a:rPr>
              <a:t>V</a:t>
            </a:r>
            <a:r>
              <a:rPr lang="zh-CN" altLang="zh-CN">
                <a:ea typeface="宋体" panose="02010600030101010101" pitchFamily="2" charset="-122"/>
              </a:rPr>
              <a:t>值为</a:t>
            </a:r>
            <a:r>
              <a:rPr lang="en-US" altLang="zh-CN">
                <a:ea typeface="宋体" panose="02010600030101010101" pitchFamily="2" charset="-122"/>
              </a:rPr>
              <a:t>4</a:t>
            </a:r>
            <a:r>
              <a:rPr lang="zh-CN" altLang="zh-CN">
                <a:ea typeface="宋体" panose="02010600030101010101" pitchFamily="2" charset="-122"/>
              </a:rPr>
              <a:t>；并且控制流线将平面分割成</a:t>
            </a:r>
            <a:r>
              <a:rPr lang="en-US" altLang="zh-CN">
                <a:ea typeface="宋体" panose="02010600030101010101" pitchFamily="2" charset="-122"/>
              </a:rPr>
              <a:t>4</a:t>
            </a:r>
            <a:r>
              <a:rPr lang="zh-CN" altLang="zh-CN">
                <a:ea typeface="宋体" panose="02010600030101010101" pitchFamily="2" charset="-122"/>
              </a:rPr>
              <a:t>个域（</a:t>
            </a:r>
            <a:r>
              <a:rPr lang="en-US" altLang="zh-CN">
                <a:ea typeface="宋体" panose="02010600030101010101" pitchFamily="2" charset="-122"/>
              </a:rPr>
              <a:t>I</a:t>
            </a:r>
            <a:r>
              <a:rPr lang="zh-CN" altLang="zh-CN">
                <a:ea typeface="宋体" panose="02010600030101010101" pitchFamily="2" charset="-122"/>
              </a:rPr>
              <a:t>、</a:t>
            </a:r>
            <a:r>
              <a:rPr lang="en-US" altLang="zh-CN">
                <a:ea typeface="宋体" panose="02010600030101010101" pitchFamily="2" charset="-122"/>
              </a:rPr>
              <a:t>II</a:t>
            </a:r>
            <a:r>
              <a:rPr lang="zh-CN" altLang="zh-CN">
                <a:ea typeface="宋体" panose="02010600030101010101" pitchFamily="2" charset="-122"/>
              </a:rPr>
              <a:t>、</a:t>
            </a:r>
            <a:r>
              <a:rPr lang="en-US" altLang="zh-CN">
                <a:ea typeface="宋体" panose="02010600030101010101" pitchFamily="2" charset="-122"/>
              </a:rPr>
              <a:t>III</a:t>
            </a:r>
            <a:r>
              <a:rPr lang="zh-CN" altLang="zh-CN">
                <a:ea typeface="宋体" panose="02010600030101010101" pitchFamily="2" charset="-122"/>
              </a:rPr>
              <a:t>和</a:t>
            </a:r>
            <a:r>
              <a:rPr lang="en-US" altLang="zh-CN">
                <a:ea typeface="宋体" panose="02010600030101010101" pitchFamily="2" charset="-122"/>
              </a:rPr>
              <a:t>IV</a:t>
            </a:r>
            <a:r>
              <a:rPr lang="zh-CN" altLang="zh-CN">
                <a:ea typeface="宋体" panose="02010600030101010101" pitchFamily="2" charset="-122"/>
              </a:rPr>
              <a:t>）。</a:t>
            </a:r>
          </a:p>
        </p:txBody>
      </p:sp>
      <p:sp>
        <p:nvSpPr>
          <p:cNvPr id="86019" name="灯片编号占位符 1">
            <a:extLst>
              <a:ext uri="{FF2B5EF4-FFF2-40B4-BE49-F238E27FC236}">
                <a16:creationId xmlns:a16="http://schemas.microsoft.com/office/drawing/2014/main" id="{59C0DC40-DFC7-46DE-AF04-B65D937038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B98473-46CD-4886-A32A-A9B02CE298F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91659566"/>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a:extLst>
              <a:ext uri="{FF2B5EF4-FFF2-40B4-BE49-F238E27FC236}">
                <a16:creationId xmlns:a16="http://schemas.microsoft.com/office/drawing/2014/main" id="{3444EBE2-BE7F-4690-A992-0076204D904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74875" y="1676400"/>
            <a:ext cx="4718050" cy="4953000"/>
          </a:xfrm>
          <a:noFill/>
        </p:spPr>
      </p:pic>
      <p:sp>
        <p:nvSpPr>
          <p:cNvPr id="87043" name="矩形 4">
            <a:extLst>
              <a:ext uri="{FF2B5EF4-FFF2-40B4-BE49-F238E27FC236}">
                <a16:creationId xmlns:a16="http://schemas.microsoft.com/office/drawing/2014/main" id="{B0F79952-5C0B-44ED-AAFE-6BE0168DA6C9}"/>
              </a:ext>
            </a:extLst>
          </p:cNvPr>
          <p:cNvSpPr>
            <a:spLocks noChangeArrowheads="1"/>
          </p:cNvSpPr>
          <p:nvPr/>
        </p:nvSpPr>
        <p:spPr bwMode="auto">
          <a:xfrm>
            <a:off x="2895600" y="1295400"/>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程序复杂度计算实例</a:t>
            </a:r>
          </a:p>
        </p:txBody>
      </p:sp>
      <p:sp>
        <p:nvSpPr>
          <p:cNvPr id="87044" name="灯片编号占位符 1">
            <a:extLst>
              <a:ext uri="{FF2B5EF4-FFF2-40B4-BE49-F238E27FC236}">
                <a16:creationId xmlns:a16="http://schemas.microsoft.com/office/drawing/2014/main" id="{1D1EBC7B-C4AA-41D2-A5C3-929FACFA8E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36DC59-4EDB-4F9F-BB20-C9CC839D998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60657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9ADE7DA1-B48D-4FA5-9B46-30FEF2BD8044}"/>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因此，即使针对源程序进行测试，所发现的问题其根源可能在开发前期的各个阶段。解决问题、纠正错误也必须追溯到前期的工作。</a:t>
            </a:r>
          </a:p>
          <a:p>
            <a:pPr eaLnBrk="1" hangingPunct="1"/>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1.4</a:t>
            </a:r>
            <a:r>
              <a:rPr lang="zh-CN" altLang="zh-CN">
                <a:ea typeface="宋体" panose="02010600030101010101" pitchFamily="2" charset="-122"/>
              </a:rPr>
              <a:t>给出了测试工作与软件开发前期工作的关系。</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图中开发工作是自上而下进行的，而几种不同的测试都会涉及前期工作的不同阶段。</a:t>
            </a:r>
          </a:p>
          <a:p>
            <a:pPr eaLnBrk="1" hangingPunct="1"/>
            <a:endParaRPr lang="zh-CN" altLang="en-US">
              <a:ea typeface="宋体" panose="02010600030101010101" pitchFamily="2" charset="-122"/>
            </a:endParaRP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188241E1-031D-46C3-9F39-D54CD5ABAA68}"/>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3</a:t>
            </a:r>
            <a:r>
              <a:rPr lang="zh-CN" altLang="zh-CN">
                <a:ea typeface="宋体" panose="02010600030101010101" pitchFamily="2" charset="-122"/>
              </a:rPr>
              <a:t>．独立路径数</a:t>
            </a:r>
          </a:p>
          <a:p>
            <a:r>
              <a:rPr lang="en-US" altLang="zh-CN">
                <a:ea typeface="宋体" panose="02010600030101010101" pitchFamily="2" charset="-122"/>
              </a:rPr>
              <a:t>		  </a:t>
            </a:r>
            <a:r>
              <a:rPr lang="zh-CN" altLang="zh-CN">
                <a:ea typeface="宋体" panose="02010600030101010101" pitchFamily="2" charset="-122"/>
              </a:rPr>
              <a:t>某一程序的独立路径是从程序入口到出口的多次执行中，每次至少一个语句（包括运算、赋值、输入输出或判断）是新的，未被重复的。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如果用前面提到的控制流图来描述，独立路径就是在从入口进入控制流图后，至少要经历一个从未走过的弧。</a:t>
            </a:r>
          </a:p>
        </p:txBody>
      </p:sp>
      <p:sp>
        <p:nvSpPr>
          <p:cNvPr id="88067" name="灯片编号占位符 1">
            <a:extLst>
              <a:ext uri="{FF2B5EF4-FFF2-40B4-BE49-F238E27FC236}">
                <a16:creationId xmlns:a16="http://schemas.microsoft.com/office/drawing/2014/main" id="{A4C3819C-F839-4ED2-BA8A-B32D91D9D7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855A6D-C26E-4D51-8BC4-25D6BCBE9D4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0485575"/>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a:extLst>
              <a:ext uri="{FF2B5EF4-FFF2-40B4-BE49-F238E27FC236}">
                <a16:creationId xmlns:a16="http://schemas.microsoft.com/office/drawing/2014/main" id="{5C36EBED-6FFE-4765-812A-3FCDB92C23C8}"/>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4.22</a:t>
            </a:r>
            <a:r>
              <a:rPr lang="zh-CN" altLang="zh-CN">
                <a:ea typeface="宋体" panose="02010600030101010101" pitchFamily="2" charset="-122"/>
              </a:rPr>
              <a:t>是一个程序的流程图和控制流图。</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我们可以从图中看出它的</a:t>
            </a:r>
            <a:r>
              <a:rPr lang="en-US" altLang="zh-CN">
                <a:ea typeface="宋体" panose="02010600030101010101" pitchFamily="2" charset="-122"/>
              </a:rPr>
              <a:t>4</a:t>
            </a:r>
            <a:r>
              <a:rPr lang="zh-CN" altLang="zh-CN">
                <a:ea typeface="宋体" panose="02010600030101010101" pitchFamily="2" charset="-122"/>
              </a:rPr>
              <a:t>条独立路径（这里用结点序列表示）：</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1-11</a:t>
            </a:r>
            <a:endParaRPr lang="zh-CN"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u="sng">
                <a:ea typeface="宋体" panose="02010600030101010101" pitchFamily="2" charset="-122"/>
              </a:rPr>
              <a:t>1-2-3-4-5-10</a:t>
            </a:r>
            <a:r>
              <a:rPr lang="en-US" altLang="zh-CN">
                <a:ea typeface="宋体" panose="02010600030101010101" pitchFamily="2" charset="-122"/>
              </a:rPr>
              <a:t>-1-11</a:t>
            </a:r>
            <a:endParaRPr lang="zh-CN"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1-2-3-</a:t>
            </a:r>
            <a:r>
              <a:rPr lang="en-US" altLang="zh-CN" u="sng">
                <a:ea typeface="宋体" panose="02010600030101010101" pitchFamily="2" charset="-122"/>
              </a:rPr>
              <a:t>6-8-9</a:t>
            </a:r>
            <a:r>
              <a:rPr lang="en-US" altLang="zh-CN">
                <a:ea typeface="宋体" panose="02010600030101010101" pitchFamily="2" charset="-122"/>
              </a:rPr>
              <a:t>-10-1</a:t>
            </a:r>
            <a:r>
              <a:rPr lang="pt-BR" altLang="zh-CN">
                <a:ea typeface="宋体" panose="02010600030101010101" pitchFamily="2" charset="-122"/>
              </a:rPr>
              <a:t>-</a:t>
            </a:r>
            <a:r>
              <a:rPr lang="en-US" altLang="zh-CN">
                <a:ea typeface="宋体" panose="02010600030101010101" pitchFamily="2" charset="-122"/>
              </a:rPr>
              <a:t>11</a:t>
            </a:r>
            <a:endParaRPr lang="zh-CN"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a:t>
            </a:r>
            <a:r>
              <a:rPr lang="en-US" altLang="zh-CN">
                <a:ea typeface="宋体" panose="02010600030101010101" pitchFamily="2" charset="-122"/>
              </a:rPr>
              <a:t>1</a:t>
            </a:r>
            <a:r>
              <a:rPr lang="pt-BR" altLang="zh-CN">
                <a:ea typeface="宋体" panose="02010600030101010101" pitchFamily="2" charset="-122"/>
              </a:rPr>
              <a:t>-</a:t>
            </a:r>
            <a:r>
              <a:rPr lang="en-US" altLang="zh-CN">
                <a:ea typeface="宋体" panose="02010600030101010101" pitchFamily="2" charset="-122"/>
              </a:rPr>
              <a:t>2-3-6-</a:t>
            </a:r>
            <a:r>
              <a:rPr lang="en-US" altLang="zh-CN" u="sng">
                <a:ea typeface="宋体" panose="02010600030101010101" pitchFamily="2" charset="-122"/>
              </a:rPr>
              <a:t>7</a:t>
            </a:r>
            <a:r>
              <a:rPr lang="en-US" altLang="zh-CN">
                <a:ea typeface="宋体" panose="02010600030101010101" pitchFamily="2" charset="-122"/>
              </a:rPr>
              <a:t>-9-10-1</a:t>
            </a:r>
            <a:r>
              <a:rPr lang="pt-BR" altLang="zh-CN">
                <a:ea typeface="宋体" panose="02010600030101010101" pitchFamily="2" charset="-122"/>
              </a:rPr>
              <a:t>-</a:t>
            </a:r>
            <a:r>
              <a:rPr lang="en-US" altLang="zh-CN">
                <a:ea typeface="宋体" panose="02010600030101010101" pitchFamily="2" charset="-122"/>
              </a:rPr>
              <a:t>11</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以上四条路径画有底线的部分是相对于前次执行来说尚未走过的部分。</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9091" name="灯片编号占位符 1">
            <a:extLst>
              <a:ext uri="{FF2B5EF4-FFF2-40B4-BE49-F238E27FC236}">
                <a16:creationId xmlns:a16="http://schemas.microsoft.com/office/drawing/2014/main" id="{29B2AA85-C539-4219-919F-692154A0F1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E2543B7-BD19-4055-B8AF-A5A9B03D46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2205619"/>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0422">
            <a:extLst>
              <a:ext uri="{FF2B5EF4-FFF2-40B4-BE49-F238E27FC236}">
                <a16:creationId xmlns:a16="http://schemas.microsoft.com/office/drawing/2014/main" id="{A2834C0C-081E-45FD-B3EA-5C56E9E0CDE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371600"/>
            <a:ext cx="4759325" cy="4495800"/>
          </a:xfrm>
          <a:noFill/>
        </p:spPr>
      </p:pic>
      <p:sp>
        <p:nvSpPr>
          <p:cNvPr id="90115" name="矩形 4">
            <a:extLst>
              <a:ext uri="{FF2B5EF4-FFF2-40B4-BE49-F238E27FC236}">
                <a16:creationId xmlns:a16="http://schemas.microsoft.com/office/drawing/2014/main" id="{F3842095-3184-4EC0-9FF1-6BA2678FCA5F}"/>
              </a:ext>
            </a:extLst>
          </p:cNvPr>
          <p:cNvSpPr>
            <a:spLocks noChangeArrowheads="1"/>
          </p:cNvSpPr>
          <p:nvPr/>
        </p:nvSpPr>
        <p:spPr bwMode="auto">
          <a:xfrm>
            <a:off x="2971800" y="6248400"/>
            <a:ext cx="330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程序流程图和控制流图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6" name="灯片编号占位符 1">
            <a:extLst>
              <a:ext uri="{FF2B5EF4-FFF2-40B4-BE49-F238E27FC236}">
                <a16:creationId xmlns:a16="http://schemas.microsoft.com/office/drawing/2014/main" id="{F7C0348D-8D11-4328-B73A-42B80719CFE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F8DD96-2E53-43C9-BB37-7B2214A0DC2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39830155"/>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a:extLst>
              <a:ext uri="{FF2B5EF4-FFF2-40B4-BE49-F238E27FC236}">
                <a16:creationId xmlns:a16="http://schemas.microsoft.com/office/drawing/2014/main" id="{ABDC69C0-C703-41C3-8A92-C4861481A5E6}"/>
              </a:ext>
            </a:extLst>
          </p:cNvPr>
          <p:cNvSpPr>
            <a:spLocks noGrp="1"/>
          </p:cNvSpPr>
          <p:nvPr>
            <p:ph idx="1"/>
          </p:nvPr>
        </p:nvSpPr>
        <p:spPr/>
        <p:txBody>
          <a:bodyPr/>
          <a:lstStyle/>
          <a:p>
            <a:r>
              <a:rPr lang="en-US" altLang="zh-CN">
                <a:ea typeface="宋体" panose="02010600030101010101" pitchFamily="2" charset="-122"/>
              </a:rPr>
              <a:t>	4.5.3  </a:t>
            </a:r>
            <a:r>
              <a:rPr lang="zh-CN" altLang="zh-CN">
                <a:ea typeface="宋体" panose="02010600030101010101" pitchFamily="2" charset="-122"/>
              </a:rPr>
              <a:t>程序路径的树表示及路径编码</a:t>
            </a:r>
          </a:p>
          <a:p>
            <a:r>
              <a:rPr lang="en-US" altLang="zh-CN">
                <a:ea typeface="宋体" panose="02010600030101010101" pitchFamily="2" charset="-122"/>
              </a:rPr>
              <a:t>	1</a:t>
            </a:r>
            <a:r>
              <a:rPr lang="zh-CN" altLang="zh-CN">
                <a:ea typeface="宋体" panose="02010600030101010101" pitchFamily="2" charset="-122"/>
              </a:rPr>
              <a:t>．路径“与</a:t>
            </a:r>
            <a:r>
              <a:rPr lang="en-US" altLang="zh-CN">
                <a:ea typeface="宋体" panose="02010600030101010101" pitchFamily="2" charset="-122"/>
              </a:rPr>
              <a:t>/</a:t>
            </a:r>
            <a:r>
              <a:rPr lang="zh-CN" altLang="zh-CN">
                <a:ea typeface="宋体" panose="02010600030101010101" pitchFamily="2" charset="-122"/>
              </a:rPr>
              <a:t>或”树及其特征</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）对路径树中任一结点</a:t>
            </a:r>
            <a:r>
              <a:rPr lang="en-US" altLang="zh-CN">
                <a:ea typeface="宋体" panose="02010600030101010101" pitchFamily="2" charset="-122"/>
              </a:rPr>
              <a:t>N</a:t>
            </a:r>
            <a:r>
              <a:rPr lang="zh-CN" altLang="zh-CN">
                <a:ea typeface="宋体" panose="02010600030101010101" pitchFamily="2" charset="-122"/>
              </a:rPr>
              <a:t>，设其进入端个数为</a:t>
            </a:r>
            <a:r>
              <a:rPr lang="en-US" altLang="zh-CN">
                <a:ea typeface="宋体" panose="02010600030101010101" pitchFamily="2" charset="-122"/>
              </a:rPr>
              <a:t>u</a:t>
            </a:r>
            <a:r>
              <a:rPr lang="zh-CN" altLang="zh-CN">
                <a:ea typeface="宋体" panose="02010600030101010101" pitchFamily="2" charset="-122"/>
              </a:rPr>
              <a:t>，流出端分支个数为</a:t>
            </a:r>
            <a:r>
              <a:rPr lang="en-US" altLang="zh-CN">
                <a:ea typeface="宋体" panose="02010600030101010101" pitchFamily="2" charset="-122"/>
              </a:rPr>
              <a:t>v</a:t>
            </a:r>
            <a:r>
              <a:rPr lang="zh-CN" altLang="zh-CN">
                <a:ea typeface="宋体" panose="02010600030101010101" pitchFamily="2" charset="-122"/>
              </a:rPr>
              <a:t>，我们用</a:t>
            </a:r>
            <a:r>
              <a:rPr lang="en-US" altLang="zh-CN">
                <a:ea typeface="宋体" panose="02010600030101010101" pitchFamily="2" charset="-122"/>
              </a:rPr>
              <a:t>N(u</a:t>
            </a:r>
            <a:r>
              <a:rPr lang="zh-CN" altLang="zh-CN">
                <a:ea typeface="宋体" panose="02010600030101010101" pitchFamily="2" charset="-122"/>
              </a:rPr>
              <a:t>，</a:t>
            </a:r>
            <a:r>
              <a:rPr lang="en-US" altLang="zh-CN">
                <a:ea typeface="宋体" panose="02010600030101010101" pitchFamily="2" charset="-122"/>
              </a:rPr>
              <a:t>v</a:t>
            </a:r>
            <a:r>
              <a:rPr lang="zh-CN" altLang="zh-CN">
                <a:ea typeface="宋体" panose="02010600030101010101" pitchFamily="2" charset="-122"/>
              </a:rPr>
              <a:t>）来表示该结点（如图</a:t>
            </a:r>
            <a:r>
              <a:rPr lang="en-US" altLang="zh-CN">
                <a:ea typeface="宋体" panose="02010600030101010101" pitchFamily="2" charset="-122"/>
              </a:rPr>
              <a:t>4.24</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91139" name="灯片编号占位符 1">
            <a:extLst>
              <a:ext uri="{FF2B5EF4-FFF2-40B4-BE49-F238E27FC236}">
                <a16:creationId xmlns:a16="http://schemas.microsoft.com/office/drawing/2014/main" id="{71B2B81A-2A25-4273-A0BD-D771FEA005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9BBAB03-9CE9-41FA-AA09-A0320EEE8EF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0777981"/>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2" name="Picture 2" descr="0423">
            <a:extLst>
              <a:ext uri="{FF2B5EF4-FFF2-40B4-BE49-F238E27FC236}">
                <a16:creationId xmlns:a16="http://schemas.microsoft.com/office/drawing/2014/main" id="{74BDE399-7925-4286-86D2-6935DF09A70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752600"/>
            <a:ext cx="5265738" cy="4191000"/>
          </a:xfrm>
          <a:noFill/>
        </p:spPr>
      </p:pic>
      <p:sp>
        <p:nvSpPr>
          <p:cNvPr id="92163" name="矩形 4">
            <a:extLst>
              <a:ext uri="{FF2B5EF4-FFF2-40B4-BE49-F238E27FC236}">
                <a16:creationId xmlns:a16="http://schemas.microsoft.com/office/drawing/2014/main" id="{969B4BC5-4CC2-4565-8250-97C8C1BFFCB8}"/>
              </a:ext>
            </a:extLst>
          </p:cNvPr>
          <p:cNvSpPr>
            <a:spLocks noChangeArrowheads="1"/>
          </p:cNvSpPr>
          <p:nvPr/>
        </p:nvSpPr>
        <p:spPr bwMode="auto">
          <a:xfrm>
            <a:off x="2971800" y="6172200"/>
            <a:ext cx="3678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路径“与</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或”树与控制流图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164" name="灯片编号占位符 1">
            <a:extLst>
              <a:ext uri="{FF2B5EF4-FFF2-40B4-BE49-F238E27FC236}">
                <a16:creationId xmlns:a16="http://schemas.microsoft.com/office/drawing/2014/main" id="{1F6027C4-EB52-480E-B6CF-D6FEFA1B88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E2E516-1644-4F16-BB61-D74187D6F88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3176184"/>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0424">
            <a:extLst>
              <a:ext uri="{FF2B5EF4-FFF2-40B4-BE49-F238E27FC236}">
                <a16:creationId xmlns:a16="http://schemas.microsoft.com/office/drawing/2014/main" id="{184EE7AC-3529-4DF7-967F-4481FAA8A6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657600" y="2133600"/>
            <a:ext cx="2057400" cy="3051175"/>
          </a:xfrm>
          <a:noFill/>
        </p:spPr>
      </p:pic>
      <p:sp>
        <p:nvSpPr>
          <p:cNvPr id="93187" name="矩形 4">
            <a:extLst>
              <a:ext uri="{FF2B5EF4-FFF2-40B4-BE49-F238E27FC236}">
                <a16:creationId xmlns:a16="http://schemas.microsoft.com/office/drawing/2014/main" id="{D96FF40A-4591-4E67-A56C-FFB1576912FB}"/>
              </a:ext>
            </a:extLst>
          </p:cNvPr>
          <p:cNvSpPr>
            <a:spLocks noChangeArrowheads="1"/>
          </p:cNvSpPr>
          <p:nvPr/>
        </p:nvSpPr>
        <p:spPr bwMode="auto">
          <a:xfrm>
            <a:off x="3581400" y="5410200"/>
            <a:ext cx="22812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结点</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N(u</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188" name="灯片编号占位符 1">
            <a:extLst>
              <a:ext uri="{FF2B5EF4-FFF2-40B4-BE49-F238E27FC236}">
                <a16:creationId xmlns:a16="http://schemas.microsoft.com/office/drawing/2014/main" id="{D8CCE1B4-B1F3-4C8A-ADE1-DCC13AFD6F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7EF1D2-2FEE-4579-B84B-FEFA026EDAE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6735941"/>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6E120484-013A-42FE-B6F4-2A621D5A300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）路径树中有且仅有一个根结点。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）路径树中每一叶结点都对应了它的程序控制流图中的一个弧；反之程序流程图中的任一控制流线也都对应了树中的一个叶结点。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）路径树中任一非根结点</a:t>
            </a:r>
            <a:r>
              <a:rPr lang="en-US" altLang="zh-CN">
                <a:ea typeface="宋体" panose="02010600030101010101" pitchFamily="2" charset="-122"/>
              </a:rPr>
              <a:t>N</a:t>
            </a:r>
            <a:r>
              <a:rPr lang="zh-CN" altLang="zh-CN">
                <a:ea typeface="宋体" panose="02010600030101010101" pitchFamily="2" charset="-122"/>
              </a:rPr>
              <a:t>（</a:t>
            </a:r>
            <a:r>
              <a:rPr lang="en-US" altLang="zh-CN">
                <a:ea typeface="宋体" panose="02010600030101010101" pitchFamily="2" charset="-122"/>
              </a:rPr>
              <a:t>u</a:t>
            </a:r>
            <a:r>
              <a:rPr lang="zh-CN" altLang="zh-CN">
                <a:ea typeface="宋体" panose="02010600030101010101" pitchFamily="2" charset="-122"/>
              </a:rPr>
              <a:t>，</a:t>
            </a:r>
            <a:r>
              <a:rPr lang="en-US" altLang="zh-CN">
                <a:ea typeface="宋体" panose="02010600030101010101" pitchFamily="2" charset="-122"/>
              </a:rPr>
              <a:t>v</a:t>
            </a:r>
            <a:r>
              <a:rPr lang="zh-CN" altLang="zh-CN">
                <a:ea typeface="宋体" panose="02010600030101010101" pitchFamily="2" charset="-122"/>
              </a:rPr>
              <a:t>），其进入端个数</a:t>
            </a:r>
            <a:r>
              <a:rPr lang="en-US" altLang="zh-CN">
                <a:ea typeface="宋体" panose="02010600030101010101" pitchFamily="2" charset="-122"/>
              </a:rPr>
              <a:t>u</a:t>
            </a:r>
            <a:r>
              <a:rPr lang="zh-CN" altLang="zh-CN">
                <a:ea typeface="宋体" panose="02010600030101010101" pitchFamily="2" charset="-122"/>
              </a:rPr>
              <a:t>必定为</a:t>
            </a:r>
            <a:r>
              <a:rPr lang="en-US" altLang="zh-CN">
                <a:ea typeface="宋体" panose="02010600030101010101" pitchFamily="2" charset="-122"/>
              </a:rPr>
              <a:t>1</a:t>
            </a:r>
            <a:r>
              <a:rPr lang="zh-CN" altLang="zh-CN">
                <a:ea typeface="宋体" panose="02010600030101010101" pitchFamily="2" charset="-122"/>
              </a:rPr>
              <a:t>。</a:t>
            </a:r>
            <a:endParaRPr lang="zh-CN" altLang="en-US">
              <a:ea typeface="宋体" panose="02010600030101010101" pitchFamily="2" charset="-122"/>
            </a:endParaRPr>
          </a:p>
        </p:txBody>
      </p:sp>
      <p:sp>
        <p:nvSpPr>
          <p:cNvPr id="94211" name="灯片编号占位符 1">
            <a:extLst>
              <a:ext uri="{FF2B5EF4-FFF2-40B4-BE49-F238E27FC236}">
                <a16:creationId xmlns:a16="http://schemas.microsoft.com/office/drawing/2014/main" id="{D9D198A5-7D89-4770-9B4B-3950B3F13D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4743ED-AEF5-4F47-85B7-5CB8F13AF27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28654851"/>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B8E7DE1D-F314-4C18-B93F-81EE57107B76}"/>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2</a:t>
            </a:r>
            <a:r>
              <a:rPr lang="zh-CN" altLang="zh-CN">
                <a:ea typeface="宋体" panose="02010600030101010101" pitchFamily="2" charset="-122"/>
              </a:rPr>
              <a:t>．简化路径树</a:t>
            </a:r>
          </a:p>
          <a:p>
            <a:r>
              <a:rPr lang="en-US" altLang="zh-CN">
                <a:ea typeface="宋体" panose="02010600030101010101" pitchFamily="2" charset="-122"/>
              </a:rPr>
              <a:t>		  </a:t>
            </a:r>
            <a:r>
              <a:rPr lang="zh-CN" altLang="zh-CN">
                <a:ea typeface="宋体" panose="02010600030101010101" pitchFamily="2" charset="-122"/>
              </a:rPr>
              <a:t>为了便于对路径树的处理，使之易于利用计算机实现对它的遍历和搜索，最终实现路径测试，我们需要将上述路径树作进一步简化。</a:t>
            </a:r>
          </a:p>
          <a:p>
            <a:r>
              <a:rPr lang="en-US" altLang="zh-CN">
                <a:ea typeface="宋体" panose="02010600030101010101" pitchFamily="2" charset="-122"/>
              </a:rPr>
              <a:t>		  </a:t>
            </a:r>
            <a:r>
              <a:rPr lang="zh-CN" altLang="zh-CN">
                <a:ea typeface="宋体" panose="02010600030101010101" pitchFamily="2" charset="-122"/>
              </a:rPr>
              <a:t>简化处理主要包括以下三个方面：</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）如果路径树中某</a:t>
            </a:r>
            <a:r>
              <a:rPr lang="en-US" altLang="zh-CN">
                <a:ea typeface="宋体" panose="02010600030101010101" pitchFamily="2" charset="-122"/>
              </a:rPr>
              <a:t>AND</a:t>
            </a:r>
            <a:r>
              <a:rPr lang="zh-CN" altLang="zh-CN">
                <a:ea typeface="宋体" panose="02010600030101010101" pitchFamily="2" charset="-122"/>
              </a:rPr>
              <a:t>结点的子结点中仍然有</a:t>
            </a:r>
            <a:r>
              <a:rPr lang="en-US" altLang="zh-CN">
                <a:ea typeface="宋体" panose="02010600030101010101" pitchFamily="2" charset="-122"/>
              </a:rPr>
              <a:t>AND</a:t>
            </a:r>
            <a:r>
              <a:rPr lang="zh-CN" altLang="zh-CN">
                <a:ea typeface="宋体" panose="02010600030101010101" pitchFamily="2" charset="-122"/>
              </a:rPr>
              <a:t>结点，就将孙结点提到子结点的位置，并去掉该</a:t>
            </a:r>
            <a:r>
              <a:rPr lang="en-US" altLang="zh-CN">
                <a:ea typeface="宋体" panose="02010600030101010101" pitchFamily="2" charset="-122"/>
              </a:rPr>
              <a:t>AND</a:t>
            </a:r>
            <a:r>
              <a:rPr lang="zh-CN" altLang="zh-CN">
                <a:ea typeface="宋体" panose="02010600030101010101" pitchFamily="2" charset="-122"/>
              </a:rPr>
              <a:t>子结点。按照这一原则，我们把图</a:t>
            </a:r>
            <a:r>
              <a:rPr lang="en-US" altLang="zh-CN">
                <a:ea typeface="宋体" panose="02010600030101010101" pitchFamily="2" charset="-122"/>
              </a:rPr>
              <a:t>4.25</a:t>
            </a:r>
            <a:r>
              <a:rPr lang="zh-CN" altLang="zh-CN">
                <a:ea typeface="宋体" panose="02010600030101010101" pitchFamily="2" charset="-122"/>
              </a:rPr>
              <a:t>中的（</a:t>
            </a:r>
            <a:r>
              <a:rPr lang="en-US" altLang="zh-CN">
                <a:ea typeface="宋体" panose="02010600030101010101" pitchFamily="2" charset="-122"/>
              </a:rPr>
              <a:t>a</a:t>
            </a:r>
            <a:r>
              <a:rPr lang="zh-CN" altLang="zh-CN">
                <a:ea typeface="宋体" panose="02010600030101010101" pitchFamily="2" charset="-122"/>
              </a:rPr>
              <a:t>）图简化成（</a:t>
            </a:r>
            <a:r>
              <a:rPr lang="en-US" altLang="zh-CN">
                <a:ea typeface="宋体" panose="02010600030101010101" pitchFamily="2" charset="-122"/>
              </a:rPr>
              <a:t>b</a:t>
            </a:r>
            <a:r>
              <a:rPr lang="zh-CN" altLang="zh-CN">
                <a:ea typeface="宋体" panose="02010600030101010101" pitchFamily="2" charset="-122"/>
              </a:rPr>
              <a:t>）图。</a:t>
            </a:r>
          </a:p>
        </p:txBody>
      </p:sp>
      <p:sp>
        <p:nvSpPr>
          <p:cNvPr id="95235" name="灯片编号占位符 1">
            <a:extLst>
              <a:ext uri="{FF2B5EF4-FFF2-40B4-BE49-F238E27FC236}">
                <a16:creationId xmlns:a16="http://schemas.microsoft.com/office/drawing/2014/main" id="{64338597-5FAD-4E58-B5A5-0F3FA830CB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0CB0999-50DF-4F09-A374-8BB359097D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44273389"/>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a:extLst>
              <a:ext uri="{FF2B5EF4-FFF2-40B4-BE49-F238E27FC236}">
                <a16:creationId xmlns:a16="http://schemas.microsoft.com/office/drawing/2014/main" id="{CF0085D2-681B-4B7E-A457-33A649549E1B}"/>
              </a:ext>
            </a:extLst>
          </p:cNvPr>
          <p:cNvSpPr>
            <a:spLocks noGrp="1"/>
          </p:cNvSpPr>
          <p:nvPr>
            <p:ph idx="1"/>
          </p:nvPr>
        </p:nvSpPr>
        <p:spPr>
          <a:xfrm>
            <a:off x="-304800" y="1295400"/>
            <a:ext cx="97536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）如果路径树中某</a:t>
            </a:r>
            <a:r>
              <a:rPr lang="en-US" altLang="zh-CN">
                <a:ea typeface="宋体" panose="02010600030101010101" pitchFamily="2" charset="-122"/>
              </a:rPr>
              <a:t>OR</a:t>
            </a:r>
            <a:r>
              <a:rPr lang="zh-CN" altLang="zh-CN">
                <a:ea typeface="宋体" panose="02010600030101010101" pitchFamily="2" charset="-122"/>
              </a:rPr>
              <a:t>结点的子结点中仍然有</a:t>
            </a:r>
            <a:endParaRPr lang="en-US" altLang="zh-CN">
              <a:ea typeface="宋体" panose="02010600030101010101" pitchFamily="2" charset="-122"/>
            </a:endParaRPr>
          </a:p>
          <a:p>
            <a:r>
              <a:rPr lang="en-US" altLang="zh-CN">
                <a:ea typeface="宋体" panose="02010600030101010101" pitchFamily="2" charset="-122"/>
              </a:rPr>
              <a:t>	OR</a:t>
            </a:r>
            <a:r>
              <a:rPr lang="zh-CN" altLang="zh-CN">
                <a:ea typeface="宋体" panose="02010600030101010101" pitchFamily="2" charset="-122"/>
              </a:rPr>
              <a:t>结点，就将孙结点也提到子结点的位置来，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并且去掉该</a:t>
            </a:r>
            <a:r>
              <a:rPr lang="en-US" altLang="zh-CN">
                <a:ea typeface="宋体" panose="02010600030101010101" pitchFamily="2" charset="-122"/>
              </a:rPr>
              <a:t>OR</a:t>
            </a:r>
            <a:r>
              <a:rPr lang="zh-CN" altLang="zh-CN">
                <a:ea typeface="宋体" panose="02010600030101010101" pitchFamily="2" charset="-122"/>
              </a:rPr>
              <a:t>子结点。按照这一原则，可以把</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4.25</a:t>
            </a:r>
            <a:r>
              <a:rPr lang="zh-CN" altLang="zh-CN">
                <a:ea typeface="宋体" panose="02010600030101010101" pitchFamily="2" charset="-122"/>
              </a:rPr>
              <a:t>的（</a:t>
            </a:r>
            <a:r>
              <a:rPr lang="en-US" altLang="zh-CN">
                <a:ea typeface="宋体" panose="02010600030101010101" pitchFamily="2" charset="-122"/>
              </a:rPr>
              <a:t>c</a:t>
            </a:r>
            <a:r>
              <a:rPr lang="zh-CN" altLang="zh-CN">
                <a:ea typeface="宋体" panose="02010600030101010101" pitchFamily="2" charset="-122"/>
              </a:rPr>
              <a:t>）图简化成（</a:t>
            </a:r>
            <a:r>
              <a:rPr lang="en-US" altLang="zh-CN">
                <a:ea typeface="宋体" panose="02010600030101010101" pitchFamily="2" charset="-122"/>
              </a:rPr>
              <a:t>d</a:t>
            </a:r>
            <a:r>
              <a:rPr lang="zh-CN" altLang="zh-CN">
                <a:ea typeface="宋体" panose="02010600030101010101" pitchFamily="2" charset="-122"/>
              </a:rPr>
              <a:t>）图。</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）如果路径树的</a:t>
            </a:r>
            <a:r>
              <a:rPr lang="en-US" altLang="zh-CN">
                <a:ea typeface="宋体" panose="02010600030101010101" pitchFamily="2" charset="-122"/>
              </a:rPr>
              <a:t>AND</a:t>
            </a:r>
            <a:r>
              <a:rPr lang="zh-CN" altLang="zh-CN">
                <a:ea typeface="宋体" panose="02010600030101010101" pitchFamily="2" charset="-122"/>
              </a:rPr>
              <a:t>结点有一子结点是叶结</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点，我们可将此叶结点合并到其左、右邻结点中，</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进而消除</a:t>
            </a:r>
            <a:r>
              <a:rPr lang="en-US" altLang="zh-CN">
                <a:ea typeface="宋体" panose="02010600030101010101" pitchFamily="2" charset="-122"/>
              </a:rPr>
              <a:t>AND</a:t>
            </a:r>
            <a:r>
              <a:rPr lang="zh-CN" altLang="zh-CN">
                <a:ea typeface="宋体" panose="02010600030101010101" pitchFamily="2" charset="-122"/>
              </a:rPr>
              <a:t>结点和该叶结点构成的分支。</a:t>
            </a:r>
            <a:endParaRPr lang="zh-CN" altLang="en-US">
              <a:ea typeface="宋体" panose="02010600030101010101" pitchFamily="2" charset="-122"/>
            </a:endParaRPr>
          </a:p>
        </p:txBody>
      </p:sp>
      <p:sp>
        <p:nvSpPr>
          <p:cNvPr id="96259" name="灯片编号占位符 1">
            <a:extLst>
              <a:ext uri="{FF2B5EF4-FFF2-40B4-BE49-F238E27FC236}">
                <a16:creationId xmlns:a16="http://schemas.microsoft.com/office/drawing/2014/main" id="{A7EB3246-750D-45BA-B380-412C2F0B05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63DDE9-2CB7-4411-B7B4-53C6A703153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3479292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a:extLst>
              <a:ext uri="{FF2B5EF4-FFF2-40B4-BE49-F238E27FC236}">
                <a16:creationId xmlns:a16="http://schemas.microsoft.com/office/drawing/2014/main" id="{8372480E-FE33-4336-B46D-F4394EE30163}"/>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在图</a:t>
            </a:r>
            <a:r>
              <a:rPr lang="en-US" altLang="zh-CN">
                <a:ea typeface="宋体" panose="02010600030101010101" pitchFamily="2" charset="-122"/>
              </a:rPr>
              <a:t>4.26</a:t>
            </a:r>
            <a:r>
              <a:rPr lang="zh-CN" altLang="zh-CN">
                <a:ea typeface="宋体" panose="02010600030101010101" pitchFamily="2" charset="-122"/>
              </a:rPr>
              <a:t>中，若</a:t>
            </a:r>
            <a:r>
              <a:rPr lang="en-US" altLang="zh-CN">
                <a:ea typeface="宋体" panose="02010600030101010101" pitchFamily="2" charset="-122"/>
              </a:rPr>
              <a:t>A</a:t>
            </a:r>
            <a:r>
              <a:rPr lang="zh-CN" altLang="zh-CN">
                <a:ea typeface="宋体" panose="02010600030101010101" pitchFamily="2" charset="-122"/>
              </a:rPr>
              <a:t>为一叶结点，它的相邻结点可能有以下几种情况：</a:t>
            </a:r>
          </a:p>
          <a:p>
            <a:r>
              <a:rPr lang="en-US" altLang="zh-CN">
                <a:ea typeface="宋体" panose="02010600030101010101" pitchFamily="2" charset="-122"/>
              </a:rPr>
              <a:t>●	</a:t>
            </a:r>
            <a:r>
              <a:rPr lang="zh-CN" altLang="zh-CN">
                <a:ea typeface="宋体" panose="02010600030101010101" pitchFamily="2" charset="-122"/>
              </a:rPr>
              <a:t>相邻结点也是叶结点，如</a:t>
            </a:r>
            <a:r>
              <a:rPr lang="en-US" altLang="zh-CN">
                <a:ea typeface="宋体" panose="02010600030101010101" pitchFamily="2" charset="-122"/>
              </a:rPr>
              <a:t>B</a:t>
            </a:r>
            <a:r>
              <a:rPr lang="zh-CN" altLang="zh-CN">
                <a:ea typeface="宋体" panose="02010600030101010101" pitchFamily="2" charset="-122"/>
              </a:rPr>
              <a:t>结点，则可简化成</a:t>
            </a:r>
            <a:r>
              <a:rPr lang="en-US" altLang="zh-CN">
                <a:ea typeface="宋体" panose="02010600030101010101" pitchFamily="2" charset="-122"/>
              </a:rPr>
              <a:t>AB</a:t>
            </a:r>
            <a:r>
              <a:rPr lang="zh-CN" altLang="zh-CN">
                <a:ea typeface="宋体" panose="02010600030101010101" pitchFamily="2" charset="-122"/>
              </a:rPr>
              <a:t>结点，如图</a:t>
            </a:r>
            <a:r>
              <a:rPr lang="en-US" altLang="zh-CN">
                <a:ea typeface="宋体" panose="02010600030101010101" pitchFamily="2" charset="-122"/>
              </a:rPr>
              <a:t>4.26</a:t>
            </a:r>
            <a:r>
              <a:rPr lang="zh-CN" altLang="zh-CN">
                <a:ea typeface="宋体" panose="02010600030101010101" pitchFamily="2" charset="-122"/>
              </a:rPr>
              <a:t>（</a:t>
            </a:r>
            <a:r>
              <a:rPr lang="en-US" altLang="zh-CN">
                <a:ea typeface="宋体" panose="02010600030101010101" pitchFamily="2" charset="-122"/>
              </a:rPr>
              <a:t>a</a:t>
            </a:r>
            <a:r>
              <a:rPr lang="zh-CN" altLang="zh-CN">
                <a:ea typeface="宋体" panose="02010600030101010101" pitchFamily="2" charset="-122"/>
              </a:rPr>
              <a:t>）所示。</a:t>
            </a:r>
          </a:p>
          <a:p>
            <a:r>
              <a:rPr lang="en-US" altLang="zh-CN">
                <a:ea typeface="宋体" panose="02010600030101010101" pitchFamily="2" charset="-122"/>
              </a:rPr>
              <a:t>●	</a:t>
            </a:r>
            <a:r>
              <a:rPr lang="zh-CN" altLang="zh-CN">
                <a:ea typeface="宋体" panose="02010600030101010101" pitchFamily="2" charset="-122"/>
              </a:rPr>
              <a:t>相邻结点是</a:t>
            </a:r>
            <a:r>
              <a:rPr lang="en-US" altLang="zh-CN">
                <a:ea typeface="宋体" panose="02010600030101010101" pitchFamily="2" charset="-122"/>
              </a:rPr>
              <a:t>OR</a:t>
            </a:r>
            <a:r>
              <a:rPr lang="zh-CN" altLang="zh-CN">
                <a:ea typeface="宋体" panose="02010600030101010101" pitchFamily="2" charset="-122"/>
              </a:rPr>
              <a:t>结点；如它联结了</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D</a:t>
            </a:r>
            <a:r>
              <a:rPr lang="zh-CN" altLang="zh-CN">
                <a:ea typeface="宋体" panose="02010600030101010101" pitchFamily="2" charset="-122"/>
              </a:rPr>
              <a:t>叶结点，则可将</a:t>
            </a:r>
            <a:r>
              <a:rPr lang="en-US" altLang="zh-CN">
                <a:ea typeface="宋体" panose="02010600030101010101" pitchFamily="2" charset="-122"/>
              </a:rPr>
              <a:t>A</a:t>
            </a:r>
            <a:r>
              <a:rPr lang="zh-CN" altLang="zh-CN">
                <a:ea typeface="宋体" panose="02010600030101010101" pitchFamily="2" charset="-122"/>
              </a:rPr>
              <a:t>“乘”入这些叶结点，从而简化成</a:t>
            </a:r>
            <a:r>
              <a:rPr lang="en-US" altLang="zh-CN">
                <a:ea typeface="宋体" panose="02010600030101010101" pitchFamily="2" charset="-122"/>
              </a:rPr>
              <a:t>AB</a:t>
            </a:r>
            <a:r>
              <a:rPr lang="zh-CN" altLang="zh-CN">
                <a:ea typeface="宋体" panose="02010600030101010101" pitchFamily="2" charset="-122"/>
              </a:rPr>
              <a:t>、</a:t>
            </a:r>
            <a:r>
              <a:rPr lang="en-US" altLang="zh-CN">
                <a:ea typeface="宋体" panose="02010600030101010101" pitchFamily="2" charset="-122"/>
              </a:rPr>
              <a:t>AC</a:t>
            </a:r>
            <a:r>
              <a:rPr lang="zh-CN" altLang="zh-CN">
                <a:ea typeface="宋体" panose="02010600030101010101" pitchFamily="2" charset="-122"/>
              </a:rPr>
              <a:t>和</a:t>
            </a:r>
            <a:r>
              <a:rPr lang="en-US" altLang="zh-CN">
                <a:ea typeface="宋体" panose="02010600030101010101" pitchFamily="2" charset="-122"/>
              </a:rPr>
              <a:t>AD</a:t>
            </a:r>
            <a:r>
              <a:rPr lang="zh-CN" altLang="zh-CN">
                <a:ea typeface="宋体" panose="02010600030101010101" pitchFamily="2" charset="-122"/>
              </a:rPr>
              <a:t>三个叶结点，如图</a:t>
            </a:r>
            <a:r>
              <a:rPr lang="en-US" altLang="zh-CN">
                <a:ea typeface="宋体" panose="02010600030101010101" pitchFamily="2" charset="-122"/>
              </a:rPr>
              <a:t>4.26</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97283" name="灯片编号占位符 1">
            <a:extLst>
              <a:ext uri="{FF2B5EF4-FFF2-40B4-BE49-F238E27FC236}">
                <a16:creationId xmlns:a16="http://schemas.microsoft.com/office/drawing/2014/main" id="{1E04C315-F865-44A0-B207-2AE531DB7D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79E7AB-A945-4D24-A287-147855281B2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74855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descr="0104">
            <a:extLst>
              <a:ext uri="{FF2B5EF4-FFF2-40B4-BE49-F238E27FC236}">
                <a16:creationId xmlns:a16="http://schemas.microsoft.com/office/drawing/2014/main" id="{B0C5EE44-A245-451E-9383-295231048BC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1447800"/>
            <a:ext cx="2362200" cy="4537075"/>
          </a:xfrm>
          <a:noFill/>
        </p:spPr>
      </p:pic>
      <p:sp>
        <p:nvSpPr>
          <p:cNvPr id="35843" name="矩形 4">
            <a:extLst>
              <a:ext uri="{FF2B5EF4-FFF2-40B4-BE49-F238E27FC236}">
                <a16:creationId xmlns:a16="http://schemas.microsoft.com/office/drawing/2014/main" id="{E75A7B85-32DD-4C6F-8F82-45C39B711FEF}"/>
              </a:ext>
            </a:extLst>
          </p:cNvPr>
          <p:cNvSpPr>
            <a:spLocks noChangeArrowheads="1"/>
          </p:cNvSpPr>
          <p:nvPr/>
        </p:nvSpPr>
        <p:spPr bwMode="auto">
          <a:xfrm>
            <a:off x="2590800" y="6248400"/>
            <a:ext cx="376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 图</a:t>
            </a:r>
            <a:r>
              <a:rPr lang="en-US" altLang="zh-CN" b="1">
                <a:ea typeface="宋体" panose="02010600030101010101" pitchFamily="2" charset="-122"/>
              </a:rPr>
              <a:t>1.4  </a:t>
            </a:r>
            <a:r>
              <a:rPr lang="zh-CN" altLang="zh-CN" b="1">
                <a:ea typeface="宋体" panose="02010600030101010101" pitchFamily="2" charset="-122"/>
              </a:rPr>
              <a:t>测试与开发前期工作的关系 </a:t>
            </a:r>
            <a:endParaRPr lang="zh-CN" altLang="en-US" b="1">
              <a:ea typeface="宋体" panose="02010600030101010101" pitchFamily="2" charset="-122"/>
            </a:endParaRPr>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descr="0425">
            <a:extLst>
              <a:ext uri="{FF2B5EF4-FFF2-40B4-BE49-F238E27FC236}">
                <a16:creationId xmlns:a16="http://schemas.microsoft.com/office/drawing/2014/main" id="{997EEE5B-4DEA-4ABD-BBB8-646AA7E887B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1752600"/>
            <a:ext cx="4949825" cy="3962400"/>
          </a:xfrm>
          <a:noFill/>
        </p:spPr>
      </p:pic>
      <p:sp>
        <p:nvSpPr>
          <p:cNvPr id="98307" name="矩形 4">
            <a:extLst>
              <a:ext uri="{FF2B5EF4-FFF2-40B4-BE49-F238E27FC236}">
                <a16:creationId xmlns:a16="http://schemas.microsoft.com/office/drawing/2014/main" id="{349F3FCA-B939-49D0-B543-F4CEEAF8415D}"/>
              </a:ext>
            </a:extLst>
          </p:cNvPr>
          <p:cNvSpPr>
            <a:spLocks noChangeArrowheads="1"/>
          </p:cNvSpPr>
          <p:nvPr/>
        </p:nvSpPr>
        <p:spPr bwMode="auto">
          <a:xfrm>
            <a:off x="3505200" y="6324600"/>
            <a:ext cx="250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路径树的简化</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8308" name="灯片编号占位符 1">
            <a:extLst>
              <a:ext uri="{FF2B5EF4-FFF2-40B4-BE49-F238E27FC236}">
                <a16:creationId xmlns:a16="http://schemas.microsoft.com/office/drawing/2014/main" id="{F2B010BD-E0DF-4121-B7EF-71C96A1028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519939-535A-4A74-B66A-46E22ECB56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84683680"/>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2" descr="0426">
            <a:extLst>
              <a:ext uri="{FF2B5EF4-FFF2-40B4-BE49-F238E27FC236}">
                <a16:creationId xmlns:a16="http://schemas.microsoft.com/office/drawing/2014/main" id="{567FD9B1-598B-4C02-AAE0-1E310F92C5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48000" y="1447800"/>
            <a:ext cx="3200400" cy="4930775"/>
          </a:xfrm>
          <a:noFill/>
        </p:spPr>
      </p:pic>
      <p:sp>
        <p:nvSpPr>
          <p:cNvPr id="99331" name="矩形 4">
            <a:extLst>
              <a:ext uri="{FF2B5EF4-FFF2-40B4-BE49-F238E27FC236}">
                <a16:creationId xmlns:a16="http://schemas.microsoft.com/office/drawing/2014/main" id="{5DF5AD6D-0E70-46C1-813F-02222AC4C190}"/>
              </a:ext>
            </a:extLst>
          </p:cNvPr>
          <p:cNvSpPr>
            <a:spLocks noChangeArrowheads="1"/>
          </p:cNvSpPr>
          <p:nvPr/>
        </p:nvSpPr>
        <p:spPr bwMode="auto">
          <a:xfrm>
            <a:off x="3581400" y="6488113"/>
            <a:ext cx="2146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路径的简化</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9332" name="灯片编号占位符 1">
            <a:extLst>
              <a:ext uri="{FF2B5EF4-FFF2-40B4-BE49-F238E27FC236}">
                <a16:creationId xmlns:a16="http://schemas.microsoft.com/office/drawing/2014/main" id="{7EBFAC07-8376-4256-B98F-4A76C1C890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39007B-55B3-45D7-9C33-20011707373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6471288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CF08C054-9C56-4B91-8943-23A75C8AA1B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相邻结点是</a:t>
            </a:r>
            <a:r>
              <a:rPr lang="en-US" altLang="zh-CN">
                <a:ea typeface="宋体" panose="02010600030101010101" pitchFamily="2" charset="-122"/>
              </a:rPr>
              <a:t>AND</a:t>
            </a:r>
            <a:r>
              <a:rPr lang="zh-CN" altLang="zh-CN">
                <a:ea typeface="宋体" panose="02010600030101010101" pitchFamily="2" charset="-122"/>
              </a:rPr>
              <a:t>结点，例如，它联结了</a:t>
            </a:r>
            <a:r>
              <a:rPr lang="en-US" altLang="zh-CN">
                <a:ea typeface="宋体" panose="02010600030101010101" pitchFamily="2" charset="-122"/>
              </a:rPr>
              <a:t>B</a:t>
            </a:r>
            <a:r>
              <a:rPr lang="zh-CN" altLang="zh-CN">
                <a:ea typeface="宋体" panose="02010600030101010101" pitchFamily="2" charset="-122"/>
              </a:rPr>
              <a:t>和</a:t>
            </a:r>
            <a:r>
              <a:rPr lang="en-US" altLang="zh-CN">
                <a:ea typeface="宋体" panose="02010600030101010101" pitchFamily="2" charset="-122"/>
              </a:rPr>
              <a:t>C</a:t>
            </a:r>
            <a:r>
              <a:rPr lang="zh-CN" altLang="zh-CN">
                <a:ea typeface="宋体" panose="02010600030101010101" pitchFamily="2" charset="-122"/>
              </a:rPr>
              <a:t>叶结点，那么我们可将“乘”入该</a:t>
            </a:r>
            <a:r>
              <a:rPr lang="en-US" altLang="zh-CN">
                <a:ea typeface="宋体" panose="02010600030101010101" pitchFamily="2" charset="-122"/>
              </a:rPr>
              <a:t>AND</a:t>
            </a:r>
            <a:r>
              <a:rPr lang="zh-CN" altLang="zh-CN">
                <a:ea typeface="宋体" panose="02010600030101010101" pitchFamily="2" charset="-122"/>
              </a:rPr>
              <a:t>结点的最左叶结点，使得它的叶结点变成</a:t>
            </a:r>
            <a:r>
              <a:rPr lang="en-US" altLang="zh-CN">
                <a:ea typeface="宋体" panose="02010600030101010101" pitchFamily="2" charset="-122"/>
              </a:rPr>
              <a:t>AB</a:t>
            </a:r>
            <a:r>
              <a:rPr lang="zh-CN" altLang="zh-CN">
                <a:ea typeface="宋体" panose="02010600030101010101" pitchFamily="2" charset="-122"/>
              </a:rPr>
              <a:t>和</a:t>
            </a:r>
            <a:r>
              <a:rPr lang="en-US" altLang="zh-CN">
                <a:ea typeface="宋体" panose="02010600030101010101" pitchFamily="2" charset="-122"/>
              </a:rPr>
              <a:t>C</a:t>
            </a:r>
            <a:r>
              <a:rPr lang="zh-CN" altLang="zh-CN">
                <a:ea typeface="宋体" panose="02010600030101010101" pitchFamily="2" charset="-122"/>
              </a:rPr>
              <a:t>，如图</a:t>
            </a:r>
            <a:r>
              <a:rPr lang="en-US" altLang="zh-CN">
                <a:ea typeface="宋体" panose="02010600030101010101" pitchFamily="2" charset="-122"/>
              </a:rPr>
              <a:t>4.26</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）所示。 </a:t>
            </a:r>
            <a:endParaRPr lang="zh-CN" altLang="en-US">
              <a:ea typeface="宋体" panose="02010600030101010101" pitchFamily="2" charset="-122"/>
            </a:endParaRPr>
          </a:p>
        </p:txBody>
      </p:sp>
      <p:sp>
        <p:nvSpPr>
          <p:cNvPr id="100355" name="灯片编号占位符 1">
            <a:extLst>
              <a:ext uri="{FF2B5EF4-FFF2-40B4-BE49-F238E27FC236}">
                <a16:creationId xmlns:a16="http://schemas.microsoft.com/office/drawing/2014/main" id="{FB222B76-971A-44AE-9899-92D223DF3D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CDCD2D-58B7-4A74-BCAC-AF9FD2ECCF5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86863623"/>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9093E581-DD02-426E-9270-B7237528504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任何路径树经过上述规则的简化都会具有新的特征，即每一</a:t>
            </a:r>
            <a:r>
              <a:rPr lang="en-US" altLang="zh-CN">
                <a:ea typeface="宋体" panose="02010600030101010101" pitchFamily="2" charset="-122"/>
              </a:rPr>
              <a:t>OR</a:t>
            </a:r>
            <a:r>
              <a:rPr lang="zh-CN" altLang="zh-CN">
                <a:ea typeface="宋体" panose="02010600030101010101" pitchFamily="2" charset="-122"/>
              </a:rPr>
              <a:t>结点的任一分支都不再是</a:t>
            </a:r>
            <a:r>
              <a:rPr lang="en-US" altLang="zh-CN">
                <a:ea typeface="宋体" panose="02010600030101010101" pitchFamily="2" charset="-122"/>
              </a:rPr>
              <a:t>OR</a:t>
            </a:r>
            <a:r>
              <a:rPr lang="zh-CN" altLang="zh-CN">
                <a:ea typeface="宋体" panose="02010600030101010101" pitchFamily="2" charset="-122"/>
              </a:rPr>
              <a:t>结点，并且每一</a:t>
            </a:r>
            <a:r>
              <a:rPr lang="en-US" altLang="zh-CN">
                <a:ea typeface="宋体" panose="02010600030101010101" pitchFamily="2" charset="-122"/>
              </a:rPr>
              <a:t>AND</a:t>
            </a:r>
            <a:r>
              <a:rPr lang="zh-CN" altLang="zh-CN">
                <a:ea typeface="宋体" panose="02010600030101010101" pitchFamily="2" charset="-122"/>
              </a:rPr>
              <a:t>结点的任一分支都不再是</a:t>
            </a:r>
            <a:r>
              <a:rPr lang="en-US" altLang="zh-CN">
                <a:ea typeface="宋体" panose="02010600030101010101" pitchFamily="2" charset="-122"/>
              </a:rPr>
              <a:t>AND</a:t>
            </a:r>
            <a:r>
              <a:rPr lang="zh-CN" altLang="zh-CN">
                <a:ea typeface="宋体" panose="02010600030101010101" pitchFamily="2" charset="-122"/>
              </a:rPr>
              <a:t>结点，很可能是</a:t>
            </a:r>
            <a:r>
              <a:rPr lang="en-US" altLang="zh-CN">
                <a:ea typeface="宋体" panose="02010600030101010101" pitchFamily="2" charset="-122"/>
              </a:rPr>
              <a:t>OR</a:t>
            </a:r>
            <a:r>
              <a:rPr lang="zh-CN" altLang="zh-CN">
                <a:ea typeface="宋体" panose="02010600030101010101" pitchFamily="2" charset="-122"/>
              </a:rPr>
              <a:t>结点。</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4.27</a:t>
            </a:r>
            <a:r>
              <a:rPr lang="zh-CN" altLang="zh-CN">
                <a:ea typeface="宋体" panose="02010600030101010101" pitchFamily="2" charset="-122"/>
              </a:rPr>
              <a:t>便是图</a:t>
            </a:r>
            <a:r>
              <a:rPr lang="en-US" altLang="zh-CN">
                <a:ea typeface="宋体" panose="02010600030101010101" pitchFamily="2" charset="-122"/>
              </a:rPr>
              <a:t>4.23</a:t>
            </a:r>
            <a:r>
              <a:rPr lang="zh-CN" altLang="zh-CN">
                <a:ea typeface="宋体" panose="02010600030101010101" pitchFamily="2" charset="-122"/>
              </a:rPr>
              <a:t>中路径树的简化形式。</a:t>
            </a:r>
          </a:p>
          <a:p>
            <a:endParaRPr lang="zh-CN" altLang="en-US">
              <a:ea typeface="宋体" panose="02010600030101010101" pitchFamily="2" charset="-122"/>
            </a:endParaRPr>
          </a:p>
        </p:txBody>
      </p:sp>
      <p:sp>
        <p:nvSpPr>
          <p:cNvPr id="101379" name="灯片编号占位符 1">
            <a:extLst>
              <a:ext uri="{FF2B5EF4-FFF2-40B4-BE49-F238E27FC236}">
                <a16:creationId xmlns:a16="http://schemas.microsoft.com/office/drawing/2014/main" id="{1D21B1D3-B7AF-40B4-B93D-AC4B93B0AC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99B971-0B38-4ECD-BF55-A5D9DFF0D3E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7176900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02" name="Picture 2" descr="0427">
            <a:extLst>
              <a:ext uri="{FF2B5EF4-FFF2-40B4-BE49-F238E27FC236}">
                <a16:creationId xmlns:a16="http://schemas.microsoft.com/office/drawing/2014/main" id="{E774A5EE-3A9A-4DE2-A8B2-906587D797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514600" y="1752600"/>
            <a:ext cx="4848225" cy="3581400"/>
          </a:xfrm>
          <a:noFill/>
        </p:spPr>
      </p:pic>
      <p:sp>
        <p:nvSpPr>
          <p:cNvPr id="102403" name="矩形 4">
            <a:extLst>
              <a:ext uri="{FF2B5EF4-FFF2-40B4-BE49-F238E27FC236}">
                <a16:creationId xmlns:a16="http://schemas.microsoft.com/office/drawing/2014/main" id="{4717ED8B-B994-4F71-B085-1777BC5182B3}"/>
              </a:ext>
            </a:extLst>
          </p:cNvPr>
          <p:cNvSpPr>
            <a:spLocks noChangeArrowheads="1"/>
          </p:cNvSpPr>
          <p:nvPr/>
        </p:nvSpPr>
        <p:spPr bwMode="auto">
          <a:xfrm>
            <a:off x="3733800" y="5943600"/>
            <a:ext cx="260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简化后的路径树</a:t>
            </a:r>
          </a:p>
        </p:txBody>
      </p:sp>
      <p:sp>
        <p:nvSpPr>
          <p:cNvPr id="102404" name="灯片编号占位符 1">
            <a:extLst>
              <a:ext uri="{FF2B5EF4-FFF2-40B4-BE49-F238E27FC236}">
                <a16:creationId xmlns:a16="http://schemas.microsoft.com/office/drawing/2014/main" id="{946A2A67-3F90-4121-8678-C57A26B8CA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862C5F-CDF8-4465-B0A1-B871A69C3D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480185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a:extLst>
              <a:ext uri="{FF2B5EF4-FFF2-40B4-BE49-F238E27FC236}">
                <a16:creationId xmlns:a16="http://schemas.microsoft.com/office/drawing/2014/main" id="{37CFD330-654E-4C7B-9D54-5338AC630327}"/>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．路径编码</a:t>
            </a:r>
          </a:p>
          <a:p>
            <a:r>
              <a:rPr lang="en-US" altLang="zh-CN">
                <a:ea typeface="宋体" panose="02010600030101010101" pitchFamily="2" charset="-122"/>
              </a:rPr>
              <a:t>		  </a:t>
            </a:r>
            <a:r>
              <a:rPr lang="zh-CN" altLang="zh-CN">
                <a:ea typeface="宋体" panose="02010600030101010101" pitchFamily="2" charset="-122"/>
              </a:rPr>
              <a:t>以下给出路径编码的方法。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）路径树中每一</a:t>
            </a:r>
            <a:r>
              <a:rPr lang="en-US" altLang="zh-CN">
                <a:ea typeface="宋体" panose="02010600030101010101" pitchFamily="2" charset="-122"/>
              </a:rPr>
              <a:t>OR</a:t>
            </a:r>
            <a:r>
              <a:rPr lang="zh-CN" altLang="zh-CN">
                <a:ea typeface="宋体" panose="02010600030101010101" pitchFamily="2" charset="-122"/>
              </a:rPr>
              <a:t>结点的出端分支编码</a:t>
            </a:r>
          </a:p>
          <a:p>
            <a:r>
              <a:rPr lang="en-US" altLang="zh-CN">
                <a:ea typeface="宋体" panose="02010600030101010101" pitchFamily="2" charset="-122"/>
              </a:rPr>
              <a:t>		  </a:t>
            </a:r>
            <a:r>
              <a:rPr lang="zh-CN" altLang="zh-CN">
                <a:ea typeface="宋体" panose="02010600030101010101" pitchFamily="2" charset="-122"/>
              </a:rPr>
              <a:t>若</a:t>
            </a:r>
            <a:r>
              <a:rPr lang="en-US" altLang="zh-CN">
                <a:ea typeface="宋体" panose="02010600030101010101" pitchFamily="2" charset="-122"/>
              </a:rPr>
              <a:t>OR</a:t>
            </a:r>
            <a:r>
              <a:rPr lang="zh-CN" altLang="zh-CN">
                <a:ea typeface="宋体" panose="02010600030101010101" pitchFamily="2" charset="-122"/>
              </a:rPr>
              <a:t>结点的出端分支个数为</a:t>
            </a:r>
            <a:r>
              <a:rPr lang="en-US" altLang="zh-CN">
                <a:ea typeface="宋体" panose="02010600030101010101" pitchFamily="2" charset="-122"/>
              </a:rPr>
              <a:t>v</a:t>
            </a:r>
            <a:r>
              <a:rPr lang="zh-CN" altLang="zh-CN">
                <a:ea typeface="宋体" panose="02010600030101010101" pitchFamily="2" charset="-122"/>
              </a:rPr>
              <a:t>，其第</a:t>
            </a:r>
            <a:r>
              <a:rPr lang="en-US" altLang="zh-CN">
                <a:ea typeface="宋体" panose="02010600030101010101" pitchFamily="2" charset="-122"/>
              </a:rPr>
              <a:t>i</a:t>
            </a:r>
            <a:r>
              <a:rPr lang="zh-CN" altLang="zh-CN">
                <a:ea typeface="宋体" panose="02010600030101010101" pitchFamily="2" charset="-122"/>
              </a:rPr>
              <a:t>出端分支的编码为十进制数</a:t>
            </a:r>
            <a:r>
              <a:rPr lang="en-US" altLang="zh-CN">
                <a:ea typeface="宋体" panose="02010600030101010101" pitchFamily="2" charset="-122"/>
              </a:rPr>
              <a:t>i − 1</a:t>
            </a:r>
            <a:r>
              <a:rPr lang="zh-CN" altLang="zh-CN">
                <a:ea typeface="宋体" panose="02010600030101010101" pitchFamily="2" charset="-122"/>
              </a:rPr>
              <a:t>的</a:t>
            </a:r>
            <a:r>
              <a:rPr lang="en-US" altLang="zh-CN">
                <a:ea typeface="宋体" panose="02010600030101010101" pitchFamily="2" charset="-122"/>
              </a:rPr>
              <a:t>L</a:t>
            </a:r>
            <a:r>
              <a:rPr lang="zh-CN" altLang="zh-CN">
                <a:ea typeface="宋体" panose="02010600030101010101" pitchFamily="2" charset="-122"/>
              </a:rPr>
              <a:t>位二进制码。其中，</a:t>
            </a:r>
            <a:r>
              <a:rPr lang="en-US" altLang="zh-CN">
                <a:ea typeface="宋体" panose="02010600030101010101" pitchFamily="2" charset="-122"/>
              </a:rPr>
              <a:t>L = [Log</a:t>
            </a:r>
            <a:r>
              <a:rPr lang="en-US" altLang="zh-CN" baseline="-25000">
                <a:ea typeface="宋体" panose="02010600030101010101" pitchFamily="2" charset="-122"/>
              </a:rPr>
              <a:t>2</a:t>
            </a:r>
            <a:r>
              <a:rPr lang="en-US" altLang="zh-CN">
                <a:ea typeface="宋体" panose="02010600030101010101" pitchFamily="2" charset="-122"/>
              </a:rPr>
              <a:t>(v − 1) + 1]</a:t>
            </a:r>
            <a:r>
              <a:rPr lang="zh-CN" altLang="zh-CN">
                <a:ea typeface="宋体" panose="02010600030101010101" pitchFamily="2" charset="-122"/>
              </a:rPr>
              <a:t>，这里方括号为取整运算。</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4.28</a:t>
            </a:r>
            <a:r>
              <a:rPr lang="zh-CN" altLang="zh-CN">
                <a:ea typeface="宋体" panose="02010600030101010101" pitchFamily="2" charset="-122"/>
              </a:rPr>
              <a:t>给出了出端在</a:t>
            </a:r>
            <a:r>
              <a:rPr lang="en-US" altLang="zh-CN">
                <a:ea typeface="宋体" panose="02010600030101010101" pitchFamily="2" charset="-122"/>
              </a:rPr>
              <a:t>5</a:t>
            </a:r>
            <a:r>
              <a:rPr lang="zh-CN" altLang="zh-CN">
                <a:ea typeface="宋体" panose="02010600030101010101" pitchFamily="2" charset="-122"/>
              </a:rPr>
              <a:t>以内的编码。</a:t>
            </a:r>
          </a:p>
          <a:p>
            <a:endParaRPr lang="zh-CN" altLang="en-US">
              <a:ea typeface="宋体" panose="02010600030101010101" pitchFamily="2" charset="-122"/>
            </a:endParaRPr>
          </a:p>
        </p:txBody>
      </p:sp>
      <p:sp>
        <p:nvSpPr>
          <p:cNvPr id="103427" name="灯片编号占位符 1">
            <a:extLst>
              <a:ext uri="{FF2B5EF4-FFF2-40B4-BE49-F238E27FC236}">
                <a16:creationId xmlns:a16="http://schemas.microsoft.com/office/drawing/2014/main" id="{9779D222-9A64-4FCE-8E63-F2973AC194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0FC165-5E56-485D-B1D2-8651A36E553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8880981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0" name="Picture 2" descr="0428">
            <a:extLst>
              <a:ext uri="{FF2B5EF4-FFF2-40B4-BE49-F238E27FC236}">
                <a16:creationId xmlns:a16="http://schemas.microsoft.com/office/drawing/2014/main" id="{817CA330-9F46-4C99-BC15-30D0A39B2B0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2362200"/>
            <a:ext cx="7048500" cy="1981200"/>
          </a:xfrm>
          <a:noFill/>
        </p:spPr>
      </p:pic>
      <p:sp>
        <p:nvSpPr>
          <p:cNvPr id="104451" name="矩形 4">
            <a:extLst>
              <a:ext uri="{FF2B5EF4-FFF2-40B4-BE49-F238E27FC236}">
                <a16:creationId xmlns:a16="http://schemas.microsoft.com/office/drawing/2014/main" id="{80056F7B-7CF5-4341-B40A-882AC141733E}"/>
              </a:ext>
            </a:extLst>
          </p:cNvPr>
          <p:cNvSpPr>
            <a:spLocks noChangeArrowheads="1"/>
          </p:cNvSpPr>
          <p:nvPr/>
        </p:nvSpPr>
        <p:spPr bwMode="auto">
          <a:xfrm>
            <a:off x="3048000" y="54864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4.28  OR</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结点出端的编码</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2" name="灯片编号占位符 1">
            <a:extLst>
              <a:ext uri="{FF2B5EF4-FFF2-40B4-BE49-F238E27FC236}">
                <a16:creationId xmlns:a16="http://schemas.microsoft.com/office/drawing/2014/main" id="{B446DACC-1BBB-422D-8E06-C4F63CD0A0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6257CA-1F0F-4628-AD4B-516D3766BE3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4231925"/>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a:extLst>
              <a:ext uri="{FF2B5EF4-FFF2-40B4-BE49-F238E27FC236}">
                <a16:creationId xmlns:a16="http://schemas.microsoft.com/office/drawing/2014/main" id="{6F1E643B-D00A-4490-9762-BB7C86B77A2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）路径的编码</a:t>
            </a:r>
          </a:p>
          <a:p>
            <a:r>
              <a:rPr lang="en-US" altLang="zh-CN">
                <a:ea typeface="宋体" panose="02010600030101010101" pitchFamily="2" charset="-122"/>
              </a:rPr>
              <a:t>		  </a:t>
            </a:r>
            <a:r>
              <a:rPr lang="zh-CN" altLang="zh-CN">
                <a:ea typeface="宋体" panose="02010600030101010101" pitchFamily="2" charset="-122"/>
              </a:rPr>
              <a:t>在对路径树的所有</a:t>
            </a:r>
            <a:r>
              <a:rPr lang="en-US" altLang="zh-CN">
                <a:ea typeface="宋体" panose="02010600030101010101" pitchFamily="2" charset="-122"/>
              </a:rPr>
              <a:t>OR</a:t>
            </a:r>
            <a:r>
              <a:rPr lang="zh-CN" altLang="zh-CN">
                <a:ea typeface="宋体" panose="02010600030101010101" pitchFamily="2" charset="-122"/>
              </a:rPr>
              <a:t>结点的出端进行编码以后，任一路径的编码是从根结点出发遍历该路径各叶结点而后回到根结点经历的所有</a:t>
            </a:r>
            <a:r>
              <a:rPr lang="en-US" altLang="zh-CN">
                <a:ea typeface="宋体" panose="02010600030101010101" pitchFamily="2" charset="-122"/>
              </a:rPr>
              <a:t>OR</a:t>
            </a:r>
            <a:r>
              <a:rPr lang="zh-CN" altLang="zh-CN">
                <a:ea typeface="宋体" panose="02010600030101010101" pitchFamily="2" charset="-122"/>
              </a:rPr>
              <a:t>结点出端编码的序列。</a:t>
            </a:r>
          </a:p>
          <a:p>
            <a:r>
              <a:rPr lang="en-US" altLang="zh-CN">
                <a:ea typeface="宋体" panose="02010600030101010101" pitchFamily="2" charset="-122"/>
              </a:rPr>
              <a:t>		  </a:t>
            </a:r>
            <a:r>
              <a:rPr lang="zh-CN" altLang="zh-CN">
                <a:ea typeface="宋体" panose="02010600030101010101" pitchFamily="2" charset="-122"/>
              </a:rPr>
              <a:t>作为实例，图</a:t>
            </a:r>
            <a:r>
              <a:rPr lang="en-US" altLang="zh-CN">
                <a:ea typeface="宋体" panose="02010600030101010101" pitchFamily="2" charset="-122"/>
              </a:rPr>
              <a:t>4.29</a:t>
            </a:r>
            <a:r>
              <a:rPr lang="zh-CN" altLang="zh-CN">
                <a:ea typeface="宋体" panose="02010600030101010101" pitchFamily="2" charset="-122"/>
              </a:rPr>
              <a:t>给出了图</a:t>
            </a:r>
            <a:r>
              <a:rPr lang="en-US" altLang="zh-CN">
                <a:ea typeface="宋体" panose="02010600030101010101" pitchFamily="2" charset="-122"/>
              </a:rPr>
              <a:t>4.23</a:t>
            </a:r>
            <a:r>
              <a:rPr lang="zh-CN" altLang="zh-CN">
                <a:ea typeface="宋体" panose="02010600030101010101" pitchFamily="2" charset="-122"/>
              </a:rPr>
              <a:t>中路径的编码。对于简化了的路径树，我们可以得到类似的结果（参看图</a:t>
            </a:r>
            <a:r>
              <a:rPr lang="en-US" altLang="zh-CN">
                <a:ea typeface="宋体" panose="02010600030101010101" pitchFamily="2" charset="-122"/>
              </a:rPr>
              <a:t>4.30</a:t>
            </a:r>
            <a:r>
              <a:rPr lang="zh-CN" altLang="zh-CN">
                <a:ea typeface="宋体" panose="02010600030101010101" pitchFamily="2" charset="-122"/>
              </a:rPr>
              <a:t>）。但要特别注意，由于简化树不同于原来的路径树，其编码值也是不同的。</a:t>
            </a:r>
          </a:p>
          <a:p>
            <a:endParaRPr lang="zh-CN" altLang="en-US">
              <a:ea typeface="宋体" panose="02010600030101010101" pitchFamily="2" charset="-122"/>
            </a:endParaRPr>
          </a:p>
        </p:txBody>
      </p:sp>
      <p:sp>
        <p:nvSpPr>
          <p:cNvPr id="105475" name="灯片编号占位符 1">
            <a:extLst>
              <a:ext uri="{FF2B5EF4-FFF2-40B4-BE49-F238E27FC236}">
                <a16:creationId xmlns:a16="http://schemas.microsoft.com/office/drawing/2014/main" id="{18F6C5B4-38B0-45DE-B5C1-9650FE108F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10DB2E-F0C6-4690-9F76-B207AB523C7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7723374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0429">
            <a:extLst>
              <a:ext uri="{FF2B5EF4-FFF2-40B4-BE49-F238E27FC236}">
                <a16:creationId xmlns:a16="http://schemas.microsoft.com/office/drawing/2014/main" id="{AFF2C434-45FB-4856-B643-6741B3DF059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24000" y="2057400"/>
            <a:ext cx="6440488" cy="3352800"/>
          </a:xfrm>
          <a:noFill/>
        </p:spPr>
      </p:pic>
      <p:sp>
        <p:nvSpPr>
          <p:cNvPr id="106499" name="矩形 4">
            <a:extLst>
              <a:ext uri="{FF2B5EF4-FFF2-40B4-BE49-F238E27FC236}">
                <a16:creationId xmlns:a16="http://schemas.microsoft.com/office/drawing/2014/main" id="{053EEF18-E150-479C-8B5B-F95964576278}"/>
              </a:ext>
            </a:extLst>
          </p:cNvPr>
          <p:cNvSpPr>
            <a:spLocks noChangeArrowheads="1"/>
          </p:cNvSpPr>
          <p:nvPr/>
        </p:nvSpPr>
        <p:spPr bwMode="auto">
          <a:xfrm>
            <a:off x="3733800" y="5867400"/>
            <a:ext cx="20177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4.29</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路径编码</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灯片编号占位符 1">
            <a:extLst>
              <a:ext uri="{FF2B5EF4-FFF2-40B4-BE49-F238E27FC236}">
                <a16:creationId xmlns:a16="http://schemas.microsoft.com/office/drawing/2014/main" id="{B03F3ADA-AFAB-4DD2-949C-117EC645A6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970937-2816-4964-817C-E833188E1AB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0827275"/>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a:extLst>
              <a:ext uri="{FF2B5EF4-FFF2-40B4-BE49-F238E27FC236}">
                <a16:creationId xmlns:a16="http://schemas.microsoft.com/office/drawing/2014/main" id="{AD1BBAF9-6D47-47D7-B1FD-12EBFDBDB890}"/>
              </a:ext>
            </a:extLst>
          </p:cNvPr>
          <p:cNvSpPr>
            <a:spLocks noGrp="1"/>
          </p:cNvSpPr>
          <p:nvPr>
            <p:ph idx="1"/>
          </p:nvPr>
        </p:nvSpPr>
        <p:spPr/>
        <p:txBody>
          <a:bodyPr/>
          <a:lstStyle/>
          <a:p>
            <a:r>
              <a:rPr lang="en-US" altLang="zh-CN">
                <a:ea typeface="宋体" panose="02010600030101010101" pitchFamily="2" charset="-122"/>
              </a:rPr>
              <a:t>	4</a:t>
            </a:r>
            <a:r>
              <a:rPr lang="zh-CN" altLang="zh-CN">
                <a:ea typeface="宋体" panose="02010600030101010101" pitchFamily="2" charset="-122"/>
              </a:rPr>
              <a:t>．路径译码</a:t>
            </a:r>
          </a:p>
          <a:p>
            <a:r>
              <a:rPr lang="en-US" altLang="zh-CN">
                <a:ea typeface="宋体" panose="02010600030101010101" pitchFamily="2" charset="-122"/>
              </a:rPr>
              <a:t>		  </a:t>
            </a:r>
            <a:r>
              <a:rPr lang="zh-CN" altLang="zh-CN">
                <a:ea typeface="宋体" panose="02010600030101010101" pitchFamily="2" charset="-122"/>
              </a:rPr>
              <a:t>与路径编码的过程相反，在给出某个路径编码以后，找到与其对应的程序路径，我们称这一逆过程为路径译码。</a:t>
            </a:r>
          </a:p>
          <a:p>
            <a:endParaRPr lang="zh-CN" altLang="en-US">
              <a:ea typeface="宋体" panose="02010600030101010101" pitchFamily="2" charset="-122"/>
            </a:endParaRPr>
          </a:p>
        </p:txBody>
      </p:sp>
      <p:sp>
        <p:nvSpPr>
          <p:cNvPr id="107523" name="灯片编号占位符 1">
            <a:extLst>
              <a:ext uri="{FF2B5EF4-FFF2-40B4-BE49-F238E27FC236}">
                <a16:creationId xmlns:a16="http://schemas.microsoft.com/office/drawing/2014/main" id="{6F6E20E3-2CF9-4A60-9486-6435732C30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2A0588-4CDC-48F1-BA19-85890D413E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350474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D2225321-7D52-495C-9D0B-404655B78B92}"/>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确认、验证与测试在整个软件开发过程中作为质量保证的手段，应当最终保证软件产品的正确性、完整性和一致性。</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我们可以把确认、验证与测试活动分为三类（如图</a:t>
            </a:r>
            <a:r>
              <a:rPr lang="en-US" altLang="zh-CN">
                <a:ea typeface="宋体" panose="02010600030101010101" pitchFamily="2" charset="-122"/>
              </a:rPr>
              <a:t>1.5</a:t>
            </a:r>
            <a:r>
              <a:rPr lang="zh-CN" altLang="zh-CN">
                <a:ea typeface="宋体" panose="02010600030101010101" pitchFamily="2" charset="-122"/>
              </a:rPr>
              <a:t>所示）。</a:t>
            </a:r>
          </a:p>
          <a:p>
            <a:pPr eaLnBrk="1" hangingPunct="1"/>
            <a:endParaRPr lang="zh-CN" altLang="en-US">
              <a:ea typeface="宋体" panose="02010600030101010101" pitchFamily="2" charset="-122"/>
            </a:endParaRPr>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2" descr="0430">
            <a:extLst>
              <a:ext uri="{FF2B5EF4-FFF2-40B4-BE49-F238E27FC236}">
                <a16:creationId xmlns:a16="http://schemas.microsoft.com/office/drawing/2014/main" id="{FA4B091C-48D5-4624-BF6B-8E9E7F2E93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2209800"/>
            <a:ext cx="7261225" cy="2286000"/>
          </a:xfrm>
          <a:noFill/>
        </p:spPr>
      </p:pic>
      <p:sp>
        <p:nvSpPr>
          <p:cNvPr id="108547" name="矩形 4">
            <a:extLst>
              <a:ext uri="{FF2B5EF4-FFF2-40B4-BE49-F238E27FC236}">
                <a16:creationId xmlns:a16="http://schemas.microsoft.com/office/drawing/2014/main" id="{822E968E-A8D2-4016-9596-113BA99D4872}"/>
              </a:ext>
            </a:extLst>
          </p:cNvPr>
          <p:cNvSpPr>
            <a:spLocks noChangeArrowheads="1"/>
          </p:cNvSpPr>
          <p:nvPr/>
        </p:nvSpPr>
        <p:spPr bwMode="auto">
          <a:xfrm>
            <a:off x="3048000" y="5715000"/>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简化树的路径编码</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8548" name="灯片编号占位符 1">
            <a:extLst>
              <a:ext uri="{FF2B5EF4-FFF2-40B4-BE49-F238E27FC236}">
                <a16:creationId xmlns:a16="http://schemas.microsoft.com/office/drawing/2014/main" id="{762BA4D7-455C-4EEF-B8C5-2D9578247C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039183-71FC-46A4-94E6-7CB5660FC98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188553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a:extLst>
              <a:ext uri="{FF2B5EF4-FFF2-40B4-BE49-F238E27FC236}">
                <a16:creationId xmlns:a16="http://schemas.microsoft.com/office/drawing/2014/main" id="{72858256-8158-4DBC-8B60-31E5CEE78C5D}"/>
              </a:ext>
            </a:extLst>
          </p:cNvPr>
          <p:cNvSpPr>
            <a:spLocks noGrp="1"/>
          </p:cNvSpPr>
          <p:nvPr>
            <p:ph idx="1"/>
          </p:nvPr>
        </p:nvSpPr>
        <p:spPr/>
        <p:txBody>
          <a:bodyPr/>
          <a:lstStyle/>
          <a:p>
            <a:r>
              <a:rPr lang="en-US" altLang="zh-CN">
                <a:ea typeface="宋体" panose="02010600030101010101" pitchFamily="2" charset="-122"/>
              </a:rPr>
              <a:t>	4.5.4  </a:t>
            </a:r>
            <a:r>
              <a:rPr lang="zh-CN" altLang="zh-CN">
                <a:ea typeface="宋体" panose="02010600030101010101" pitchFamily="2" charset="-122"/>
              </a:rPr>
              <a:t>测试路径枚举</a:t>
            </a:r>
          </a:p>
          <a:p>
            <a:r>
              <a:rPr lang="en-US" altLang="zh-CN">
                <a:ea typeface="宋体" panose="02010600030101010101" pitchFamily="2" charset="-122"/>
              </a:rPr>
              <a:t>	1</a:t>
            </a:r>
            <a:r>
              <a:rPr lang="zh-CN" altLang="zh-CN">
                <a:ea typeface="宋体" panose="02010600030101010101" pitchFamily="2" charset="-122"/>
              </a:rPr>
              <a:t>．</a:t>
            </a:r>
            <a:r>
              <a:rPr lang="en-US" altLang="zh-CN">
                <a:ea typeface="宋体" panose="02010600030101010101" pitchFamily="2" charset="-122"/>
              </a:rPr>
              <a:t>Z</a:t>
            </a:r>
            <a:r>
              <a:rPr lang="zh-CN" altLang="zh-CN">
                <a:ea typeface="宋体" panose="02010600030101010101" pitchFamily="2" charset="-122"/>
              </a:rPr>
              <a:t>路径覆盖</a:t>
            </a:r>
            <a:endParaRPr lang="en-US" altLang="zh-CN">
              <a:ea typeface="宋体" panose="02010600030101010101" pitchFamily="2" charset="-122"/>
            </a:endParaRPr>
          </a:p>
          <a:p>
            <a:r>
              <a:rPr lang="zh-CN" altLang="en-US">
                <a:ea typeface="宋体" panose="02010600030101010101" pitchFamily="2" charset="-122"/>
              </a:rPr>
              <a:t>         简化循环意义下的路径覆盖称为</a:t>
            </a:r>
            <a:r>
              <a:rPr lang="en-US" altLang="zh-CN">
                <a:ea typeface="宋体" panose="02010600030101010101" pitchFamily="2" charset="-122"/>
              </a:rPr>
              <a:t>Z</a:t>
            </a:r>
            <a:r>
              <a:rPr lang="zh-CN" altLang="en-US">
                <a:ea typeface="宋体" panose="02010600030101010101" pitchFamily="2" charset="-122"/>
              </a:rPr>
              <a:t>路径覆盖。限定循环次数为</a:t>
            </a:r>
            <a:r>
              <a:rPr lang="en-US" altLang="zh-CN">
                <a:ea typeface="宋体" panose="02010600030101010101" pitchFamily="2" charset="-122"/>
              </a:rPr>
              <a:t>0</a:t>
            </a:r>
            <a:r>
              <a:rPr lang="zh-CN" altLang="en-US">
                <a:ea typeface="宋体" panose="02010600030101010101" pitchFamily="2" charset="-122"/>
              </a:rPr>
              <a:t>次或一次，相当于将循环结构化为选择结构。</a:t>
            </a:r>
            <a:endParaRPr lang="en-US"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109571" name="矩形 4">
            <a:extLst>
              <a:ext uri="{FF2B5EF4-FFF2-40B4-BE49-F238E27FC236}">
                <a16:creationId xmlns:a16="http://schemas.microsoft.com/office/drawing/2014/main" id="{B9D7E195-B3A6-4DB3-8FE0-39240C35F801}"/>
              </a:ext>
            </a:extLst>
          </p:cNvPr>
          <p:cNvSpPr>
            <a:spLocks noChangeArrowheads="1"/>
          </p:cNvSpPr>
          <p:nvPr/>
        </p:nvSpPr>
        <p:spPr bwMode="auto">
          <a:xfrm>
            <a:off x="2743200" y="6324600"/>
            <a:ext cx="353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循环结构简化成选择结构</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9572" name="灯片编号占位符 1">
            <a:extLst>
              <a:ext uri="{FF2B5EF4-FFF2-40B4-BE49-F238E27FC236}">
                <a16:creationId xmlns:a16="http://schemas.microsoft.com/office/drawing/2014/main" id="{832EF907-E285-44AC-A913-6BC82632D6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A26F5B4-3612-4A28-B6E0-DBD877A4B83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59258830"/>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矩形 4">
            <a:extLst>
              <a:ext uri="{FF2B5EF4-FFF2-40B4-BE49-F238E27FC236}">
                <a16:creationId xmlns:a16="http://schemas.microsoft.com/office/drawing/2014/main" id="{78FF46CB-5C5D-4F4A-B5D7-3F727CA4DB15}"/>
              </a:ext>
            </a:extLst>
          </p:cNvPr>
          <p:cNvSpPr>
            <a:spLocks noChangeArrowheads="1"/>
          </p:cNvSpPr>
          <p:nvPr/>
        </p:nvSpPr>
        <p:spPr bwMode="auto">
          <a:xfrm>
            <a:off x="2743200" y="6324600"/>
            <a:ext cx="353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循环结构简化成选择结构</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0595" name="灯片编号占位符 1">
            <a:extLst>
              <a:ext uri="{FF2B5EF4-FFF2-40B4-BE49-F238E27FC236}">
                <a16:creationId xmlns:a16="http://schemas.microsoft.com/office/drawing/2014/main" id="{27C8D579-8CC7-4F9A-BAFC-383E35C477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82A8F1-CB2B-47A6-801F-6C05FE1784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pic>
        <p:nvPicPr>
          <p:cNvPr id="110596" name="Picture 2" descr="0431">
            <a:extLst>
              <a:ext uri="{FF2B5EF4-FFF2-40B4-BE49-F238E27FC236}">
                <a16:creationId xmlns:a16="http://schemas.microsoft.com/office/drawing/2014/main" id="{3A5B2BEE-A548-45C8-A185-3F2CB3C781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1288" y="1981200"/>
            <a:ext cx="6669087"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67995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a:extLst>
              <a:ext uri="{FF2B5EF4-FFF2-40B4-BE49-F238E27FC236}">
                <a16:creationId xmlns:a16="http://schemas.microsoft.com/office/drawing/2014/main" id="{87730D22-30AA-440C-A465-6BCE9595B8B4}"/>
              </a:ext>
            </a:extLst>
          </p:cNvPr>
          <p:cNvSpPr>
            <a:spLocks noGrp="1"/>
          </p:cNvSpPr>
          <p:nvPr>
            <p:ph idx="1"/>
          </p:nvPr>
        </p:nvSpPr>
        <p:spPr/>
        <p:txBody>
          <a:bodyPr/>
          <a:lstStyle/>
          <a:p>
            <a:r>
              <a:rPr lang="en-US" altLang="zh-CN">
                <a:ea typeface="宋体" panose="02010600030101010101" pitchFamily="2" charset="-122"/>
              </a:rPr>
              <a:t>	4.5.4  </a:t>
            </a:r>
            <a:r>
              <a:rPr lang="zh-CN" altLang="zh-CN">
                <a:ea typeface="宋体" panose="02010600030101010101" pitchFamily="2" charset="-122"/>
              </a:rPr>
              <a:t>测试路径枚举</a:t>
            </a:r>
          </a:p>
          <a:p>
            <a:r>
              <a:rPr lang="en-US" altLang="zh-CN">
                <a:ea typeface="宋体" panose="02010600030101010101" pitchFamily="2" charset="-122"/>
              </a:rPr>
              <a:t>		2</a:t>
            </a:r>
            <a:r>
              <a:rPr lang="zh-CN" altLang="zh-CN">
                <a:ea typeface="宋体" panose="02010600030101010101" pitchFamily="2" charset="-122"/>
              </a:rPr>
              <a:t>．路径枚举</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111619" name="矩形 4">
            <a:extLst>
              <a:ext uri="{FF2B5EF4-FFF2-40B4-BE49-F238E27FC236}">
                <a16:creationId xmlns:a16="http://schemas.microsoft.com/office/drawing/2014/main" id="{9CBD105A-872C-4EB6-90F7-D426D2DBF900}"/>
              </a:ext>
            </a:extLst>
          </p:cNvPr>
          <p:cNvSpPr>
            <a:spLocks noChangeArrowheads="1"/>
          </p:cNvSpPr>
          <p:nvPr/>
        </p:nvSpPr>
        <p:spPr bwMode="auto">
          <a:xfrm>
            <a:off x="2743200" y="6324600"/>
            <a:ext cx="3532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循环结构简化成选择结构</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1620" name="灯片编号占位符 1">
            <a:extLst>
              <a:ext uri="{FF2B5EF4-FFF2-40B4-BE49-F238E27FC236}">
                <a16:creationId xmlns:a16="http://schemas.microsoft.com/office/drawing/2014/main" id="{78DAD94A-E608-4855-92F3-225C16A35B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1A8115-2120-474C-BAF9-9152F194EED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5536439"/>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a:extLst>
              <a:ext uri="{FF2B5EF4-FFF2-40B4-BE49-F238E27FC236}">
                <a16:creationId xmlns:a16="http://schemas.microsoft.com/office/drawing/2014/main" id="{B5A533C1-3903-4A06-A978-418A0288C030}"/>
              </a:ext>
            </a:extLst>
          </p:cNvPr>
          <p:cNvSpPr>
            <a:spLocks noGrp="1"/>
          </p:cNvSpPr>
          <p:nvPr>
            <p:ph idx="1"/>
          </p:nvPr>
        </p:nvSpPr>
        <p:spPr/>
        <p:txBody>
          <a:bodyPr/>
          <a:lstStyle/>
          <a:p>
            <a:r>
              <a:rPr lang="en-US" altLang="zh-CN">
                <a:ea typeface="宋体" panose="02010600030101010101" pitchFamily="2" charset="-122"/>
              </a:rPr>
              <a:t>	4.5.5  </a:t>
            </a:r>
            <a:r>
              <a:rPr lang="zh-CN" altLang="zh-CN">
                <a:ea typeface="宋体" panose="02010600030101010101" pitchFamily="2" charset="-122"/>
              </a:rPr>
              <a:t>路径测试系统</a:t>
            </a:r>
          </a:p>
          <a:p>
            <a:endParaRPr lang="zh-CN" altLang="en-US">
              <a:ea typeface="宋体" panose="02010600030101010101" pitchFamily="2" charset="-122"/>
            </a:endParaRPr>
          </a:p>
        </p:txBody>
      </p:sp>
      <p:pic>
        <p:nvPicPr>
          <p:cNvPr id="112643" name="Picture 2" descr="0432">
            <a:extLst>
              <a:ext uri="{FF2B5EF4-FFF2-40B4-BE49-F238E27FC236}">
                <a16:creationId xmlns:a16="http://schemas.microsoft.com/office/drawing/2014/main" id="{B949F090-9181-4723-9D8C-B764F394F8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798195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4" name="矩形 4">
            <a:extLst>
              <a:ext uri="{FF2B5EF4-FFF2-40B4-BE49-F238E27FC236}">
                <a16:creationId xmlns:a16="http://schemas.microsoft.com/office/drawing/2014/main" id="{193DA079-4C5A-4656-BCA0-269965FBC7C8}"/>
              </a:ext>
            </a:extLst>
          </p:cNvPr>
          <p:cNvSpPr>
            <a:spLocks noChangeArrowheads="1"/>
          </p:cNvSpPr>
          <p:nvPr/>
        </p:nvSpPr>
        <p:spPr bwMode="auto">
          <a:xfrm>
            <a:off x="3352800" y="556260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路径测试系统</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45" name="灯片编号占位符 1">
            <a:extLst>
              <a:ext uri="{FF2B5EF4-FFF2-40B4-BE49-F238E27FC236}">
                <a16:creationId xmlns:a16="http://schemas.microsoft.com/office/drawing/2014/main" id="{6A67B9AD-B1D1-4BAB-A011-8D823C9BE8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A8C642-2AF6-4490-9EEB-A9EFBECF3F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125781"/>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内容占位符 2">
            <a:extLst>
              <a:ext uri="{FF2B5EF4-FFF2-40B4-BE49-F238E27FC236}">
                <a16:creationId xmlns:a16="http://schemas.microsoft.com/office/drawing/2014/main" id="{042921E8-C1AF-423F-94C8-2F1185FE3D0B}"/>
              </a:ext>
            </a:extLst>
          </p:cNvPr>
          <p:cNvSpPr>
            <a:spLocks noGrp="1"/>
          </p:cNvSpPr>
          <p:nvPr>
            <p:ph idx="1"/>
          </p:nvPr>
        </p:nvSpPr>
        <p:spPr/>
        <p:txBody>
          <a:bodyPr/>
          <a:lstStyle/>
          <a:p>
            <a:r>
              <a:rPr lang="en-US" altLang="zh-CN">
                <a:ea typeface="宋体" panose="02010600030101010101" pitchFamily="2" charset="-122"/>
              </a:rPr>
              <a:t>	</a:t>
            </a:r>
          </a:p>
          <a:p>
            <a:r>
              <a:rPr lang="en-US" altLang="zh-CN">
                <a:ea typeface="宋体" panose="02010600030101010101" pitchFamily="2" charset="-122"/>
              </a:rPr>
              <a:t>   1</a:t>
            </a:r>
            <a:r>
              <a:rPr lang="zh-CN" altLang="zh-CN">
                <a:ea typeface="宋体" panose="02010600030101010101" pitchFamily="2" charset="-122"/>
              </a:rPr>
              <a:t>．通过非路径分析得到的测试用例</a:t>
            </a:r>
          </a:p>
          <a:p>
            <a:r>
              <a:rPr lang="en-US" altLang="zh-CN">
                <a:ea typeface="宋体" panose="02010600030101010101" pitchFamily="2" charset="-122"/>
              </a:rPr>
              <a:t>	2</a:t>
            </a:r>
            <a:r>
              <a:rPr lang="zh-CN" altLang="zh-CN">
                <a:ea typeface="宋体" panose="02010600030101010101" pitchFamily="2" charset="-122"/>
              </a:rPr>
              <a:t>．找到尚未测过的路径并生成相应的测试用例</a:t>
            </a:r>
          </a:p>
          <a:p>
            <a:r>
              <a:rPr lang="en-US" altLang="zh-CN">
                <a:ea typeface="宋体" panose="02010600030101010101" pitchFamily="2" charset="-122"/>
              </a:rPr>
              <a:t>	3</a:t>
            </a:r>
            <a:r>
              <a:rPr lang="zh-CN" altLang="zh-CN">
                <a:ea typeface="宋体" panose="02010600030101010101" pitchFamily="2" charset="-122"/>
              </a:rPr>
              <a:t>．指定特定路径生成相应的测试用例</a:t>
            </a:r>
          </a:p>
          <a:p>
            <a:endParaRPr lang="zh-CN" altLang="en-US">
              <a:ea typeface="宋体" panose="02010600030101010101" pitchFamily="2" charset="-122"/>
            </a:endParaRPr>
          </a:p>
        </p:txBody>
      </p:sp>
      <p:sp>
        <p:nvSpPr>
          <p:cNvPr id="113667" name="灯片编号占位符 1">
            <a:extLst>
              <a:ext uri="{FF2B5EF4-FFF2-40B4-BE49-F238E27FC236}">
                <a16:creationId xmlns:a16="http://schemas.microsoft.com/office/drawing/2014/main" id="{6FB4EB60-927B-43CB-B0CF-D24AB8DBC4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3C9AC5-FA82-4310-B072-F7825CFE76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7771427"/>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a:extLst>
              <a:ext uri="{FF2B5EF4-FFF2-40B4-BE49-F238E27FC236}">
                <a16:creationId xmlns:a16="http://schemas.microsoft.com/office/drawing/2014/main" id="{BEF2A50C-1217-4A6A-A3C0-F568C0735DF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4.6  </a:t>
            </a:r>
            <a:r>
              <a:rPr lang="zh-CN" altLang="zh-CN">
                <a:ea typeface="宋体" panose="02010600030101010101" pitchFamily="2" charset="-122"/>
              </a:rPr>
              <a:t>程 序 插 装</a:t>
            </a:r>
          </a:p>
          <a:p>
            <a:r>
              <a:rPr lang="en-US" altLang="zh-CN">
                <a:ea typeface="宋体" panose="02010600030101010101" pitchFamily="2" charset="-122"/>
              </a:rPr>
              <a:t>		  </a:t>
            </a:r>
            <a:r>
              <a:rPr lang="zh-CN" altLang="zh-CN">
                <a:ea typeface="宋体" panose="02010600030101010101" pitchFamily="2" charset="-122"/>
              </a:rPr>
              <a:t>程序插装（</a:t>
            </a:r>
            <a:r>
              <a:rPr lang="en-US" altLang="zh-CN">
                <a:ea typeface="宋体" panose="02010600030101010101" pitchFamily="2" charset="-122"/>
              </a:rPr>
              <a:t>Program lnstrumentation</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是一种基本的测试手段，在软件测试中有着</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广泛的应用。</a:t>
            </a:r>
          </a:p>
          <a:p>
            <a:r>
              <a:rPr lang="en-US" altLang="zh-CN">
                <a:ea typeface="宋体" panose="02010600030101010101" pitchFamily="2" charset="-122"/>
              </a:rPr>
              <a:t>	4.6.1  </a:t>
            </a:r>
            <a:r>
              <a:rPr lang="zh-CN" altLang="zh-CN">
                <a:ea typeface="宋体" panose="02010600030101010101" pitchFamily="2" charset="-122"/>
              </a:rPr>
              <a:t>方法简介</a:t>
            </a:r>
          </a:p>
          <a:p>
            <a:r>
              <a:rPr lang="en-US" altLang="zh-CN">
                <a:ea typeface="宋体" panose="02010600030101010101" pitchFamily="2" charset="-122"/>
              </a:rPr>
              <a:t>		  </a:t>
            </a:r>
            <a:r>
              <a:rPr lang="zh-CN" altLang="zh-CN">
                <a:ea typeface="宋体" panose="02010600030101010101" pitchFamily="2" charset="-122"/>
              </a:rPr>
              <a:t>程序插装方法简单地说是通过往被测程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序中插入操作来实现测试目的的方法。</a:t>
            </a:r>
          </a:p>
          <a:p>
            <a:endParaRPr lang="zh-CN" altLang="en-US">
              <a:ea typeface="宋体" panose="02010600030101010101" pitchFamily="2" charset="-122"/>
            </a:endParaRPr>
          </a:p>
        </p:txBody>
      </p:sp>
      <p:sp>
        <p:nvSpPr>
          <p:cNvPr id="114691" name="灯片编号占位符 1">
            <a:extLst>
              <a:ext uri="{FF2B5EF4-FFF2-40B4-BE49-F238E27FC236}">
                <a16:creationId xmlns:a16="http://schemas.microsoft.com/office/drawing/2014/main" id="{DCF7A126-DAFA-4633-8EC7-30C0E3939F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BA55E2-7F28-4AD9-ACB8-E5333838FB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80803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0433">
            <a:extLst>
              <a:ext uri="{FF2B5EF4-FFF2-40B4-BE49-F238E27FC236}">
                <a16:creationId xmlns:a16="http://schemas.microsoft.com/office/drawing/2014/main" id="{FC130362-7583-4FEE-8282-C2DE1B9486B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76575" y="1449388"/>
            <a:ext cx="3406775" cy="4418012"/>
          </a:xfrm>
          <a:noFill/>
        </p:spPr>
      </p:pic>
      <p:sp>
        <p:nvSpPr>
          <p:cNvPr id="115715" name="矩形 4">
            <a:extLst>
              <a:ext uri="{FF2B5EF4-FFF2-40B4-BE49-F238E27FC236}">
                <a16:creationId xmlns:a16="http://schemas.microsoft.com/office/drawing/2014/main" id="{A945B67D-213E-4BAF-8876-29BEFD5C72E1}"/>
              </a:ext>
            </a:extLst>
          </p:cNvPr>
          <p:cNvSpPr>
            <a:spLocks noChangeArrowheads="1"/>
          </p:cNvSpPr>
          <p:nvPr/>
        </p:nvSpPr>
        <p:spPr bwMode="auto">
          <a:xfrm>
            <a:off x="2286000" y="6172200"/>
            <a:ext cx="445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插装后的求最大公约数程序流程图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5716" name="灯片编号占位符 1">
            <a:extLst>
              <a:ext uri="{FF2B5EF4-FFF2-40B4-BE49-F238E27FC236}">
                <a16:creationId xmlns:a16="http://schemas.microsoft.com/office/drawing/2014/main" id="{0F94F172-C455-4DC8-BBB8-66DC7FA4B5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168EA7-2AF9-4EE6-953E-C7252D6D867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4672924"/>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2">
            <a:extLst>
              <a:ext uri="{FF2B5EF4-FFF2-40B4-BE49-F238E27FC236}">
                <a16:creationId xmlns:a16="http://schemas.microsoft.com/office/drawing/2014/main" id="{55A020C7-83F2-45FB-BBBF-D92FAD07352A}"/>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程序从入口开始执行，到出口结束。凡经历的计数语句都能记录下该程序点的执行次数。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如果我们在程序的入口处还插入了对计数器</a:t>
            </a:r>
            <a:r>
              <a:rPr lang="en-US" altLang="zh-CN">
                <a:ea typeface="宋体" panose="02010600030101010101" pitchFamily="2" charset="-122"/>
              </a:rPr>
              <a:t>C(i)</a:t>
            </a:r>
            <a:r>
              <a:rPr lang="zh-CN" altLang="zh-CN">
                <a:ea typeface="宋体" panose="02010600030101010101" pitchFamily="2" charset="-122"/>
              </a:rPr>
              <a:t>初始化的语句，在出口处插入了打印这些计数器的语句，就构成了完整的插装程序。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它便能记录并输出在各程序点上语句的实际执行次数。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4.34</a:t>
            </a:r>
            <a:r>
              <a:rPr lang="zh-CN" altLang="zh-CN">
                <a:ea typeface="宋体" panose="02010600030101010101" pitchFamily="2" charset="-122"/>
              </a:rPr>
              <a:t>表示了插装后的程序，图中箭头所指均为插入的语句（原程序的语句已略去）。</a:t>
            </a:r>
            <a:endParaRPr lang="zh-CN" altLang="en-US">
              <a:ea typeface="宋体" panose="02010600030101010101" pitchFamily="2" charset="-122"/>
            </a:endParaRPr>
          </a:p>
        </p:txBody>
      </p:sp>
      <p:sp>
        <p:nvSpPr>
          <p:cNvPr id="116739" name="灯片编号占位符 1">
            <a:extLst>
              <a:ext uri="{FF2B5EF4-FFF2-40B4-BE49-F238E27FC236}">
                <a16:creationId xmlns:a16="http://schemas.microsoft.com/office/drawing/2014/main" id="{7B4A0A35-DF9C-4975-ABC3-2B6CFE7AA2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B6D7FA-8A40-4260-8A90-8B3854FFBB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72413393"/>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762" name="Picture 2" descr="0434">
            <a:extLst>
              <a:ext uri="{FF2B5EF4-FFF2-40B4-BE49-F238E27FC236}">
                <a16:creationId xmlns:a16="http://schemas.microsoft.com/office/drawing/2014/main" id="{2476F138-5A84-4882-A5AB-8D0494B10BE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1371600"/>
            <a:ext cx="2590800" cy="4281488"/>
          </a:xfrm>
          <a:noFill/>
        </p:spPr>
      </p:pic>
      <p:sp>
        <p:nvSpPr>
          <p:cNvPr id="117763" name="矩形 4">
            <a:extLst>
              <a:ext uri="{FF2B5EF4-FFF2-40B4-BE49-F238E27FC236}">
                <a16:creationId xmlns:a16="http://schemas.microsoft.com/office/drawing/2014/main" id="{C453D883-5634-466D-AF3B-2AECE4B1B785}"/>
              </a:ext>
            </a:extLst>
          </p:cNvPr>
          <p:cNvSpPr>
            <a:spLocks noChangeArrowheads="1"/>
          </p:cNvSpPr>
          <p:nvPr/>
        </p:nvSpPr>
        <p:spPr bwMode="auto">
          <a:xfrm>
            <a:off x="3048000" y="6096000"/>
            <a:ext cx="3300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插装程序中插入的语句</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7764" name="灯片编号占位符 1">
            <a:extLst>
              <a:ext uri="{FF2B5EF4-FFF2-40B4-BE49-F238E27FC236}">
                <a16:creationId xmlns:a16="http://schemas.microsoft.com/office/drawing/2014/main" id="{38D42BFA-4018-4FC1-AC84-951C001CC9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3304234-D50D-403C-8F9C-F7D03E26E9A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9236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0105">
            <a:extLst>
              <a:ext uri="{FF2B5EF4-FFF2-40B4-BE49-F238E27FC236}">
                <a16:creationId xmlns:a16="http://schemas.microsoft.com/office/drawing/2014/main" id="{769E862E-4109-4074-8BAC-7B57788D5CE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1752600"/>
            <a:ext cx="3200400" cy="4533900"/>
          </a:xfrm>
          <a:noFill/>
        </p:spPr>
      </p:pic>
      <p:sp>
        <p:nvSpPr>
          <p:cNvPr id="37891" name="矩形 4">
            <a:extLst>
              <a:ext uri="{FF2B5EF4-FFF2-40B4-BE49-F238E27FC236}">
                <a16:creationId xmlns:a16="http://schemas.microsoft.com/office/drawing/2014/main" id="{0862F367-EB00-4DB9-B58B-13DA9FC3973C}"/>
              </a:ext>
            </a:extLst>
          </p:cNvPr>
          <p:cNvSpPr>
            <a:spLocks noChangeArrowheads="1"/>
          </p:cNvSpPr>
          <p:nvPr/>
        </p:nvSpPr>
        <p:spPr bwMode="auto">
          <a:xfrm>
            <a:off x="2971800" y="6324600"/>
            <a:ext cx="363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1.5  </a:t>
            </a:r>
            <a:r>
              <a:rPr lang="zh-CN" altLang="zh-CN" b="1">
                <a:ea typeface="宋体" panose="02010600030101010101" pitchFamily="2" charset="-122"/>
              </a:rPr>
              <a:t>三类确认、验证与测试活动</a:t>
            </a:r>
            <a:endParaRPr lang="zh-CN" altLang="en-US" b="1">
              <a:ea typeface="宋体" panose="02010600030101010101" pitchFamily="2" charset="-122"/>
            </a:endParaRPr>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内容占位符 2">
            <a:extLst>
              <a:ext uri="{FF2B5EF4-FFF2-40B4-BE49-F238E27FC236}">
                <a16:creationId xmlns:a16="http://schemas.microsoft.com/office/drawing/2014/main" id="{69DB36B7-03AF-4E6A-94C2-8B2AC3CB1D2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设计程序插装程序时需要考虑的问题包括：</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）探测哪些信息；</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）在程序的什么部位设置探测点；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）需要设置多少个探测点。</a:t>
            </a:r>
          </a:p>
          <a:p>
            <a:endParaRPr lang="zh-CN" altLang="en-US">
              <a:ea typeface="宋体" panose="02010600030101010101" pitchFamily="2" charset="-122"/>
            </a:endParaRPr>
          </a:p>
        </p:txBody>
      </p:sp>
      <p:sp>
        <p:nvSpPr>
          <p:cNvPr id="118787" name="灯片编号占位符 1">
            <a:extLst>
              <a:ext uri="{FF2B5EF4-FFF2-40B4-BE49-F238E27FC236}">
                <a16:creationId xmlns:a16="http://schemas.microsoft.com/office/drawing/2014/main" id="{6BB50AB8-EA98-4E34-A1C1-C0EA03EF42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BD5A5FA-4FE8-495C-8513-4EF0859535B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7432782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内容占位符 2">
            <a:extLst>
              <a:ext uri="{FF2B5EF4-FFF2-40B4-BE49-F238E27FC236}">
                <a16:creationId xmlns:a16="http://schemas.microsoft.com/office/drawing/2014/main" id="{BE1169B8-EA1E-4BAC-B884-2E099141B395}"/>
              </a:ext>
            </a:extLst>
          </p:cNvPr>
          <p:cNvSpPr>
            <a:spLocks noGrp="1"/>
          </p:cNvSpPr>
          <p:nvPr>
            <p:ph idx="1"/>
          </p:nvPr>
        </p:nvSpPr>
        <p:spPr>
          <a:xfrm>
            <a:off x="381000" y="1295400"/>
            <a:ext cx="8077200" cy="4953000"/>
          </a:xfrm>
        </p:spPr>
        <p:txBody>
          <a:bodyPr/>
          <a:lstStyle/>
          <a:p>
            <a:r>
              <a:rPr lang="en-US" altLang="zh-CN">
                <a:ea typeface="宋体" panose="02010600030101010101" pitchFamily="2" charset="-122"/>
              </a:rPr>
              <a:t>	4.6.2  </a:t>
            </a:r>
            <a:r>
              <a:rPr lang="zh-CN" altLang="zh-CN">
                <a:ea typeface="宋体" panose="02010600030101010101" pitchFamily="2" charset="-122"/>
              </a:rPr>
              <a:t>断言语句</a:t>
            </a:r>
          </a:p>
          <a:p>
            <a:r>
              <a:rPr lang="en-US" altLang="zh-CN">
                <a:ea typeface="宋体" panose="02010600030101010101" pitchFamily="2" charset="-122"/>
              </a:rPr>
              <a:t>		  </a:t>
            </a:r>
            <a:r>
              <a:rPr lang="zh-CN" altLang="zh-CN">
                <a:ea typeface="宋体" panose="02010600030101010101" pitchFamily="2" charset="-122"/>
              </a:rPr>
              <a:t>有时在程序中的特定部位插入某些用以判断变量特性的语句，使得程序执行中这些语句得以证实，从而使程序的运行特性得到证实，我们把插入的这些语句称为为断言（</a:t>
            </a:r>
            <a:r>
              <a:rPr lang="en-US" altLang="zh-CN">
                <a:ea typeface="宋体" panose="02010600030101010101" pitchFamily="2" charset="-122"/>
              </a:rPr>
              <a:t>assertions</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这一做法是程序正确性证明的初等步骤，尽管算不上严格的证明，但方法本身仍然是很实用的。</a:t>
            </a:r>
            <a:endParaRPr lang="zh-CN" altLang="en-US">
              <a:ea typeface="宋体" panose="02010600030101010101" pitchFamily="2" charset="-122"/>
            </a:endParaRPr>
          </a:p>
        </p:txBody>
      </p:sp>
      <p:sp>
        <p:nvSpPr>
          <p:cNvPr id="119811" name="灯片编号占位符 1">
            <a:extLst>
              <a:ext uri="{FF2B5EF4-FFF2-40B4-BE49-F238E27FC236}">
                <a16:creationId xmlns:a16="http://schemas.microsoft.com/office/drawing/2014/main" id="{115C1F10-B2E4-4990-AAA6-6D988C0427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85B831-933A-41E4-9FC8-6DC70D31D98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0689213"/>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a:extLst>
              <a:ext uri="{FF2B5EF4-FFF2-40B4-BE49-F238E27FC236}">
                <a16:creationId xmlns:a16="http://schemas.microsoft.com/office/drawing/2014/main" id="{1F4819DF-D80C-40F5-B3DA-92BA1BC5AB08}"/>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4.7  </a:t>
            </a:r>
            <a:r>
              <a:rPr lang="zh-CN" altLang="zh-CN">
                <a:ea typeface="宋体" panose="02010600030101010101" pitchFamily="2" charset="-122"/>
              </a:rPr>
              <a:t>程 序 变 异</a:t>
            </a:r>
          </a:p>
          <a:p>
            <a:r>
              <a:rPr lang="en-US" altLang="zh-CN">
                <a:ea typeface="宋体" panose="02010600030101010101" pitchFamily="2" charset="-122"/>
              </a:rPr>
              <a:t>		  </a:t>
            </a:r>
            <a:r>
              <a:rPr lang="zh-CN" altLang="zh-CN">
                <a:ea typeface="宋体" panose="02010600030101010101" pitchFamily="2" charset="-122"/>
              </a:rPr>
              <a:t>程序变异方法（</a:t>
            </a:r>
            <a:r>
              <a:rPr lang="en-US" altLang="zh-CN">
                <a:ea typeface="宋体" panose="02010600030101010101" pitchFamily="2" charset="-122"/>
              </a:rPr>
              <a:t>Program Mutation</a:t>
            </a:r>
            <a:r>
              <a:rPr lang="zh-CN" altLang="zh-CN">
                <a:ea typeface="宋体" panose="02010600030101010101" pitchFamily="2" charset="-122"/>
              </a:rPr>
              <a:t>）与前面提到的结构测试和功能测试都不一样，它是一种错误驱动测试。</a:t>
            </a:r>
          </a:p>
          <a:p>
            <a:r>
              <a:rPr lang="en-US" altLang="zh-CN">
                <a:ea typeface="宋体" panose="02010600030101010101" pitchFamily="2" charset="-122"/>
              </a:rPr>
              <a:t>		  </a:t>
            </a:r>
            <a:r>
              <a:rPr lang="zh-CN" altLang="zh-CN">
                <a:ea typeface="宋体" panose="02010600030101010101" pitchFamily="2" charset="-122"/>
              </a:rPr>
              <a:t>所谓错误驱动测试方法，是指该方法是针对某类特定程序错误的。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经过了若干年的测试理论研究和软件测试的实践，人们逐渐发现要想找出程序中所有的错误几乎是不可能的。</a:t>
            </a:r>
            <a:endParaRPr lang="zh-CN" altLang="en-US">
              <a:ea typeface="宋体" panose="02010600030101010101" pitchFamily="2" charset="-122"/>
            </a:endParaRPr>
          </a:p>
        </p:txBody>
      </p:sp>
      <p:sp>
        <p:nvSpPr>
          <p:cNvPr id="120835" name="灯片编号占位符 1">
            <a:extLst>
              <a:ext uri="{FF2B5EF4-FFF2-40B4-BE49-F238E27FC236}">
                <a16:creationId xmlns:a16="http://schemas.microsoft.com/office/drawing/2014/main" id="{173B4262-E42D-450D-883E-091FAC521F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F65B92-D361-4352-9B0B-B5B88832328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59556886"/>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a:extLst>
              <a:ext uri="{FF2B5EF4-FFF2-40B4-BE49-F238E27FC236}">
                <a16:creationId xmlns:a16="http://schemas.microsoft.com/office/drawing/2014/main" id="{AEBD5E3A-405F-4D29-9512-7EC3A2A35CA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比较现实的解决办法是将错误的搜索范围尽可能地缩小，以利于专门测试某类错误是否存在。</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这样做的好处在于，便于集中目标于对软件危害最大的可能错误，而暂时忽略对软件危害较小的可能错误。</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这样可以取得较高的测试效率，并能降低测试的成本。</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21859" name="灯片编号占位符 1">
            <a:extLst>
              <a:ext uri="{FF2B5EF4-FFF2-40B4-BE49-F238E27FC236}">
                <a16:creationId xmlns:a16="http://schemas.microsoft.com/office/drawing/2014/main" id="{2C1A476E-52F3-41CA-AF1B-C7966E6075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0DE750-C0EC-4DB3-B9EC-2174D81973A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0750878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2">
            <a:extLst>
              <a:ext uri="{FF2B5EF4-FFF2-40B4-BE49-F238E27FC236}">
                <a16:creationId xmlns:a16="http://schemas.microsoft.com/office/drawing/2014/main" id="{1CB9A1F1-0345-4B35-9FD0-C7853708274B}"/>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4.7.1  </a:t>
            </a:r>
            <a:r>
              <a:rPr lang="zh-CN" altLang="zh-CN">
                <a:ea typeface="宋体" panose="02010600030101010101" pitchFamily="2" charset="-122"/>
              </a:rPr>
              <a:t>程序强变异</a:t>
            </a:r>
          </a:p>
          <a:p>
            <a:r>
              <a:rPr lang="en-US" altLang="zh-CN">
                <a:ea typeface="宋体" panose="02010600030101010101" pitchFamily="2" charset="-122"/>
              </a:rPr>
              <a:t>		  </a:t>
            </a:r>
            <a:r>
              <a:rPr lang="zh-CN" altLang="zh-CN">
                <a:ea typeface="宋体" panose="02010600030101010101" pitchFamily="2" charset="-122"/>
              </a:rPr>
              <a:t>程序强变异通常被简称为程序变异。它是由</a:t>
            </a:r>
            <a:r>
              <a:rPr lang="en-US" altLang="zh-CN">
                <a:ea typeface="宋体" panose="02010600030101010101" pitchFamily="2" charset="-122"/>
              </a:rPr>
              <a:t>R. A. DeMillo</a:t>
            </a:r>
            <a:r>
              <a:rPr lang="zh-CN" altLang="zh-CN">
                <a:ea typeface="宋体" panose="02010600030101010101" pitchFamily="2" charset="-122"/>
              </a:rPr>
              <a:t>和</a:t>
            </a:r>
            <a:r>
              <a:rPr lang="en-US" altLang="zh-CN">
                <a:ea typeface="宋体" panose="02010600030101010101" pitchFamily="2" charset="-122"/>
              </a:rPr>
              <a:t>T. A. Budd</a:t>
            </a:r>
            <a:r>
              <a:rPr lang="zh-CN" altLang="zh-CN">
                <a:ea typeface="宋体" panose="02010600030101010101" pitchFamily="2" charset="-122"/>
              </a:rPr>
              <a:t>等人最早提出的。</a:t>
            </a:r>
          </a:p>
          <a:p>
            <a:r>
              <a:rPr lang="en-US" altLang="zh-CN">
                <a:ea typeface="宋体" panose="02010600030101010101" pitchFamily="2" charset="-122"/>
              </a:rPr>
              <a:t>		   Demillo</a:t>
            </a:r>
            <a:r>
              <a:rPr lang="zh-CN" altLang="zh-CN">
                <a:ea typeface="宋体" panose="02010600030101010101" pitchFamily="2" charset="-122"/>
              </a:rPr>
              <a:t>认为，当程序被开发并经过简单测试后，残留在程序中的错误不再是那些很重大的错误，而是一些难以发现的小错误。</a:t>
            </a:r>
          </a:p>
        </p:txBody>
      </p:sp>
      <p:sp>
        <p:nvSpPr>
          <p:cNvPr id="122883" name="灯片编号占位符 1">
            <a:extLst>
              <a:ext uri="{FF2B5EF4-FFF2-40B4-BE49-F238E27FC236}">
                <a16:creationId xmlns:a16="http://schemas.microsoft.com/office/drawing/2014/main" id="{0D2E557A-ACED-4C12-A573-871768C01A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EEF5F2-490F-443F-997F-3D32E31F235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5173918"/>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内容占位符 2">
            <a:extLst>
              <a:ext uri="{FF2B5EF4-FFF2-40B4-BE49-F238E27FC236}">
                <a16:creationId xmlns:a16="http://schemas.microsoft.com/office/drawing/2014/main" id="{9C9F349A-6A3B-420E-BB91-B4C98D87C22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即使是一些稍微复杂一些的错误，也可以看作是这些简单错误的组合。程序变异的目标就是查出这些简单的错误及其组合。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程序变异意味着对测试数据集中的每一元素，都要对程序</a:t>
            </a:r>
            <a:r>
              <a:rPr lang="en-US" altLang="zh-CN">
                <a:ea typeface="宋体" panose="02010600030101010101" pitchFamily="2" charset="-122"/>
              </a:rPr>
              <a:t>P</a:t>
            </a:r>
            <a:r>
              <a:rPr lang="zh-CN" altLang="zh-CN">
                <a:ea typeface="宋体" panose="02010600030101010101" pitchFamily="2" charset="-122"/>
              </a:rPr>
              <a:t>及其变异因子进行测试，所以要求测试数据集</a:t>
            </a:r>
            <a:r>
              <a:rPr lang="en-US" altLang="zh-CN">
                <a:ea typeface="宋体" panose="02010600030101010101" pitchFamily="2" charset="-122"/>
              </a:rPr>
              <a:t>D</a:t>
            </a:r>
            <a:r>
              <a:rPr lang="zh-CN" altLang="zh-CN">
                <a:ea typeface="宋体" panose="02010600030101010101" pitchFamily="2" charset="-122"/>
              </a:rPr>
              <a:t>和变异因子集</a:t>
            </a:r>
            <a:r>
              <a:rPr lang="en-US" altLang="zh-CN">
                <a:ea typeface="宋体" panose="02010600030101010101" pitchFamily="2" charset="-122"/>
              </a:rPr>
              <a:t>m</a:t>
            </a:r>
            <a:r>
              <a:rPr lang="zh-CN" altLang="zh-CN">
                <a:ea typeface="宋体" panose="02010600030101010101" pitchFamily="2" charset="-122"/>
              </a:rPr>
              <a:t>（</a:t>
            </a:r>
            <a:r>
              <a:rPr lang="en-US" altLang="zh-CN">
                <a:ea typeface="宋体" panose="02010600030101010101" pitchFamily="2" charset="-122"/>
              </a:rPr>
              <a:t>P</a:t>
            </a:r>
            <a:r>
              <a:rPr lang="zh-CN" altLang="zh-CN">
                <a:ea typeface="宋体" panose="02010600030101010101" pitchFamily="2" charset="-122"/>
              </a:rPr>
              <a:t>）都需精心挑选。这是强变异方法成功的关键。</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123907" name="灯片编号占位符 1">
            <a:extLst>
              <a:ext uri="{FF2B5EF4-FFF2-40B4-BE49-F238E27FC236}">
                <a16:creationId xmlns:a16="http://schemas.microsoft.com/office/drawing/2014/main" id="{22F11ED3-8316-4A76-8C24-6505EEF79D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FAFDBF-2ADF-44B6-B480-52060039630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6943585"/>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a:extLst>
              <a:ext uri="{FF2B5EF4-FFF2-40B4-BE49-F238E27FC236}">
                <a16:creationId xmlns:a16="http://schemas.microsoft.com/office/drawing/2014/main" id="{DAEBED2C-4F4B-4CDA-B230-3BBCBCAFEFE0}"/>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m</a:t>
            </a:r>
            <a:r>
              <a:rPr lang="zh-CN" altLang="zh-CN">
                <a:ea typeface="宋体" panose="02010600030101010101" pitchFamily="2" charset="-122"/>
              </a:rPr>
              <a:t>（</a:t>
            </a:r>
            <a:r>
              <a:rPr lang="en-US" altLang="zh-CN">
                <a:ea typeface="宋体" panose="02010600030101010101" pitchFamily="2" charset="-122"/>
              </a:rPr>
              <a:t>P</a:t>
            </a:r>
            <a:r>
              <a:rPr lang="zh-CN" altLang="en-US">
                <a:ea typeface="宋体" panose="02010600030101010101" pitchFamily="2" charset="-122"/>
              </a:rPr>
              <a:t>）是对</a:t>
            </a:r>
            <a:r>
              <a:rPr lang="en-US" altLang="zh-CN">
                <a:ea typeface="宋体" panose="02010600030101010101" pitchFamily="2" charset="-122"/>
              </a:rPr>
              <a:t>P</a:t>
            </a:r>
            <a:r>
              <a:rPr lang="zh-CN" altLang="en-US">
                <a:ea typeface="宋体" panose="02010600030101010101" pitchFamily="2" charset="-122"/>
              </a:rPr>
              <a:t>进行微小改动得到的，也是一个程序，称为</a:t>
            </a:r>
            <a:r>
              <a:rPr lang="en-US" altLang="zh-CN">
                <a:ea typeface="宋体" panose="02010600030101010101" pitchFamily="2" charset="-122"/>
              </a:rPr>
              <a:t>P</a:t>
            </a:r>
            <a:r>
              <a:rPr lang="zh-CN" altLang="en-US">
                <a:ea typeface="宋体" panose="02010600030101010101" pitchFamily="2" charset="-122"/>
              </a:rPr>
              <a:t>的变异因子。</a:t>
            </a:r>
            <a:endParaRPr lang="en-US" altLang="zh-CN">
              <a:ea typeface="宋体" panose="02010600030101010101" pitchFamily="2" charset="-122"/>
            </a:endParaRPr>
          </a:p>
          <a:p>
            <a:r>
              <a:rPr lang="zh-CN" altLang="en-US">
                <a:ea typeface="宋体" panose="02010600030101010101" pitchFamily="2" charset="-122"/>
              </a:rPr>
              <a:t>假设</a:t>
            </a:r>
            <a:r>
              <a:rPr lang="en-US" altLang="zh-CN">
                <a:ea typeface="宋体" panose="02010600030101010101" pitchFamily="2" charset="-122"/>
              </a:rPr>
              <a:t>P</a:t>
            </a:r>
            <a:r>
              <a:rPr lang="zh-CN" altLang="en-US">
                <a:ea typeface="宋体" panose="02010600030101010101" pitchFamily="2" charset="-122"/>
              </a:rPr>
              <a:t>有测试数据集</a:t>
            </a:r>
            <a:r>
              <a:rPr lang="en-US" altLang="zh-CN">
                <a:ea typeface="宋体" panose="02010600030101010101" pitchFamily="2" charset="-122"/>
              </a:rPr>
              <a:t>D,</a:t>
            </a:r>
            <a:r>
              <a:rPr lang="zh-CN" altLang="en-US">
                <a:ea typeface="宋体" panose="02010600030101010101" pitchFamily="2" charset="-122"/>
              </a:rPr>
              <a:t>若</a:t>
            </a:r>
            <a:r>
              <a:rPr lang="en-US" altLang="zh-CN">
                <a:ea typeface="宋体" panose="02010600030101010101" pitchFamily="2" charset="-122"/>
              </a:rPr>
              <a:t>P</a:t>
            </a:r>
            <a:r>
              <a:rPr lang="zh-CN" altLang="en-US">
                <a:ea typeface="宋体" panose="02010600030101010101" pitchFamily="2" charset="-122"/>
              </a:rPr>
              <a:t>在</a:t>
            </a:r>
            <a:r>
              <a:rPr lang="en-US" altLang="zh-CN">
                <a:ea typeface="宋体" panose="02010600030101010101" pitchFamily="2" charset="-122"/>
              </a:rPr>
              <a:t>D</a:t>
            </a:r>
            <a:r>
              <a:rPr lang="zh-CN" altLang="en-US">
                <a:ea typeface="宋体" panose="02010600030101010101" pitchFamily="2" charset="-122"/>
              </a:rPr>
              <a:t>上是正确的，可以找出</a:t>
            </a:r>
            <a:r>
              <a:rPr lang="en-US" altLang="zh-CN">
                <a:ea typeface="宋体" panose="02010600030101010101" pitchFamily="2" charset="-122"/>
              </a:rPr>
              <a:t>P</a:t>
            </a:r>
            <a:r>
              <a:rPr lang="zh-CN" altLang="en-US">
                <a:ea typeface="宋体" panose="02010600030101010101" pitchFamily="2" charset="-122"/>
              </a:rPr>
              <a:t>的变异因子的某一集合</a:t>
            </a:r>
            <a:endParaRPr lang="en-US" altLang="zh-CN">
              <a:ea typeface="宋体" panose="02010600030101010101" pitchFamily="2" charset="-122"/>
            </a:endParaRPr>
          </a:p>
          <a:p>
            <a:r>
              <a:rPr lang="en-US" altLang="zh-CN">
                <a:ea typeface="宋体" panose="02010600030101010101" pitchFamily="2" charset="-122"/>
              </a:rPr>
              <a:t>M={M(P)|M(P)</a:t>
            </a:r>
            <a:r>
              <a:rPr lang="zh-CN" altLang="en-US">
                <a:ea typeface="宋体" panose="02010600030101010101" pitchFamily="2" charset="-122"/>
              </a:rPr>
              <a:t>是</a:t>
            </a:r>
            <a:r>
              <a:rPr lang="en-US" altLang="zh-CN">
                <a:ea typeface="宋体" panose="02010600030101010101" pitchFamily="2" charset="-122"/>
              </a:rPr>
              <a:t>P</a:t>
            </a:r>
            <a:r>
              <a:rPr lang="zh-CN" altLang="en-US">
                <a:ea typeface="宋体" panose="02010600030101010101" pitchFamily="2" charset="-122"/>
              </a:rPr>
              <a:t>的变异因子</a:t>
            </a:r>
            <a:r>
              <a:rPr lang="en-US" altLang="zh-CN">
                <a:ea typeface="宋体" panose="02010600030101010101" pitchFamily="2" charset="-122"/>
              </a:rPr>
              <a:t>}</a:t>
            </a:r>
            <a:r>
              <a:rPr lang="zh-CN" altLang="en-US">
                <a:ea typeface="宋体" panose="02010600030101010101" pitchFamily="2" charset="-122"/>
              </a:rPr>
              <a:t>，若</a:t>
            </a:r>
            <a:r>
              <a:rPr lang="en-US" altLang="zh-CN">
                <a:ea typeface="宋体" panose="02010600030101010101" pitchFamily="2" charset="-122"/>
              </a:rPr>
              <a:t>M</a:t>
            </a:r>
            <a:r>
              <a:rPr lang="zh-CN" altLang="en-US">
                <a:ea typeface="宋体" panose="02010600030101010101" pitchFamily="2" charset="-122"/>
              </a:rPr>
              <a:t>中每一元素在</a:t>
            </a:r>
            <a:r>
              <a:rPr lang="en-US" altLang="zh-CN">
                <a:ea typeface="宋体" panose="02010600030101010101" pitchFamily="2" charset="-122"/>
              </a:rPr>
              <a:t>D</a:t>
            </a:r>
            <a:r>
              <a:rPr lang="zh-CN" altLang="en-US">
                <a:ea typeface="宋体" panose="02010600030101010101" pitchFamily="2" charset="-122"/>
              </a:rPr>
              <a:t>上都存在错误，则认为程序的正确程度较高</a:t>
            </a:r>
            <a:r>
              <a:rPr lang="zh-CN" altLang="zh-CN">
                <a:ea typeface="宋体" panose="02010600030101010101" pitchFamily="2" charset="-122"/>
              </a:rPr>
              <a:t>。</a:t>
            </a:r>
          </a:p>
          <a:p>
            <a:endParaRPr lang="zh-CN" altLang="en-US">
              <a:ea typeface="宋体" panose="02010600030101010101" pitchFamily="2" charset="-122"/>
            </a:endParaRPr>
          </a:p>
        </p:txBody>
      </p:sp>
      <p:sp>
        <p:nvSpPr>
          <p:cNvPr id="124931" name="灯片编号占位符 1">
            <a:extLst>
              <a:ext uri="{FF2B5EF4-FFF2-40B4-BE49-F238E27FC236}">
                <a16:creationId xmlns:a16="http://schemas.microsoft.com/office/drawing/2014/main" id="{570799B4-1702-4E4A-B81D-60ABF96E88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1E8D34-49E7-4563-9020-7F4C5135F89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315623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CE88BF1E-EA6F-41E5-9024-415025D516C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en-US">
                <a:ea typeface="宋体" panose="02010600030101010101" pitchFamily="2" charset="-122"/>
              </a:rPr>
              <a:t>若</a:t>
            </a:r>
            <a:r>
              <a:rPr lang="en-US" altLang="zh-CN">
                <a:ea typeface="宋体" panose="02010600030101010101" pitchFamily="2" charset="-122"/>
              </a:rPr>
              <a:t>M</a:t>
            </a:r>
            <a:r>
              <a:rPr lang="zh-CN" altLang="en-US">
                <a:ea typeface="宋体" panose="02010600030101010101" pitchFamily="2" charset="-122"/>
              </a:rPr>
              <a:t>中某些元素在</a:t>
            </a:r>
            <a:r>
              <a:rPr lang="en-US" altLang="zh-CN">
                <a:ea typeface="宋体" panose="02010600030101010101" pitchFamily="2" charset="-122"/>
              </a:rPr>
              <a:t>D</a:t>
            </a:r>
            <a:r>
              <a:rPr lang="zh-CN" altLang="en-US">
                <a:ea typeface="宋体" panose="02010600030101010101" pitchFamily="2" charset="-122"/>
              </a:rPr>
              <a:t>上不存在错误，则可能存在三种情况：</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）这些变异因子与</a:t>
            </a:r>
            <a:r>
              <a:rPr lang="en-US" altLang="zh-CN">
                <a:ea typeface="宋体" panose="02010600030101010101" pitchFamily="2" charset="-122"/>
              </a:rPr>
              <a:t>P</a:t>
            </a:r>
            <a:r>
              <a:rPr lang="zh-CN" altLang="en-US">
                <a:ea typeface="宋体" panose="02010600030101010101" pitchFamily="2" charset="-122"/>
              </a:rPr>
              <a:t>在功能上是等价的；</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）现有的测试数据不足以找出</a:t>
            </a:r>
            <a:r>
              <a:rPr lang="en-US" altLang="zh-CN">
                <a:ea typeface="宋体" panose="02010600030101010101" pitchFamily="2" charset="-122"/>
              </a:rPr>
              <a:t>P</a:t>
            </a:r>
            <a:r>
              <a:rPr lang="zh-CN" altLang="en-US">
                <a:ea typeface="宋体" panose="02010600030101010101" pitchFamily="2" charset="-122"/>
              </a:rPr>
              <a:t>与其变异因子间的差别；</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a:t>
            </a:r>
            <a:r>
              <a:rPr lang="en-US" altLang="zh-CN">
                <a:ea typeface="宋体" panose="02010600030101010101" pitchFamily="2" charset="-122"/>
              </a:rPr>
              <a:t>P</a:t>
            </a:r>
            <a:r>
              <a:rPr lang="zh-CN" altLang="en-US">
                <a:ea typeface="宋体" panose="02010600030101010101" pitchFamily="2" charset="-122"/>
              </a:rPr>
              <a:t>可能含有错误，而其某些变异因子却是正确的；</a:t>
            </a:r>
            <a:endParaRPr lang="en-US" altLang="zh-CN">
              <a:ea typeface="宋体" panose="02010600030101010101" pitchFamily="2" charset="-122"/>
            </a:endParaRPr>
          </a:p>
          <a:p>
            <a:r>
              <a:rPr lang="zh-CN" altLang="en-US">
                <a:ea typeface="宋体" panose="02010600030101010101" pitchFamily="2" charset="-122"/>
              </a:rPr>
              <a:t>   </a:t>
            </a:r>
            <a:endParaRPr lang="zh-CN" altLang="zh-CN">
              <a:ea typeface="宋体" panose="02010600030101010101" pitchFamily="2" charset="-122"/>
            </a:endParaRPr>
          </a:p>
          <a:p>
            <a:endParaRPr lang="zh-CN" altLang="en-US">
              <a:ea typeface="宋体" panose="02010600030101010101" pitchFamily="2" charset="-122"/>
            </a:endParaRPr>
          </a:p>
        </p:txBody>
      </p:sp>
      <p:sp>
        <p:nvSpPr>
          <p:cNvPr id="125955" name="灯片编号占位符 1">
            <a:extLst>
              <a:ext uri="{FF2B5EF4-FFF2-40B4-BE49-F238E27FC236}">
                <a16:creationId xmlns:a16="http://schemas.microsoft.com/office/drawing/2014/main" id="{EF3E2B3E-282F-41EC-9ECF-6FE61F60B3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BC6C19-23F7-4889-86BD-B12EA75ED79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31157034"/>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内容占位符 2">
            <a:extLst>
              <a:ext uri="{FF2B5EF4-FFF2-40B4-BE49-F238E27FC236}">
                <a16:creationId xmlns:a16="http://schemas.microsoft.com/office/drawing/2014/main" id="{38400BFB-3B5C-4D53-AF30-8E09F9D6E01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en-US">
                <a:ea typeface="宋体" panose="02010600030101010101" pitchFamily="2" charset="-122"/>
              </a:rPr>
              <a:t>要极力避免第一种情况，第二种情况需要增加测试数据，第三种情况表明当许多典型的测试数据仍然不能使某一变异因子出错时，此变异因子可能是程序的正确形式。</a:t>
            </a:r>
            <a:endParaRPr lang="zh-CN"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126979" name="灯片编号占位符 1">
            <a:extLst>
              <a:ext uri="{FF2B5EF4-FFF2-40B4-BE49-F238E27FC236}">
                <a16:creationId xmlns:a16="http://schemas.microsoft.com/office/drawing/2014/main" id="{EEBBE76E-C3BE-4B74-B13A-D3FA857AFC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077B39-AA8B-44CC-937B-2537A660384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228745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内容占位符 2">
            <a:extLst>
              <a:ext uri="{FF2B5EF4-FFF2-40B4-BE49-F238E27FC236}">
                <a16:creationId xmlns:a16="http://schemas.microsoft.com/office/drawing/2014/main" id="{C84BA4EE-E044-4CD3-B322-6C3C74F8CC72}"/>
              </a:ext>
            </a:extLst>
          </p:cNvPr>
          <p:cNvSpPr>
            <a:spLocks noGrp="1"/>
          </p:cNvSpPr>
          <p:nvPr>
            <p:ph idx="1"/>
          </p:nvPr>
        </p:nvSpPr>
        <p:spPr/>
        <p:txBody>
          <a:bodyPr/>
          <a:lstStyle/>
          <a:p>
            <a:r>
              <a:rPr lang="en-US" altLang="zh-CN">
                <a:ea typeface="宋体" panose="02010600030101010101" pitchFamily="2" charset="-122"/>
              </a:rPr>
              <a:t>		   Budd</a:t>
            </a:r>
            <a:r>
              <a:rPr lang="zh-CN" altLang="zh-CN">
                <a:ea typeface="宋体" panose="02010600030101010101" pitchFamily="2" charset="-122"/>
              </a:rPr>
              <a:t>曾列出了如下一些常用的变异运算：</a:t>
            </a:r>
          </a:p>
          <a:p>
            <a:r>
              <a:rPr lang="en-US" altLang="zh-CN">
                <a:ea typeface="宋体" panose="02010600030101010101" pitchFamily="2" charset="-122"/>
              </a:rPr>
              <a:t>●	</a:t>
            </a:r>
            <a:r>
              <a:rPr lang="zh-CN" altLang="zh-CN">
                <a:ea typeface="宋体" panose="02010600030101010101" pitchFamily="2" charset="-122"/>
              </a:rPr>
              <a:t>常量之间替换；</a:t>
            </a:r>
          </a:p>
          <a:p>
            <a:r>
              <a:rPr lang="en-US" altLang="zh-CN">
                <a:ea typeface="宋体" panose="02010600030101010101" pitchFamily="2" charset="-122"/>
              </a:rPr>
              <a:t>●	</a:t>
            </a:r>
            <a:r>
              <a:rPr lang="zh-CN" altLang="zh-CN">
                <a:ea typeface="宋体" panose="02010600030101010101" pitchFamily="2" charset="-122"/>
              </a:rPr>
              <a:t>标量与变量替换；</a:t>
            </a:r>
          </a:p>
          <a:p>
            <a:r>
              <a:rPr lang="en-US" altLang="zh-CN">
                <a:ea typeface="宋体" panose="02010600030101010101" pitchFamily="2" charset="-122"/>
              </a:rPr>
              <a:t>●	</a:t>
            </a:r>
            <a:r>
              <a:rPr lang="zh-CN" altLang="zh-CN">
                <a:ea typeface="宋体" panose="02010600030101010101" pitchFamily="2" charset="-122"/>
              </a:rPr>
              <a:t>将常量替换为标量；</a:t>
            </a:r>
          </a:p>
          <a:p>
            <a:r>
              <a:rPr lang="en-US" altLang="zh-CN">
                <a:ea typeface="宋体" panose="02010600030101010101" pitchFamily="2" charset="-122"/>
              </a:rPr>
              <a:t>●	</a:t>
            </a:r>
            <a:r>
              <a:rPr lang="zh-CN" altLang="zh-CN">
                <a:ea typeface="宋体" panose="02010600030101010101" pitchFamily="2" charset="-122"/>
              </a:rPr>
              <a:t>将标量替换为常量；</a:t>
            </a:r>
          </a:p>
          <a:p>
            <a:r>
              <a:rPr lang="en-US" altLang="zh-CN">
                <a:ea typeface="宋体" panose="02010600030101010101" pitchFamily="2" charset="-122"/>
              </a:rPr>
              <a:t>●	</a:t>
            </a:r>
            <a:r>
              <a:rPr lang="zh-CN" altLang="zh-CN">
                <a:ea typeface="宋体" panose="02010600030101010101" pitchFamily="2" charset="-122"/>
              </a:rPr>
              <a:t>将常量替换为数组分量；</a:t>
            </a:r>
          </a:p>
          <a:p>
            <a:r>
              <a:rPr lang="en-US" altLang="zh-CN">
                <a:ea typeface="宋体" panose="02010600030101010101" pitchFamily="2" charset="-122"/>
              </a:rPr>
              <a:t>●	</a:t>
            </a:r>
            <a:r>
              <a:rPr lang="zh-CN" altLang="zh-CN">
                <a:ea typeface="宋体" panose="02010600030101010101" pitchFamily="2" charset="-122"/>
              </a:rPr>
              <a:t>将标量替换为数组分量；</a:t>
            </a:r>
          </a:p>
        </p:txBody>
      </p:sp>
      <p:sp>
        <p:nvSpPr>
          <p:cNvPr id="128003" name="灯片编号占位符 1">
            <a:extLst>
              <a:ext uri="{FF2B5EF4-FFF2-40B4-BE49-F238E27FC236}">
                <a16:creationId xmlns:a16="http://schemas.microsoft.com/office/drawing/2014/main" id="{3AEF9289-BBA8-48A1-9C1A-DD9F852809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ADE7E1-A98A-4D35-A6D0-EDA2686143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4535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D2E756D5-E8D8-4963-AD92-53113609B35C}"/>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）完整性检验—验证每一开发阶段（或开发步骤）中产品的完整性；分析每一产品，确保其内部的一致与完全。</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）进展检验—保证各个开发阶段（或开发步骤）之间其规格说明书的完全性和一致性。</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）适用性与充分性检验—把取得的结果与对问题的理解作比较，保证所完成的结果是必要而充分的解。</a:t>
            </a:r>
          </a:p>
          <a:p>
            <a:pPr eaLnBrk="1" hangingPunct="1"/>
            <a:endParaRPr lang="zh-CN" altLang="en-US">
              <a:ea typeface="宋体" panose="02010600030101010101" pitchFamily="2" charset="-122"/>
            </a:endParaRPr>
          </a:p>
        </p:txBody>
      </p:sp>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内容占位符 2">
            <a:extLst>
              <a:ext uri="{FF2B5EF4-FFF2-40B4-BE49-F238E27FC236}">
                <a16:creationId xmlns:a16="http://schemas.microsoft.com/office/drawing/2014/main" id="{ED95852D-D5E3-485D-A307-62BB1C8412A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将数组分量替换为常量；</a:t>
            </a:r>
          </a:p>
          <a:p>
            <a:r>
              <a:rPr lang="en-US" altLang="zh-CN">
                <a:ea typeface="宋体" panose="02010600030101010101" pitchFamily="2" charset="-122"/>
              </a:rPr>
              <a:t>●	</a:t>
            </a:r>
            <a:r>
              <a:rPr lang="zh-CN" altLang="zh-CN">
                <a:ea typeface="宋体" panose="02010600030101010101" pitchFamily="2" charset="-122"/>
              </a:rPr>
              <a:t>将数组分量替换为标量；</a:t>
            </a:r>
          </a:p>
          <a:p>
            <a:r>
              <a:rPr lang="en-US" altLang="zh-CN">
                <a:ea typeface="宋体" panose="02010600030101010101" pitchFamily="2" charset="-122"/>
              </a:rPr>
              <a:t>●	</a:t>
            </a:r>
            <a:r>
              <a:rPr lang="zh-CN" altLang="zh-CN">
                <a:ea typeface="宋体" panose="02010600030101010101" pitchFamily="2" charset="-122"/>
              </a:rPr>
              <a:t>数组分量之间替换；</a:t>
            </a:r>
          </a:p>
          <a:p>
            <a:r>
              <a:rPr lang="en-US" altLang="zh-CN">
                <a:ea typeface="宋体" panose="02010600030101010101" pitchFamily="2" charset="-122"/>
              </a:rPr>
              <a:t>●	</a:t>
            </a:r>
            <a:r>
              <a:rPr lang="zh-CN" altLang="zh-CN">
                <a:ea typeface="宋体" panose="02010600030101010101" pitchFamily="2" charset="-122"/>
              </a:rPr>
              <a:t>数组名替换；</a:t>
            </a:r>
          </a:p>
          <a:p>
            <a:r>
              <a:rPr lang="en-US" altLang="zh-CN">
                <a:ea typeface="宋体" panose="02010600030101010101" pitchFamily="2" charset="-122"/>
              </a:rPr>
              <a:t>●	</a:t>
            </a:r>
            <a:r>
              <a:rPr lang="zh-CN" altLang="zh-CN">
                <a:ea typeface="宋体" panose="02010600030101010101" pitchFamily="2" charset="-122"/>
              </a:rPr>
              <a:t>算术运算符替换；</a:t>
            </a:r>
          </a:p>
          <a:p>
            <a:r>
              <a:rPr lang="en-US" altLang="zh-CN">
                <a:ea typeface="宋体" panose="02010600030101010101" pitchFamily="2" charset="-122"/>
              </a:rPr>
              <a:t>●	</a:t>
            </a:r>
            <a:r>
              <a:rPr lang="zh-CN" altLang="zh-CN">
                <a:ea typeface="宋体" panose="02010600030101010101" pitchFamily="2" charset="-122"/>
              </a:rPr>
              <a:t>关系运算符替换；</a:t>
            </a:r>
          </a:p>
          <a:p>
            <a:r>
              <a:rPr lang="en-US" altLang="zh-CN">
                <a:ea typeface="宋体" panose="02010600030101010101" pitchFamily="2" charset="-122"/>
              </a:rPr>
              <a:t>●	</a:t>
            </a:r>
            <a:r>
              <a:rPr lang="zh-CN" altLang="zh-CN">
                <a:ea typeface="宋体" panose="02010600030101010101" pitchFamily="2" charset="-122"/>
              </a:rPr>
              <a:t>逻辑运算符替换；</a:t>
            </a:r>
          </a:p>
        </p:txBody>
      </p:sp>
      <p:sp>
        <p:nvSpPr>
          <p:cNvPr id="129027" name="灯片编号占位符 1">
            <a:extLst>
              <a:ext uri="{FF2B5EF4-FFF2-40B4-BE49-F238E27FC236}">
                <a16:creationId xmlns:a16="http://schemas.microsoft.com/office/drawing/2014/main" id="{86FE0922-1457-4ADC-AB6C-4AAE0BDE61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299189-7385-494F-AD00-F2B788554C2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99867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E1426B55-990A-4C17-B24E-C9E991CDFAB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插入绝对值符号；</a:t>
            </a:r>
          </a:p>
          <a:p>
            <a:r>
              <a:rPr lang="en-US" altLang="zh-CN">
                <a:ea typeface="宋体" panose="02010600030101010101" pitchFamily="2" charset="-122"/>
              </a:rPr>
              <a:t>●	</a:t>
            </a:r>
            <a:r>
              <a:rPr lang="zh-CN" altLang="zh-CN">
                <a:ea typeface="宋体" panose="02010600030101010101" pitchFamily="2" charset="-122"/>
              </a:rPr>
              <a:t>插入单目运算符；</a:t>
            </a:r>
          </a:p>
          <a:p>
            <a:r>
              <a:rPr lang="en-US" altLang="zh-CN">
                <a:ea typeface="宋体" panose="02010600030101010101" pitchFamily="2" charset="-122"/>
              </a:rPr>
              <a:t>●	</a:t>
            </a:r>
            <a:r>
              <a:rPr lang="zh-CN" altLang="zh-CN">
                <a:ea typeface="宋体" panose="02010600030101010101" pitchFamily="2" charset="-122"/>
              </a:rPr>
              <a:t>语句分解；</a:t>
            </a:r>
          </a:p>
          <a:p>
            <a:r>
              <a:rPr lang="en-US" altLang="zh-CN">
                <a:ea typeface="宋体" panose="02010600030101010101" pitchFamily="2" charset="-122"/>
              </a:rPr>
              <a:t>●	</a:t>
            </a:r>
            <a:r>
              <a:rPr lang="zh-CN" altLang="zh-CN">
                <a:ea typeface="宋体" panose="02010600030101010101" pitchFamily="2" charset="-122"/>
              </a:rPr>
              <a:t>语句删除；</a:t>
            </a:r>
          </a:p>
          <a:p>
            <a:r>
              <a:rPr lang="en-US" altLang="zh-CN">
                <a:ea typeface="宋体" panose="02010600030101010101" pitchFamily="2" charset="-122"/>
              </a:rPr>
              <a:t>●	GO TO</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循环终止条件变换。</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130051" name="Picture 5" descr="Picture17">
            <a:extLst>
              <a:ext uri="{FF2B5EF4-FFF2-40B4-BE49-F238E27FC236}">
                <a16:creationId xmlns:a16="http://schemas.microsoft.com/office/drawing/2014/main" id="{38C0E090-F825-4E4B-8848-A36B2FA24C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362200"/>
            <a:ext cx="2960688"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0052" name="灯片编号占位符 1">
            <a:extLst>
              <a:ext uri="{FF2B5EF4-FFF2-40B4-BE49-F238E27FC236}">
                <a16:creationId xmlns:a16="http://schemas.microsoft.com/office/drawing/2014/main" id="{D03D8C52-5D1D-4A5C-B594-ADAF6D7DD3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0F2516-71D3-4052-9CF3-D637ED92A93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2442379"/>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内容占位符 2">
            <a:extLst>
              <a:ext uri="{FF2B5EF4-FFF2-40B4-BE49-F238E27FC236}">
                <a16:creationId xmlns:a16="http://schemas.microsoft.com/office/drawing/2014/main" id="{7C1BD7E7-8427-45F6-BB43-599A731BF420}"/>
              </a:ext>
            </a:extLst>
          </p:cNvPr>
          <p:cNvSpPr>
            <a:spLocks noGrp="1"/>
          </p:cNvSpPr>
          <p:nvPr>
            <p:ph idx="1"/>
          </p:nvPr>
        </p:nvSpPr>
        <p:spPr/>
        <p:txBody>
          <a:bodyPr/>
          <a:lstStyle/>
          <a:p>
            <a:r>
              <a:rPr lang="en-US" altLang="zh-CN">
                <a:ea typeface="宋体" panose="02010600030101010101" pitchFamily="2" charset="-122"/>
              </a:rPr>
              <a:t>		  Budd</a:t>
            </a:r>
            <a:r>
              <a:rPr lang="zh-CN" altLang="zh-CN">
                <a:ea typeface="宋体" panose="02010600030101010101" pitchFamily="2" charset="-122"/>
              </a:rPr>
              <a:t>等人统计了他们设计的程序变异系统在辅助测试人员进行测试的效果。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被测程序有</a:t>
            </a:r>
            <a:r>
              <a:rPr lang="en-US" altLang="zh-CN">
                <a:ea typeface="宋体" panose="02010600030101010101" pitchFamily="2" charset="-122"/>
              </a:rPr>
              <a:t>13</a:t>
            </a:r>
            <a:r>
              <a:rPr lang="zh-CN" altLang="zh-CN">
                <a:ea typeface="宋体" panose="02010600030101010101" pitchFamily="2" charset="-122"/>
              </a:rPr>
              <a:t>个，共包含</a:t>
            </a:r>
            <a:r>
              <a:rPr lang="en-US" altLang="zh-CN">
                <a:ea typeface="宋体" panose="02010600030101010101" pitchFamily="2" charset="-122"/>
              </a:rPr>
              <a:t>30</a:t>
            </a:r>
            <a:r>
              <a:rPr lang="zh-CN" altLang="zh-CN">
                <a:ea typeface="宋体" panose="02010600030101010101" pitchFamily="2" charset="-122"/>
              </a:rPr>
              <a:t>个错误。统计结果如表</a:t>
            </a:r>
            <a:r>
              <a:rPr lang="en-US" altLang="zh-CN">
                <a:ea typeface="宋体" panose="02010600030101010101" pitchFamily="2" charset="-122"/>
              </a:rPr>
              <a:t>4.10</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从中看出程序变异是较为有效的测试方法。</a:t>
            </a:r>
          </a:p>
          <a:p>
            <a:endParaRPr lang="zh-CN" altLang="en-US">
              <a:ea typeface="宋体" panose="02010600030101010101" pitchFamily="2" charset="-122"/>
            </a:endParaRPr>
          </a:p>
        </p:txBody>
      </p:sp>
      <p:sp>
        <p:nvSpPr>
          <p:cNvPr id="131075" name="灯片编号占位符 1">
            <a:extLst>
              <a:ext uri="{FF2B5EF4-FFF2-40B4-BE49-F238E27FC236}">
                <a16:creationId xmlns:a16="http://schemas.microsoft.com/office/drawing/2014/main" id="{678882B7-804C-4AEE-AB8C-F908616C91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CFB36A-1833-4D2B-BF6C-0E6B2EA6656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6370274"/>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B1EC848-0929-413F-8CA8-A554CAD66EF6}"/>
              </a:ext>
            </a:extLst>
          </p:cNvPr>
          <p:cNvGraphicFramePr>
            <a:graphicFrameLocks noGrp="1"/>
          </p:cNvGraphicFramePr>
          <p:nvPr>
            <p:ph idx="1"/>
          </p:nvPr>
        </p:nvGraphicFramePr>
        <p:xfrm>
          <a:off x="457200" y="2743200"/>
          <a:ext cx="8229600" cy="2895598"/>
        </p:xfrm>
        <a:graphic>
          <a:graphicData uri="http://schemas.openxmlformats.org/drawingml/2006/table">
            <a:tbl>
              <a:tblPr/>
              <a:tblGrid>
                <a:gridCol w="3397179">
                  <a:extLst>
                    <a:ext uri="{9D8B030D-6E8A-4147-A177-3AD203B41FA5}">
                      <a16:colId xmlns:a16="http://schemas.microsoft.com/office/drawing/2014/main" val="20000"/>
                    </a:ext>
                  </a:extLst>
                </a:gridCol>
                <a:gridCol w="2641701">
                  <a:extLst>
                    <a:ext uri="{9D8B030D-6E8A-4147-A177-3AD203B41FA5}">
                      <a16:colId xmlns:a16="http://schemas.microsoft.com/office/drawing/2014/main" val="20001"/>
                    </a:ext>
                  </a:extLst>
                </a:gridCol>
                <a:gridCol w="2190720">
                  <a:extLst>
                    <a:ext uri="{9D8B030D-6E8A-4147-A177-3AD203B41FA5}">
                      <a16:colId xmlns:a16="http://schemas.microsoft.com/office/drawing/2014/main" val="20002"/>
                    </a:ext>
                  </a:extLst>
                </a:gridCol>
              </a:tblGrid>
              <a:tr h="565628">
                <a:tc>
                  <a:txBody>
                    <a:bodyPr/>
                    <a:lstStyle/>
                    <a:p>
                      <a:pPr indent="266700" algn="ctr">
                        <a:spcBef>
                          <a:spcPts val="120"/>
                        </a:spcBef>
                        <a:spcAft>
                          <a:spcPts val="120"/>
                        </a:spcAft>
                      </a:pPr>
                      <a:r>
                        <a:rPr lang="zh-CN" sz="1400" b="1" kern="1000">
                          <a:latin typeface="Times New Roman"/>
                          <a:ea typeface="方正书宋简体"/>
                          <a:cs typeface="Times New Roman"/>
                        </a:rPr>
                        <a:t>错 误 类 型</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总</a:t>
                      </a:r>
                      <a:r>
                        <a:rPr lang="en-US" sz="1400" b="1" kern="1000">
                          <a:latin typeface="Times New Roman"/>
                          <a:ea typeface="方正书宋简体"/>
                          <a:cs typeface="Times New Roman"/>
                        </a:rPr>
                        <a:t>    </a:t>
                      </a:r>
                      <a:r>
                        <a:rPr lang="zh-CN" sz="1400" b="1" kern="1000">
                          <a:latin typeface="Times New Roman"/>
                          <a:ea typeface="方正书宋简体"/>
                          <a:cs typeface="Times New Roman"/>
                        </a:rPr>
                        <a:t>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查</a:t>
                      </a:r>
                      <a:r>
                        <a:rPr lang="en-US" sz="1400" b="1" kern="1000">
                          <a:latin typeface="Times New Roman"/>
                          <a:ea typeface="方正书宋简体"/>
                          <a:cs typeface="Times New Roman"/>
                        </a:rPr>
                        <a:t>  </a:t>
                      </a:r>
                      <a:r>
                        <a:rPr lang="zh-CN" sz="1400" b="1" kern="1000">
                          <a:latin typeface="Times New Roman"/>
                          <a:ea typeface="方正书宋简体"/>
                          <a:cs typeface="Times New Roman"/>
                        </a:rPr>
                        <a:t>出</a:t>
                      </a:r>
                      <a:r>
                        <a:rPr lang="en-US" sz="1400" b="1" kern="1000">
                          <a:latin typeface="Times New Roman"/>
                          <a:ea typeface="方正书宋简体"/>
                          <a:cs typeface="Times New Roman"/>
                        </a:rPr>
                        <a:t>  </a:t>
                      </a:r>
                      <a:r>
                        <a:rPr lang="zh-CN" sz="1400" b="1" kern="1000">
                          <a:latin typeface="Times New Roman"/>
                          <a:ea typeface="方正书宋简体"/>
                          <a:cs typeface="Times New Roman"/>
                        </a:rPr>
                        <a:t>数</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88114">
                <a:tc>
                  <a:txBody>
                    <a:bodyPr/>
                    <a:lstStyle/>
                    <a:p>
                      <a:pPr marL="666750" indent="266700" algn="just">
                        <a:spcBef>
                          <a:spcPts val="120"/>
                        </a:spcBef>
                        <a:spcAft>
                          <a:spcPts val="120"/>
                        </a:spcAft>
                      </a:pPr>
                      <a:r>
                        <a:rPr lang="zh-CN" sz="1400" b="1" kern="1000">
                          <a:latin typeface="Times New Roman"/>
                          <a:ea typeface="方正书宋简体"/>
                          <a:cs typeface="Times New Roman"/>
                        </a:rPr>
                        <a:t>丢失路径错误</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7</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565628">
                <a:tc>
                  <a:txBody>
                    <a:bodyPr/>
                    <a:lstStyle/>
                    <a:p>
                      <a:pPr marL="666750" indent="266700" algn="just">
                        <a:spcBef>
                          <a:spcPts val="120"/>
                        </a:spcBef>
                        <a:spcAft>
                          <a:spcPts val="120"/>
                        </a:spcAft>
                      </a:pPr>
                      <a:r>
                        <a:rPr lang="zh-CN" sz="1400" b="1" kern="1000">
                          <a:latin typeface="Times New Roman"/>
                          <a:ea typeface="方正书宋简体"/>
                          <a:cs typeface="Times New Roman"/>
                        </a:rPr>
                        <a:t>不正确谓词</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588114">
                <a:tc>
                  <a:txBody>
                    <a:bodyPr/>
                    <a:lstStyle/>
                    <a:p>
                      <a:pPr marL="666750" indent="266700" algn="just">
                        <a:spcBef>
                          <a:spcPts val="120"/>
                        </a:spcBef>
                        <a:spcAft>
                          <a:spcPts val="120"/>
                        </a:spcAft>
                      </a:pPr>
                      <a:r>
                        <a:rPr lang="zh-CN" sz="1400" b="1" kern="1000">
                          <a:latin typeface="Times New Roman"/>
                          <a:ea typeface="方正书宋简体"/>
                          <a:cs typeface="Times New Roman"/>
                        </a:rPr>
                        <a:t>不正确计算语句</a:t>
                      </a: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15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0">
                          <a:latin typeface="Times New Roman"/>
                          <a:ea typeface="方正书宋简体"/>
                          <a:cs typeface="Times New Roman"/>
                        </a:rPr>
                        <a:t>14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588114">
                <a:tc>
                  <a:txBody>
                    <a:bodyPr/>
                    <a:lstStyle/>
                    <a:p>
                      <a:pPr marL="666750" indent="266700" algn="just">
                        <a:spcBef>
                          <a:spcPts val="120"/>
                        </a:spcBef>
                        <a:spcAft>
                          <a:spcPts val="120"/>
                        </a:spcAft>
                      </a:pPr>
                      <a:r>
                        <a:rPr lang="zh-CN" sz="1400" b="1" kern="1000">
                          <a:latin typeface="Times New Roman"/>
                          <a:ea typeface="方正书宋简体"/>
                          <a:cs typeface="Times New Roman"/>
                        </a:rPr>
                        <a:t>丢失计算语句</a:t>
                      </a: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0" dirty="0">
                          <a:latin typeface="Times New Roman"/>
                          <a:ea typeface="方正书宋简体"/>
                          <a:cs typeface="Times New Roman"/>
                        </a:rPr>
                        <a:t>2</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132119" name="矩形 4">
            <a:extLst>
              <a:ext uri="{FF2B5EF4-FFF2-40B4-BE49-F238E27FC236}">
                <a16:creationId xmlns:a16="http://schemas.microsoft.com/office/drawing/2014/main" id="{FB4E67CE-0EAC-43ED-BB62-DF63109FAC98}"/>
              </a:ext>
            </a:extLst>
          </p:cNvPr>
          <p:cNvSpPr>
            <a:spLocks noChangeArrowheads="1"/>
          </p:cNvSpPr>
          <p:nvPr/>
        </p:nvSpPr>
        <p:spPr bwMode="auto">
          <a:xfrm>
            <a:off x="2895600" y="19050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变异测试查错效果</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2120" name="灯片编号占位符 1">
            <a:extLst>
              <a:ext uri="{FF2B5EF4-FFF2-40B4-BE49-F238E27FC236}">
                <a16:creationId xmlns:a16="http://schemas.microsoft.com/office/drawing/2014/main" id="{AFC70B6B-FDE8-4AA1-BCAD-9302ED5365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AB036E-7E64-4F43-95F1-DD98D15E751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6906969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内容占位符 2">
            <a:extLst>
              <a:ext uri="{FF2B5EF4-FFF2-40B4-BE49-F238E27FC236}">
                <a16:creationId xmlns:a16="http://schemas.microsoft.com/office/drawing/2014/main" id="{BD898C0D-A5F8-4C19-A18C-A23BCC2A886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程序变异方法也有两大弱点。一是要运行所有的变异因子，从而成倍地提高了测试的成本；二是决定程序与其变异因子是否等价是一个递归不可解问题。</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但不管怎样，程序变异由于其针对性强、系统性强，正成为软件测试中一种相当活跃的办法。特别是在变异测试系统的支持下，用户可以更有效地测试自己的程序。</a:t>
            </a:r>
          </a:p>
          <a:p>
            <a:endParaRPr lang="zh-CN" altLang="en-US">
              <a:ea typeface="宋体" panose="02010600030101010101" pitchFamily="2" charset="-122"/>
            </a:endParaRPr>
          </a:p>
        </p:txBody>
      </p:sp>
      <p:sp>
        <p:nvSpPr>
          <p:cNvPr id="133123" name="灯片编号占位符 1">
            <a:extLst>
              <a:ext uri="{FF2B5EF4-FFF2-40B4-BE49-F238E27FC236}">
                <a16:creationId xmlns:a16="http://schemas.microsoft.com/office/drawing/2014/main" id="{2C5CF35D-C4FE-4BAE-B19A-74181BB4E4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731ECD-381D-4695-89BA-D3B715C6121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59341803"/>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内容占位符 2">
            <a:extLst>
              <a:ext uri="{FF2B5EF4-FFF2-40B4-BE49-F238E27FC236}">
                <a16:creationId xmlns:a16="http://schemas.microsoft.com/office/drawing/2014/main" id="{308C7412-7FCC-4151-939F-B7BC3ED4CA6D}"/>
              </a:ext>
            </a:extLst>
          </p:cNvPr>
          <p:cNvSpPr>
            <a:spLocks noGrp="1"/>
          </p:cNvSpPr>
          <p:nvPr>
            <p:ph idx="1"/>
          </p:nvPr>
        </p:nvSpPr>
        <p:spPr/>
        <p:txBody>
          <a:bodyPr/>
          <a:lstStyle/>
          <a:p>
            <a:r>
              <a:rPr lang="en-US" altLang="zh-CN">
                <a:ea typeface="宋体" panose="02010600030101010101" pitchFamily="2" charset="-122"/>
              </a:rPr>
              <a:t>	4.7.2  </a:t>
            </a:r>
            <a:r>
              <a:rPr lang="zh-CN" altLang="zh-CN">
                <a:ea typeface="宋体" panose="02010600030101010101" pitchFamily="2" charset="-122"/>
              </a:rPr>
              <a:t>程序弱变异</a:t>
            </a:r>
          </a:p>
          <a:p>
            <a:r>
              <a:rPr lang="en-US" altLang="zh-CN">
                <a:ea typeface="宋体" panose="02010600030101010101" pitchFamily="2" charset="-122"/>
              </a:rPr>
              <a:t>		  </a:t>
            </a:r>
            <a:r>
              <a:rPr lang="zh-CN" altLang="zh-CN">
                <a:ea typeface="宋体" panose="02010600030101010101" pitchFamily="2" charset="-122"/>
              </a:rPr>
              <a:t>程序弱变异方法（</a:t>
            </a:r>
            <a:r>
              <a:rPr lang="en-US" altLang="zh-CN">
                <a:ea typeface="宋体" panose="02010600030101010101" pitchFamily="2" charset="-122"/>
              </a:rPr>
              <a:t>Weak Mutation</a:t>
            </a:r>
            <a:r>
              <a:rPr lang="zh-CN" altLang="zh-CN">
                <a:ea typeface="宋体" panose="02010600030101010101" pitchFamily="2" charset="-122"/>
              </a:rPr>
              <a:t>）是</a:t>
            </a:r>
            <a:r>
              <a:rPr lang="en-US" altLang="zh-CN">
                <a:ea typeface="宋体" panose="02010600030101010101" pitchFamily="2" charset="-122"/>
              </a:rPr>
              <a:t>Howden</a:t>
            </a:r>
            <a:r>
              <a:rPr lang="zh-CN" altLang="zh-CN">
                <a:ea typeface="宋体" panose="02010600030101010101" pitchFamily="2" charset="-122"/>
              </a:rPr>
              <a:t>提出的。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由于程序强变异要生成变异因子，为与此相区别，</a:t>
            </a:r>
            <a:r>
              <a:rPr lang="en-US" altLang="zh-CN">
                <a:ea typeface="宋体" panose="02010600030101010101" pitchFamily="2" charset="-122"/>
              </a:rPr>
              <a:t>Howden</a:t>
            </a:r>
            <a:r>
              <a:rPr lang="zh-CN" altLang="zh-CN">
                <a:ea typeface="宋体" panose="02010600030101010101" pitchFamily="2" charset="-122"/>
              </a:rPr>
              <a:t>称只是对被测程序进行测试的变异方法为弱变异</a:t>
            </a:r>
            <a:r>
              <a:rPr lang="zh-CN" altLang="en-US">
                <a:ea typeface="宋体" panose="02010600030101010101" pitchFamily="2" charset="-122"/>
              </a:rPr>
              <a:t>，与强变异的区别在于：强变异是产生实际的变异因子，而弱变异并不产生，而只是选择测试数据，使得变异前后程序部件产生不同的值。</a:t>
            </a:r>
            <a:endParaRPr lang="zh-CN"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sp>
        <p:nvSpPr>
          <p:cNvPr id="134147" name="灯片编号占位符 1">
            <a:extLst>
              <a:ext uri="{FF2B5EF4-FFF2-40B4-BE49-F238E27FC236}">
                <a16:creationId xmlns:a16="http://schemas.microsoft.com/office/drawing/2014/main" id="{D6EF147B-99B5-44B6-A06F-DF9F67FD43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120ABA-DBA1-4F24-8F05-915DAD639F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30280099"/>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内容占位符 2">
            <a:extLst>
              <a:ext uri="{FF2B5EF4-FFF2-40B4-BE49-F238E27FC236}">
                <a16:creationId xmlns:a16="http://schemas.microsoft.com/office/drawing/2014/main" id="{BA3505DE-4C8A-414F-AA9A-5E715C6B596D}"/>
              </a:ext>
            </a:extLst>
          </p:cNvPr>
          <p:cNvSpPr>
            <a:spLocks noGrp="1"/>
          </p:cNvSpPr>
          <p:nvPr>
            <p:ph idx="1"/>
          </p:nvPr>
        </p:nvSpPr>
        <p:spPr/>
        <p:txBody>
          <a:bodyPr/>
          <a:lstStyle/>
          <a:p>
            <a:r>
              <a:rPr lang="en-US" altLang="zh-CN">
                <a:ea typeface="宋体" panose="02010600030101010101" pitchFamily="2" charset="-122"/>
              </a:rPr>
              <a:t>	4.7.2  </a:t>
            </a:r>
            <a:r>
              <a:rPr lang="zh-CN" altLang="zh-CN">
                <a:ea typeface="宋体" panose="02010600030101010101" pitchFamily="2" charset="-122"/>
              </a:rPr>
              <a:t>程序弱变异</a:t>
            </a:r>
          </a:p>
          <a:p>
            <a:r>
              <a:rPr lang="en-US" altLang="zh-CN">
                <a:ea typeface="宋体" panose="02010600030101010101" pitchFamily="2" charset="-122"/>
              </a:rPr>
              <a:t>	      Howden</a:t>
            </a:r>
            <a:r>
              <a:rPr lang="zh-CN" altLang="zh-CN">
                <a:ea typeface="宋体" panose="02010600030101010101" pitchFamily="2" charset="-122"/>
              </a:rPr>
              <a:t>提出了</a:t>
            </a:r>
            <a:r>
              <a:rPr lang="en-US" altLang="zh-CN">
                <a:ea typeface="宋体" panose="02010600030101010101" pitchFamily="2" charset="-122"/>
              </a:rPr>
              <a:t>5</a:t>
            </a:r>
            <a:r>
              <a:rPr lang="zh-CN" altLang="zh-CN">
                <a:ea typeface="宋体" panose="02010600030101010101" pitchFamily="2" charset="-122"/>
              </a:rPr>
              <a:t>种最基本的程序组成部分：变量引用、变量定义、算术表达式、关系表达式和布尔表达式。</a:t>
            </a:r>
          </a:p>
          <a:p>
            <a:endParaRPr lang="zh-CN" altLang="en-US">
              <a:ea typeface="宋体" panose="02010600030101010101" pitchFamily="2" charset="-122"/>
            </a:endParaRPr>
          </a:p>
        </p:txBody>
      </p:sp>
      <p:sp>
        <p:nvSpPr>
          <p:cNvPr id="135171" name="灯片编号占位符 1">
            <a:extLst>
              <a:ext uri="{FF2B5EF4-FFF2-40B4-BE49-F238E27FC236}">
                <a16:creationId xmlns:a16="http://schemas.microsoft.com/office/drawing/2014/main" id="{06B9F06B-0AD2-43E7-8A3C-DBF82B56E3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7CE366-BD27-4124-BFC1-21444752FB9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2683974"/>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内容占位符 2">
            <a:extLst>
              <a:ext uri="{FF2B5EF4-FFF2-40B4-BE49-F238E27FC236}">
                <a16:creationId xmlns:a16="http://schemas.microsoft.com/office/drawing/2014/main" id="{1B284964-8E6D-4CC3-8768-178DE95E998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）变量引用</a:t>
            </a:r>
          </a:p>
          <a:p>
            <a:r>
              <a:rPr lang="en-US" altLang="zh-CN">
                <a:ea typeface="宋体" panose="02010600030101010101" pitchFamily="2" charset="-122"/>
              </a:rPr>
              <a:t>		 </a:t>
            </a:r>
            <a:r>
              <a:rPr lang="zh-CN" altLang="zh-CN">
                <a:ea typeface="宋体" panose="02010600030101010101" pitchFamily="2" charset="-122"/>
              </a:rPr>
              <a:t>变量引用包括变量值的使用。如在语句</a:t>
            </a:r>
          </a:p>
          <a:p>
            <a:pPr algn="ctr"/>
            <a:r>
              <a:rPr lang="en-US" altLang="zh-CN">
                <a:ea typeface="宋体" panose="02010600030101010101" pitchFamily="2" charset="-122"/>
              </a:rPr>
              <a:t>	A = B + A</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中，变量</a:t>
            </a:r>
            <a:r>
              <a:rPr lang="en-US" altLang="zh-CN">
                <a:ea typeface="宋体" panose="02010600030101010101" pitchFamily="2" charset="-122"/>
              </a:rPr>
              <a:t>B</a:t>
            </a:r>
            <a:r>
              <a:rPr lang="zh-CN" altLang="zh-CN">
                <a:ea typeface="宋体" panose="02010600030101010101" pitchFamily="2" charset="-122"/>
              </a:rPr>
              <a:t>被引用，变量</a:t>
            </a:r>
            <a:r>
              <a:rPr lang="en-US" altLang="zh-CN">
                <a:ea typeface="宋体" panose="02010600030101010101" pitchFamily="2" charset="-122"/>
              </a:rPr>
              <a:t>A</a:t>
            </a:r>
            <a:r>
              <a:rPr lang="zh-CN" altLang="zh-CN">
                <a:ea typeface="宋体" panose="02010600030101010101" pitchFamily="2" charset="-122"/>
              </a:rPr>
              <a:t>则先被引用，继而又被定义。再如语句</a:t>
            </a:r>
          </a:p>
          <a:p>
            <a:pPr algn="ctr"/>
            <a:r>
              <a:rPr lang="en-US" altLang="zh-CN">
                <a:ea typeface="宋体" panose="02010600030101010101" pitchFamily="2" charset="-122"/>
              </a:rPr>
              <a:t>	if  (A&gt;B)</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中，</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的值均被引用，这些语句是变量引用组成部分。</a:t>
            </a:r>
          </a:p>
        </p:txBody>
      </p:sp>
      <p:sp>
        <p:nvSpPr>
          <p:cNvPr id="136195" name="灯片编号占位符 1">
            <a:extLst>
              <a:ext uri="{FF2B5EF4-FFF2-40B4-BE49-F238E27FC236}">
                <a16:creationId xmlns:a16="http://schemas.microsoft.com/office/drawing/2014/main" id="{633BB6C8-184C-4465-BF17-79B9593445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6A3AF2-A8E9-4043-BBAB-0B14C73EE89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75385166"/>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内容占位符 2">
            <a:extLst>
              <a:ext uri="{FF2B5EF4-FFF2-40B4-BE49-F238E27FC236}">
                <a16:creationId xmlns:a16="http://schemas.microsoft.com/office/drawing/2014/main" id="{19EB450A-DFF1-41A5-B3C2-B59F584B2AC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）变量定义</a:t>
            </a:r>
          </a:p>
          <a:p>
            <a:r>
              <a:rPr lang="en-US" altLang="zh-CN">
                <a:ea typeface="宋体" panose="02010600030101010101" pitchFamily="2" charset="-122"/>
              </a:rPr>
              <a:t>		  </a:t>
            </a:r>
            <a:r>
              <a:rPr lang="zh-CN" altLang="zh-CN">
                <a:ea typeface="宋体" panose="02010600030101010101" pitchFamily="2" charset="-122"/>
              </a:rPr>
              <a:t>变量定义指的是给变量赋以新值。如在语句</a:t>
            </a:r>
            <a:r>
              <a:rPr lang="en-US" altLang="zh-CN">
                <a:ea typeface="宋体" panose="02010600030101010101" pitchFamily="2" charset="-122"/>
              </a:rPr>
              <a:t>A = B</a:t>
            </a:r>
            <a:r>
              <a:rPr lang="zh-CN" altLang="zh-CN">
                <a:ea typeface="宋体" panose="02010600030101010101" pitchFamily="2" charset="-122"/>
              </a:rPr>
              <a:t>中，变最</a:t>
            </a:r>
            <a:r>
              <a:rPr lang="en-US" altLang="zh-CN">
                <a:ea typeface="宋体" panose="02010600030101010101" pitchFamily="2" charset="-122"/>
              </a:rPr>
              <a:t>A</a:t>
            </a:r>
            <a:r>
              <a:rPr lang="zh-CN" altLang="zh-CN">
                <a:ea typeface="宋体" panose="02010600030101010101" pitchFamily="2" charset="-122"/>
              </a:rPr>
              <a:t>被赋予新值</a:t>
            </a:r>
            <a:r>
              <a:rPr lang="en-US" altLang="zh-CN">
                <a:ea typeface="宋体" panose="02010600030101010101" pitchFamily="2" charset="-122"/>
              </a:rPr>
              <a:t>B</a:t>
            </a:r>
            <a:r>
              <a:rPr lang="zh-CN" altLang="zh-CN">
                <a:ea typeface="宋体" panose="02010600030101010101" pitchFamily="2" charset="-122"/>
              </a:rPr>
              <a:t>，我们称此为</a:t>
            </a:r>
            <a:r>
              <a:rPr lang="en-US" altLang="zh-CN">
                <a:ea typeface="宋体" panose="02010600030101010101" pitchFamily="2" charset="-122"/>
              </a:rPr>
              <a:t>A</a:t>
            </a:r>
            <a:r>
              <a:rPr lang="zh-CN" altLang="zh-CN">
                <a:ea typeface="宋体" panose="02010600030101010101" pitchFamily="2" charset="-122"/>
              </a:rPr>
              <a:t>被定义了，此语句被称为变量定义组成部分。</a:t>
            </a: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3F9D49AA-2417-42DA-82AC-39D7EC3E7E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3434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37220" name="灯片编号占位符 1">
            <a:extLst>
              <a:ext uri="{FF2B5EF4-FFF2-40B4-BE49-F238E27FC236}">
                <a16:creationId xmlns:a16="http://schemas.microsoft.com/office/drawing/2014/main" id="{480D248C-5BB9-4CA8-801E-9C93D758AE5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7A7CF3-3502-44D7-A341-E1565B23B84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097934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内容占位符 2">
            <a:extLst>
              <a:ext uri="{FF2B5EF4-FFF2-40B4-BE49-F238E27FC236}">
                <a16:creationId xmlns:a16="http://schemas.microsoft.com/office/drawing/2014/main" id="{477C63C3-9636-4CFA-B389-6CB0CDBCBBB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）算术表达式</a:t>
            </a:r>
          </a:p>
          <a:p>
            <a:r>
              <a:rPr lang="en-US" altLang="zh-CN">
                <a:ea typeface="宋体" panose="02010600030101010101" pitchFamily="2" charset="-122"/>
              </a:rPr>
              <a:t>		  </a:t>
            </a:r>
            <a:r>
              <a:rPr lang="zh-CN" altLang="zh-CN">
                <a:ea typeface="宋体" panose="02010600030101010101" pitchFamily="2" charset="-122"/>
              </a:rPr>
              <a:t>算术表达式的弱变异考虑三类常见错误：表达式与正确表达式相差一个常数；表达式是正确表达式的常数倍；表达式的系数有错误。实际上，后一种情况包括了前两种情况。但由于前两种情况要求较少的测试数据，因而将其单独分类。</a:t>
            </a:r>
          </a:p>
        </p:txBody>
      </p:sp>
      <p:sp>
        <p:nvSpPr>
          <p:cNvPr id="138243" name="灯片编号占位符 1">
            <a:extLst>
              <a:ext uri="{FF2B5EF4-FFF2-40B4-BE49-F238E27FC236}">
                <a16:creationId xmlns:a16="http://schemas.microsoft.com/office/drawing/2014/main" id="{D5CF116E-5F28-4295-AD49-6A39871143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F2D92F-BBEE-400D-9853-8754DE69051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2191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04BFC1BC-0E82-4501-A2D6-BB614E1E97BA}"/>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在整个软件生存期各阶段中确认、验证与测试活动包括以下阶段。</a:t>
            </a:r>
          </a:p>
          <a:p>
            <a:pPr eaLnBrk="1" hangingPunct="1"/>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）需求分析阶段</a:t>
            </a:r>
            <a:r>
              <a:rPr lang="en-US" altLang="zh-CN">
                <a:ea typeface="宋体" panose="02010600030101010101" pitchFamily="2" charset="-122"/>
              </a:rPr>
              <a:t> </a:t>
            </a:r>
            <a:endParaRPr lang="zh-CN" altLang="zh-CN">
              <a:ea typeface="宋体" panose="02010600030101010101" pitchFamily="2" charset="-122"/>
            </a:endParaRPr>
          </a:p>
          <a:p>
            <a:pPr eaLnBrk="1" hangingPunct="1"/>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）概要设计阶段</a:t>
            </a:r>
          </a:p>
          <a:p>
            <a:pPr eaLnBrk="1" hangingPunct="1"/>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）详细设计阶段</a:t>
            </a:r>
          </a:p>
          <a:p>
            <a:pPr eaLnBrk="1" hangingPunct="1"/>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）编码及测试阶段</a:t>
            </a:r>
          </a:p>
          <a:p>
            <a:pPr eaLnBrk="1" hangingPunct="1"/>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）运行及维护阶段</a:t>
            </a:r>
          </a:p>
          <a:p>
            <a:pPr eaLnBrk="1" hangingPunct="1"/>
            <a:endParaRPr lang="zh-CN" altLang="en-US">
              <a:ea typeface="宋体" panose="02010600030101010101" pitchFamily="2" charset="-122"/>
            </a:endParaRPr>
          </a:p>
        </p:txBody>
      </p:sp>
      <p:pic>
        <p:nvPicPr>
          <p:cNvPr id="39939" name="Picture 4">
            <a:extLst>
              <a:ext uri="{FF2B5EF4-FFF2-40B4-BE49-F238E27FC236}">
                <a16:creationId xmlns:a16="http://schemas.microsoft.com/office/drawing/2014/main" id="{8A170A65-A672-4E39-A053-4E8DFA4F72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25" y="3895725"/>
            <a:ext cx="3389313" cy="243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内容占位符 2">
            <a:extLst>
              <a:ext uri="{FF2B5EF4-FFF2-40B4-BE49-F238E27FC236}">
                <a16:creationId xmlns:a16="http://schemas.microsoft.com/office/drawing/2014/main" id="{48777554-771E-4C5D-9D1C-A28EF19A027D}"/>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）算术关系</a:t>
            </a:r>
          </a:p>
          <a:p>
            <a:r>
              <a:rPr lang="en-US" altLang="zh-CN">
                <a:ea typeface="宋体" panose="02010600030101010101" pitchFamily="2" charset="-122"/>
              </a:rPr>
              <a:t>		  </a:t>
            </a:r>
            <a:r>
              <a:rPr lang="zh-CN" altLang="zh-CN">
                <a:ea typeface="宋体" panose="02010600030101010101" pitchFamily="2" charset="-122"/>
              </a:rPr>
              <a:t>算术关系的弱变异考虑两类简单的错误：关系运算符错与相差一个常数的错误。</a:t>
            </a:r>
          </a:p>
          <a:p>
            <a:r>
              <a:rPr lang="en-US" altLang="zh-CN">
                <a:ea typeface="宋体" panose="02010600030101010101" pitchFamily="2" charset="-122"/>
              </a:rPr>
              <a:t>	</a:t>
            </a:r>
            <a:r>
              <a:rPr lang="zh-CN" altLang="zh-CN">
                <a:ea typeface="宋体" panose="02010600030101010101" pitchFamily="2" charset="-122"/>
              </a:rPr>
              <a:t>设</a:t>
            </a:r>
            <a:r>
              <a:rPr lang="en-US" altLang="zh-CN">
                <a:ea typeface="宋体" panose="02010600030101010101" pitchFamily="2" charset="-122"/>
              </a:rPr>
              <a:t>R</a:t>
            </a:r>
            <a:r>
              <a:rPr lang="zh-CN" altLang="zh-CN">
                <a:ea typeface="宋体" panose="02010600030101010101" pitchFamily="2" charset="-122"/>
              </a:rPr>
              <a:t>是一个算术关系，</a:t>
            </a:r>
            <a:r>
              <a:rPr lang="en-US" altLang="zh-CN">
                <a:ea typeface="宋体" panose="02010600030101010101" pitchFamily="2" charset="-122"/>
              </a:rPr>
              <a:t>R'</a:t>
            </a:r>
            <a:r>
              <a:rPr lang="zh-CN" altLang="zh-CN">
                <a:ea typeface="宋体" panose="02010600030101010101" pitchFamily="2" charset="-122"/>
              </a:rPr>
              <a:t>是有错误关系运算符的</a:t>
            </a:r>
            <a:r>
              <a:rPr lang="en-US" altLang="zh-CN">
                <a:ea typeface="宋体" panose="02010600030101010101" pitchFamily="2" charset="-122"/>
              </a:rPr>
              <a:t>R</a:t>
            </a:r>
            <a:r>
              <a:rPr lang="zh-CN" altLang="zh-CN">
                <a:ea typeface="宋体" panose="02010600030101010101" pitchFamily="2" charset="-122"/>
              </a:rPr>
              <a:t>的一个变换，即</a:t>
            </a:r>
          </a:p>
          <a:p>
            <a:pPr algn="ctr"/>
            <a:r>
              <a:rPr lang="pt-BR" altLang="zh-CN">
                <a:ea typeface="宋体" panose="02010600030101010101" pitchFamily="2" charset="-122"/>
              </a:rPr>
              <a:t>	R</a:t>
            </a:r>
            <a:r>
              <a:rPr lang="en-US" altLang="zh-CN">
                <a:ea typeface="宋体" panose="02010600030101010101" pitchFamily="2" charset="-122"/>
              </a:rPr>
              <a:t> </a:t>
            </a:r>
            <a:r>
              <a:rPr lang="pt-BR" altLang="zh-CN">
                <a:ea typeface="宋体" panose="02010600030101010101" pitchFamily="2" charset="-122"/>
              </a:rPr>
              <a:t>=</a:t>
            </a:r>
            <a:r>
              <a:rPr lang="en-US" altLang="zh-CN">
                <a:ea typeface="宋体" panose="02010600030101010101" pitchFamily="2" charset="-122"/>
              </a:rPr>
              <a:t> </a:t>
            </a:r>
            <a:r>
              <a:rPr lang="pt-BR" altLang="zh-CN">
                <a:ea typeface="宋体" panose="02010600030101010101" pitchFamily="2" charset="-122"/>
              </a:rPr>
              <a:t>exp</a:t>
            </a:r>
            <a:r>
              <a:rPr lang="pt-BR" altLang="zh-CN" baseline="-25000">
                <a:ea typeface="宋体" panose="02010600030101010101" pitchFamily="2" charset="-122"/>
              </a:rPr>
              <a:t>1</a:t>
            </a:r>
            <a:r>
              <a:rPr lang="en-US" altLang="zh-CN">
                <a:ea typeface="宋体" panose="02010600030101010101" pitchFamily="2" charset="-122"/>
              </a:rPr>
              <a:t>  </a:t>
            </a:r>
            <a:r>
              <a:rPr lang="pt-BR" altLang="zh-CN">
                <a:ea typeface="宋体" panose="02010600030101010101" pitchFamily="2" charset="-122"/>
              </a:rPr>
              <a:t>r  exp</a:t>
            </a:r>
            <a:r>
              <a:rPr lang="pt-BR" altLang="zh-CN" baseline="-25000">
                <a:ea typeface="宋体" panose="02010600030101010101" pitchFamily="2" charset="-122"/>
              </a:rPr>
              <a:t>2</a:t>
            </a:r>
            <a:r>
              <a:rPr lang="pt-BR" altLang="zh-CN">
                <a:ea typeface="宋体" panose="02010600030101010101" pitchFamily="2" charset="-122"/>
              </a:rPr>
              <a:t>,</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而</a:t>
            </a:r>
            <a:r>
              <a:rPr lang="pt-BR" altLang="zh-CN">
                <a:ea typeface="宋体" panose="02010600030101010101" pitchFamily="2" charset="-122"/>
              </a:rPr>
              <a:t>                   R' = exp</a:t>
            </a:r>
            <a:r>
              <a:rPr lang="pt-BR" altLang="zh-CN" baseline="-25000">
                <a:ea typeface="宋体" panose="02010600030101010101" pitchFamily="2" charset="-122"/>
              </a:rPr>
              <a:t>1</a:t>
            </a:r>
            <a:r>
              <a:rPr lang="pt-BR" altLang="zh-CN">
                <a:ea typeface="宋体" panose="02010600030101010101" pitchFamily="2" charset="-122"/>
              </a:rPr>
              <a:t>  r' exp</a:t>
            </a:r>
            <a:r>
              <a:rPr lang="pt-BR" altLang="zh-CN" baseline="-25000">
                <a:ea typeface="宋体" panose="02010600030101010101" pitchFamily="2" charset="-122"/>
              </a:rPr>
              <a:t>2</a:t>
            </a:r>
            <a:r>
              <a:rPr lang="zh-CN" altLang="zh-CN">
                <a:ea typeface="宋体" panose="02010600030101010101" pitchFamily="2" charset="-122"/>
              </a:rPr>
              <a:t>，但</a:t>
            </a:r>
            <a:r>
              <a:rPr lang="pt-BR" altLang="zh-CN">
                <a:ea typeface="宋体" panose="02010600030101010101" pitchFamily="2" charset="-122"/>
              </a:rPr>
              <a:t>r≠r'</a:t>
            </a:r>
            <a:r>
              <a:rPr lang="zh-CN" altLang="zh-CN">
                <a:ea typeface="宋体" panose="02010600030101010101" pitchFamily="2" charset="-122"/>
              </a:rPr>
              <a:t>。</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39267" name="灯片编号占位符 1">
            <a:extLst>
              <a:ext uri="{FF2B5EF4-FFF2-40B4-BE49-F238E27FC236}">
                <a16:creationId xmlns:a16="http://schemas.microsoft.com/office/drawing/2014/main" id="{4CF47281-B484-4EAB-B294-8A562D2F42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A7E55A-3FA4-4E04-B125-9AB3A9D5BBD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001039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F4DAFCC-0A1C-4897-A5B5-01D8C8FECDFA}"/>
              </a:ext>
            </a:extLst>
          </p:cNvPr>
          <p:cNvGraphicFramePr>
            <a:graphicFrameLocks noGrp="1"/>
          </p:cNvGraphicFramePr>
          <p:nvPr>
            <p:ph idx="1"/>
          </p:nvPr>
        </p:nvGraphicFramePr>
        <p:xfrm>
          <a:off x="304800" y="2362200"/>
          <a:ext cx="8229600" cy="3657601"/>
        </p:xfrm>
        <a:graphic>
          <a:graphicData uri="http://schemas.openxmlformats.org/drawingml/2006/table">
            <a:tbl>
              <a:tblPr/>
              <a:tblGrid>
                <a:gridCol w="1717491">
                  <a:extLst>
                    <a:ext uri="{9D8B030D-6E8A-4147-A177-3AD203B41FA5}">
                      <a16:colId xmlns:a16="http://schemas.microsoft.com/office/drawing/2014/main" val="20000"/>
                    </a:ext>
                  </a:extLst>
                </a:gridCol>
                <a:gridCol w="6512109">
                  <a:extLst>
                    <a:ext uri="{9D8B030D-6E8A-4147-A177-3AD203B41FA5}">
                      <a16:colId xmlns:a16="http://schemas.microsoft.com/office/drawing/2014/main" val="20001"/>
                    </a:ext>
                  </a:extLst>
                </a:gridCol>
              </a:tblGrid>
              <a:tr h="526207">
                <a:tc>
                  <a:txBody>
                    <a:bodyPr/>
                    <a:lstStyle/>
                    <a:p>
                      <a:pPr indent="190500" algn="ctr">
                        <a:spcBef>
                          <a:spcPts val="120"/>
                        </a:spcBef>
                        <a:spcAft>
                          <a:spcPts val="120"/>
                        </a:spcAft>
                      </a:pPr>
                      <a:r>
                        <a:rPr lang="zh-CN" sz="1600" b="1" u="sng" kern="1000">
                          <a:latin typeface="Times New Roman"/>
                          <a:ea typeface="方正书宋简体"/>
                          <a:cs typeface="Times New Roman"/>
                        </a:rPr>
                        <a:t>关系</a:t>
                      </a:r>
                      <a:r>
                        <a:rPr lang="en-US" sz="1600" b="1" u="sng" kern="1000">
                          <a:latin typeface="Times New Roman"/>
                          <a:ea typeface="方正书宋简体"/>
                          <a:cs typeface="Times New Roman"/>
                        </a:rPr>
                        <a:t>r</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tc>
                  <a:txBody>
                    <a:bodyPr/>
                    <a:lstStyle/>
                    <a:p>
                      <a:pPr indent="190500" algn="ctr">
                        <a:spcBef>
                          <a:spcPts val="120"/>
                        </a:spcBef>
                        <a:spcAft>
                          <a:spcPts val="120"/>
                        </a:spcAft>
                      </a:pPr>
                      <a:r>
                        <a:rPr lang="zh-CN" sz="1600" b="1" u="sng" kern="1000">
                          <a:latin typeface="Times New Roman"/>
                          <a:ea typeface="方正书宋简体"/>
                          <a:cs typeface="Times New Roman"/>
                        </a:rPr>
                        <a:t>测</a:t>
                      </a:r>
                      <a:r>
                        <a:rPr lang="en-US" sz="1600" b="1" u="sng" kern="1000">
                          <a:latin typeface="Times New Roman"/>
                          <a:ea typeface="方正书宋简体"/>
                          <a:cs typeface="Times New Roman"/>
                        </a:rPr>
                        <a:t>   </a:t>
                      </a:r>
                      <a:r>
                        <a:rPr lang="zh-CN" sz="1600" b="1" u="sng" kern="1000">
                          <a:latin typeface="Times New Roman"/>
                          <a:ea typeface="方正书宋简体"/>
                          <a:cs typeface="Times New Roman"/>
                        </a:rPr>
                        <a:t>试</a:t>
                      </a:r>
                      <a:r>
                        <a:rPr lang="en-US" sz="1600" b="1" u="sng" kern="1000">
                          <a:latin typeface="Times New Roman"/>
                          <a:ea typeface="方正书宋简体"/>
                          <a:cs typeface="Times New Roman"/>
                        </a:rPr>
                        <a:t>   </a:t>
                      </a:r>
                      <a:r>
                        <a:rPr lang="zh-CN" sz="1600" b="1" u="sng" kern="1000">
                          <a:latin typeface="Times New Roman"/>
                          <a:ea typeface="方正书宋简体"/>
                          <a:cs typeface="Times New Roman"/>
                        </a:rPr>
                        <a:t>数</a:t>
                      </a:r>
                      <a:r>
                        <a:rPr lang="en-US" sz="1600" b="1" u="sng" kern="1000">
                          <a:latin typeface="Times New Roman"/>
                          <a:ea typeface="方正书宋简体"/>
                          <a:cs typeface="Times New Roman"/>
                        </a:rPr>
                        <a:t>   </a:t>
                      </a:r>
                      <a:r>
                        <a:rPr lang="zh-CN" sz="1600" b="1" u="sng" kern="1000">
                          <a:latin typeface="Times New Roman"/>
                          <a:ea typeface="方正书宋简体"/>
                          <a:cs typeface="Times New Roman"/>
                        </a:rPr>
                        <a:t>据</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526207">
                <a:tc>
                  <a:txBody>
                    <a:bodyPr/>
                    <a:lstStyle/>
                    <a:p>
                      <a:pPr indent="190500" algn="ctr">
                        <a:spcBef>
                          <a:spcPts val="120"/>
                        </a:spcBef>
                        <a:spcAft>
                          <a:spcPts val="120"/>
                        </a:spcAft>
                      </a:pPr>
                      <a:r>
                        <a:rPr lang="en-US" sz="1600" b="1" kern="1000">
                          <a:latin typeface="Times New Roman"/>
                          <a:ea typeface="方正书宋简体"/>
                          <a:cs typeface="Times New Roman"/>
                        </a:rPr>
                        <a:t>&lt;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indent="190500" algn="ctr">
                        <a:spcBef>
                          <a:spcPts val="120"/>
                        </a:spcBef>
                        <a:spcAft>
                          <a:spcPts val="120"/>
                        </a:spcAft>
                      </a:pPr>
                      <a:r>
                        <a:rPr lang="zh-CN" sz="1600" b="1" kern="1000">
                          <a:latin typeface="Times New Roman"/>
                          <a:ea typeface="方正书宋简体"/>
                          <a:cs typeface="Times New Roman"/>
                        </a:rPr>
                        <a:t>小于零的最大可能数，大于等于零的最小可能数</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1"/>
                  </a:ext>
                </a:extLst>
              </a:tr>
              <a:tr h="500359">
                <a:tc>
                  <a:txBody>
                    <a:bodyPr/>
                    <a:lstStyle/>
                    <a:p>
                      <a:pPr indent="190500" algn="ctr">
                        <a:spcBef>
                          <a:spcPts val="120"/>
                        </a:spcBef>
                        <a:spcAft>
                          <a:spcPts val="120"/>
                        </a:spcAft>
                      </a:pPr>
                      <a:r>
                        <a:rPr lang="en-US" sz="1600" b="1" kern="1000">
                          <a:latin typeface="Times New Roman"/>
                          <a:ea typeface="方正书宋简体"/>
                          <a:cs typeface="Times New Roman"/>
                        </a:rPr>
                        <a:t>&gt;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indent="190500" algn="ctr">
                        <a:spcBef>
                          <a:spcPts val="120"/>
                        </a:spcBef>
                        <a:spcAft>
                          <a:spcPts val="120"/>
                        </a:spcAft>
                      </a:pPr>
                      <a:r>
                        <a:rPr lang="zh-CN" sz="1600" b="1" kern="1000">
                          <a:latin typeface="Times New Roman"/>
                          <a:ea typeface="方正书宋简体"/>
                          <a:cs typeface="Times New Roman"/>
                        </a:rPr>
                        <a:t>大于零的最小可能数，小子等于零的最大可能数</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2"/>
                  </a:ext>
                </a:extLst>
              </a:tr>
              <a:tr h="526207">
                <a:tc>
                  <a:txBody>
                    <a:bodyPr/>
                    <a:lstStyle/>
                    <a:p>
                      <a:pPr indent="190500" algn="ctr">
                        <a:spcBef>
                          <a:spcPts val="120"/>
                        </a:spcBef>
                        <a:spcAft>
                          <a:spcPts val="120"/>
                        </a:spcAft>
                      </a:pPr>
                      <a:r>
                        <a:rPr lang="zh-CN" sz="1600" b="1" kern="1000">
                          <a:latin typeface="Times New Roman"/>
                          <a:ea typeface="方正书宋简体"/>
                          <a:cs typeface="Times New Roman"/>
                        </a:rPr>
                        <a: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indent="190500" algn="ctr">
                        <a:spcBef>
                          <a:spcPts val="120"/>
                        </a:spcBef>
                        <a:spcAft>
                          <a:spcPts val="120"/>
                        </a:spcAft>
                      </a:pPr>
                      <a:r>
                        <a:rPr lang="zh-CN" sz="1600" b="1" kern="1000">
                          <a:latin typeface="Times New Roman"/>
                          <a:ea typeface="方正书宋简体"/>
                          <a:cs typeface="Times New Roman"/>
                        </a:rPr>
                        <a:t>大于零的最小可能数，小于等于零的最大可能数</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3"/>
                  </a:ext>
                </a:extLst>
              </a:tr>
              <a:tr h="526207">
                <a:tc>
                  <a:txBody>
                    <a:bodyPr/>
                    <a:lstStyle/>
                    <a:p>
                      <a:pPr indent="190500" algn="ctr">
                        <a:spcBef>
                          <a:spcPts val="120"/>
                        </a:spcBef>
                        <a:spcAft>
                          <a:spcPts val="120"/>
                        </a:spcAft>
                      </a:pPr>
                      <a:r>
                        <a:rPr lang="zh-CN" sz="1600" b="1" kern="1000">
                          <a:latin typeface="Times New Roman"/>
                          <a:ea typeface="方正书宋简体"/>
                          <a:cs typeface="Times New Roman"/>
                        </a:rPr>
                        <a: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indent="190500" algn="ctr">
                        <a:spcBef>
                          <a:spcPts val="120"/>
                        </a:spcBef>
                        <a:spcAft>
                          <a:spcPts val="120"/>
                        </a:spcAft>
                      </a:pPr>
                      <a:r>
                        <a:rPr lang="zh-CN" sz="1600" b="1" kern="1000">
                          <a:latin typeface="Times New Roman"/>
                          <a:ea typeface="方正书宋简体"/>
                          <a:cs typeface="Times New Roman"/>
                        </a:rPr>
                        <a:t>小于零的最大可能数，大于等于零的最小可能数</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4"/>
                  </a:ext>
                </a:extLst>
              </a:tr>
              <a:tr h="526207">
                <a:tc>
                  <a:txBody>
                    <a:bodyPr/>
                    <a:lstStyle/>
                    <a:p>
                      <a:pPr indent="190500" algn="ctr">
                        <a:spcBef>
                          <a:spcPts val="120"/>
                        </a:spcBef>
                        <a:spcAft>
                          <a:spcPts val="120"/>
                        </a:spcAft>
                      </a:pPr>
                      <a:r>
                        <a:rPr lang="zh-CN" sz="1600" b="1" kern="1000">
                          <a:latin typeface="Times New Roman"/>
                          <a:ea typeface="方正书宋简体"/>
                          <a:cs typeface="Times New Roman"/>
                        </a:rPr>
                        <a: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indent="190500" algn="ctr">
                        <a:spcBef>
                          <a:spcPts val="120"/>
                        </a:spcBef>
                        <a:spcAft>
                          <a:spcPts val="120"/>
                        </a:spcAft>
                      </a:pPr>
                      <a:r>
                        <a:rPr lang="zh-CN" sz="1600" b="1" kern="1000">
                          <a:latin typeface="Times New Roman"/>
                          <a:ea typeface="方正书宋简体"/>
                          <a:cs typeface="Times New Roman"/>
                        </a:rPr>
                        <a:t>零</a:t>
                      </a:r>
                      <a:endParaRPr lang="zh-CN" sz="18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extLst>
                  <a:ext uri="{0D108BD9-81ED-4DB2-BD59-A6C34878D82A}">
                    <a16:rowId xmlns:a16="http://schemas.microsoft.com/office/drawing/2014/main" val="10005"/>
                  </a:ext>
                </a:extLst>
              </a:tr>
              <a:tr h="526207">
                <a:tc>
                  <a:txBody>
                    <a:bodyPr/>
                    <a:lstStyle/>
                    <a:p>
                      <a:pPr indent="190500" algn="ctr">
                        <a:spcBef>
                          <a:spcPts val="120"/>
                        </a:spcBef>
                        <a:spcAft>
                          <a:spcPts val="120"/>
                        </a:spcAft>
                      </a:pPr>
                      <a:r>
                        <a:rPr lang="zh-CN" sz="1600" b="1" kern="1000">
                          <a:latin typeface="Times New Roman"/>
                          <a:ea typeface="方正书宋简体"/>
                          <a:cs typeface="Times New Roman"/>
                        </a:rPr>
                        <a:t>≠</a:t>
                      </a:r>
                      <a:endParaRPr lang="zh-CN" sz="18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tc>
                  <a:txBody>
                    <a:bodyPr/>
                    <a:lstStyle/>
                    <a:p>
                      <a:pPr indent="190500" algn="ctr">
                        <a:spcBef>
                          <a:spcPts val="120"/>
                        </a:spcBef>
                        <a:spcAft>
                          <a:spcPts val="120"/>
                        </a:spcAft>
                      </a:pPr>
                      <a:r>
                        <a:rPr lang="zh-CN" sz="1600" b="1" kern="1000" dirty="0">
                          <a:latin typeface="Times New Roman"/>
                          <a:ea typeface="方正书宋简体"/>
                          <a:cs typeface="Times New Roman"/>
                        </a:rPr>
                        <a:t>零</a:t>
                      </a:r>
                      <a:endParaRPr lang="zh-CN" sz="18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140309" name="矩形 4">
            <a:extLst>
              <a:ext uri="{FF2B5EF4-FFF2-40B4-BE49-F238E27FC236}">
                <a16:creationId xmlns:a16="http://schemas.microsoft.com/office/drawing/2014/main" id="{44EB93A1-5AA4-4176-8DCB-199D8BC2BAA8}"/>
              </a:ext>
            </a:extLst>
          </p:cNvPr>
          <p:cNvSpPr>
            <a:spLocks noChangeArrowheads="1"/>
          </p:cNvSpPr>
          <p:nvPr/>
        </p:nvSpPr>
        <p:spPr bwMode="auto">
          <a:xfrm>
            <a:off x="2362200" y="6172200"/>
            <a:ext cx="44545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4.35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对算术关系进行弱变异的测试数据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40310" name="灯片编号占位符 1">
            <a:extLst>
              <a:ext uri="{FF2B5EF4-FFF2-40B4-BE49-F238E27FC236}">
                <a16:creationId xmlns:a16="http://schemas.microsoft.com/office/drawing/2014/main" id="{BB46DB12-F47C-436F-9204-7C65BD09F0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4757A3-B692-469E-8258-6643CC15628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3972316"/>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内容占位符 2">
            <a:extLst>
              <a:ext uri="{FF2B5EF4-FFF2-40B4-BE49-F238E27FC236}">
                <a16:creationId xmlns:a16="http://schemas.microsoft.com/office/drawing/2014/main" id="{4B51551C-D7AE-4AB3-A919-FF242A93A9D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）布尔关系</a:t>
            </a:r>
          </a:p>
          <a:p>
            <a:r>
              <a:rPr lang="en-US" altLang="zh-CN">
                <a:ea typeface="宋体" panose="02010600030101010101" pitchFamily="2" charset="-122"/>
              </a:rPr>
              <a:t>		  </a:t>
            </a:r>
            <a:r>
              <a:rPr lang="zh-CN" altLang="zh-CN">
                <a:ea typeface="宋体" panose="02010600030101010101" pitchFamily="2" charset="-122"/>
              </a:rPr>
              <a:t>布尔关系是算术关系用</a:t>
            </a:r>
            <a:r>
              <a:rPr lang="en-US" altLang="zh-CN">
                <a:ea typeface="宋体" panose="02010600030101010101" pitchFamily="2" charset="-122"/>
              </a:rPr>
              <a:t>NOT</a:t>
            </a:r>
            <a:r>
              <a:rPr lang="zh-CN" altLang="zh-CN">
                <a:ea typeface="宋体" panose="02010600030101010101" pitchFamily="2" charset="-122"/>
              </a:rPr>
              <a:t>、</a:t>
            </a:r>
            <a:r>
              <a:rPr lang="en-US" altLang="zh-CN">
                <a:ea typeface="宋体" panose="02010600030101010101" pitchFamily="2" charset="-122"/>
              </a:rPr>
              <a:t>AND</a:t>
            </a:r>
            <a:r>
              <a:rPr lang="zh-CN" altLang="zh-CN">
                <a:ea typeface="宋体" panose="02010600030101010101" pitchFamily="2" charset="-122"/>
              </a:rPr>
              <a:t>和</a:t>
            </a:r>
            <a:r>
              <a:rPr lang="en-US" altLang="zh-CN">
                <a:ea typeface="宋体" panose="02010600030101010101" pitchFamily="2" charset="-122"/>
              </a:rPr>
              <a:t>OR</a:t>
            </a:r>
            <a:r>
              <a:rPr lang="zh-CN" altLang="zh-CN">
                <a:ea typeface="宋体" panose="02010600030101010101" pitchFamily="2" charset="-122"/>
              </a:rPr>
              <a:t>三个逻辑运算符连接起来的复杂关系。设</a:t>
            </a:r>
            <a:r>
              <a:rPr lang="en-US" altLang="zh-CN">
                <a:ea typeface="宋体" panose="02010600030101010101" pitchFamily="2" charset="-122"/>
              </a:rPr>
              <a:t>B</a:t>
            </a:r>
            <a:r>
              <a:rPr lang="zh-CN" altLang="zh-CN">
                <a:ea typeface="宋体" panose="02010600030101010101" pitchFamily="2" charset="-122"/>
              </a:rPr>
              <a:t>是一个布尔关系：</a:t>
            </a:r>
          </a:p>
          <a:p>
            <a:pPr algn="ctr"/>
            <a:r>
              <a:rPr lang="en-US" altLang="zh-CN">
                <a:ea typeface="宋体" panose="02010600030101010101" pitchFamily="2" charset="-122"/>
              </a:rPr>
              <a:t>	B = L(E</a:t>
            </a:r>
            <a:r>
              <a:rPr lang="en-US" altLang="zh-CN" baseline="-25000">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E</a:t>
            </a:r>
            <a:r>
              <a:rPr lang="en-US" altLang="zh-CN" baseline="-25000">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E</a:t>
            </a:r>
            <a:r>
              <a:rPr lang="en-US" altLang="zh-CN" baseline="-25000">
                <a:ea typeface="宋体" panose="02010600030101010101" pitchFamily="2" charset="-122"/>
              </a:rPr>
              <a:t>n</a:t>
            </a:r>
            <a:r>
              <a:rPr lang="en-US" altLang="zh-CN">
                <a:ea typeface="宋体" panose="02010600030101010101" pitchFamily="2" charset="-122"/>
              </a:rPr>
              <a:t>)</a:t>
            </a:r>
            <a:endParaRPr lang="zh-CN" altLang="zh-CN">
              <a:ea typeface="宋体" panose="02010600030101010101" pitchFamily="2" charset="-122"/>
            </a:endParaRPr>
          </a:p>
        </p:txBody>
      </p:sp>
      <p:sp>
        <p:nvSpPr>
          <p:cNvPr id="141315" name="灯片编号占位符 1">
            <a:extLst>
              <a:ext uri="{FF2B5EF4-FFF2-40B4-BE49-F238E27FC236}">
                <a16:creationId xmlns:a16="http://schemas.microsoft.com/office/drawing/2014/main" id="{A4AF999D-3155-4834-B7DC-0166FCFFEB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391F27-5DC6-452D-983B-89319D482C9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2177873"/>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内容占位符 2">
            <a:extLst>
              <a:ext uri="{FF2B5EF4-FFF2-40B4-BE49-F238E27FC236}">
                <a16:creationId xmlns:a16="http://schemas.microsoft.com/office/drawing/2014/main" id="{BF62093A-F2BB-4B8C-822B-258857EC970E}"/>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其中，</a:t>
            </a:r>
            <a:r>
              <a:rPr lang="en-US" altLang="zh-CN">
                <a:ea typeface="宋体" panose="02010600030101010101" pitchFamily="2" charset="-122"/>
              </a:rPr>
              <a:t>E</a:t>
            </a:r>
            <a:r>
              <a:rPr lang="en-US" altLang="zh-CN" baseline="-25000">
                <a:ea typeface="宋体" panose="02010600030101010101" pitchFamily="2" charset="-122"/>
              </a:rPr>
              <a:t>i</a:t>
            </a:r>
            <a:r>
              <a:rPr lang="en-US" altLang="zh-CN">
                <a:ea typeface="宋体" panose="02010600030101010101" pitchFamily="2" charset="-122"/>
              </a:rPr>
              <a:t>(i = 1</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n)</a:t>
            </a:r>
            <a:r>
              <a:rPr lang="zh-CN" altLang="zh-CN">
                <a:ea typeface="宋体" panose="02010600030101010101" pitchFamily="2" charset="-122"/>
              </a:rPr>
              <a:t>是算术关系，</a:t>
            </a:r>
            <a:r>
              <a:rPr lang="en-US" altLang="zh-CN">
                <a:ea typeface="宋体" panose="02010600030101010101" pitchFamily="2" charset="-122"/>
              </a:rPr>
              <a:t>L</a:t>
            </a:r>
            <a:r>
              <a:rPr lang="zh-CN" altLang="zh-CN">
                <a:ea typeface="宋体" panose="02010600030101010101" pitchFamily="2" charset="-122"/>
              </a:rPr>
              <a:t>是含有</a:t>
            </a:r>
            <a:r>
              <a:rPr lang="en-US" altLang="zh-CN">
                <a:ea typeface="宋体" panose="02010600030101010101" pitchFamily="2" charset="-122"/>
              </a:rPr>
              <a:t>NOT</a:t>
            </a:r>
            <a:r>
              <a:rPr lang="zh-CN" altLang="zh-CN">
                <a:ea typeface="宋体" panose="02010600030101010101" pitchFamily="2" charset="-122"/>
              </a:rPr>
              <a:t>、</a:t>
            </a:r>
            <a:r>
              <a:rPr lang="en-US" altLang="zh-CN">
                <a:ea typeface="宋体" panose="02010600030101010101" pitchFamily="2" charset="-122"/>
              </a:rPr>
              <a:t>AND</a:t>
            </a:r>
            <a:r>
              <a:rPr lang="zh-CN" altLang="zh-CN">
                <a:ea typeface="宋体" panose="02010600030101010101" pitchFamily="2" charset="-122"/>
              </a:rPr>
              <a:t>或</a:t>
            </a:r>
            <a:r>
              <a:rPr lang="en-US" altLang="zh-CN">
                <a:ea typeface="宋体" panose="02010600030101010101" pitchFamily="2" charset="-122"/>
              </a:rPr>
              <a:t>OR</a:t>
            </a:r>
            <a:r>
              <a:rPr lang="zh-CN" altLang="zh-CN">
                <a:ea typeface="宋体" panose="02010600030101010101" pitchFamily="2" charset="-122"/>
              </a:rPr>
              <a:t>运算符的逻辑表达式，</a:t>
            </a:r>
            <a:r>
              <a:rPr lang="en-US" altLang="zh-CN">
                <a:ea typeface="宋体" panose="02010600030101010101" pitchFamily="2" charset="-122"/>
              </a:rPr>
              <a:t>B'</a:t>
            </a:r>
            <a:r>
              <a:rPr lang="zh-CN" altLang="zh-CN">
                <a:ea typeface="宋体" panose="02010600030101010101" pitchFamily="2" charset="-122"/>
              </a:rPr>
              <a:t>为</a:t>
            </a:r>
            <a:r>
              <a:rPr lang="en-US" altLang="zh-CN">
                <a:ea typeface="宋体" panose="02010600030101010101" pitchFamily="2" charset="-122"/>
              </a:rPr>
              <a:t>B</a:t>
            </a:r>
            <a:r>
              <a:rPr lang="zh-CN" altLang="zh-CN">
                <a:ea typeface="宋体" panose="02010600030101010101" pitchFamily="2" charset="-122"/>
              </a:rPr>
              <a:t>的一个变换：</a:t>
            </a:r>
          </a:p>
          <a:p>
            <a:pPr algn="ctr"/>
            <a:r>
              <a:rPr lang="da-DK" altLang="zh-CN">
                <a:ea typeface="宋体" panose="02010600030101010101" pitchFamily="2" charset="-122"/>
              </a:rPr>
              <a:t>	B' = L'(E</a:t>
            </a:r>
            <a:r>
              <a:rPr lang="da-DK" altLang="zh-CN" baseline="-25000">
                <a:ea typeface="宋体" panose="02010600030101010101" pitchFamily="2" charset="-122"/>
              </a:rPr>
              <a:t>1</a:t>
            </a:r>
            <a:r>
              <a:rPr lang="zh-CN" altLang="zh-CN">
                <a:ea typeface="宋体" panose="02010600030101010101" pitchFamily="2" charset="-122"/>
              </a:rPr>
              <a:t>，</a:t>
            </a:r>
            <a:r>
              <a:rPr lang="da-DK" altLang="zh-CN">
                <a:ea typeface="宋体" panose="02010600030101010101" pitchFamily="2" charset="-122"/>
              </a:rPr>
              <a:t>E</a:t>
            </a:r>
            <a:r>
              <a:rPr lang="da-DK" altLang="zh-CN" baseline="-25000">
                <a:ea typeface="宋体" panose="02010600030101010101" pitchFamily="2" charset="-122"/>
              </a:rPr>
              <a:t>2</a:t>
            </a:r>
            <a:r>
              <a:rPr lang="zh-CN" altLang="zh-CN">
                <a:ea typeface="宋体" panose="02010600030101010101" pitchFamily="2" charset="-122"/>
              </a:rPr>
              <a:t>，…，</a:t>
            </a:r>
            <a:r>
              <a:rPr lang="da-DK" altLang="zh-CN">
                <a:ea typeface="宋体" panose="02010600030101010101" pitchFamily="2" charset="-122"/>
              </a:rPr>
              <a:t>E</a:t>
            </a:r>
            <a:r>
              <a:rPr lang="da-DK" altLang="zh-CN" baseline="-25000">
                <a:ea typeface="宋体" panose="02010600030101010101" pitchFamily="2" charset="-122"/>
              </a:rPr>
              <a:t>n</a:t>
            </a:r>
            <a:r>
              <a:rPr lang="da-DK" altLang="zh-CN">
                <a:ea typeface="宋体" panose="02010600030101010101" pitchFamily="2" charset="-122"/>
              </a:rPr>
              <a:t>)</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则要使</a:t>
            </a:r>
            <a:r>
              <a:rPr lang="en-US" altLang="zh-CN">
                <a:ea typeface="宋体" panose="02010600030101010101" pitchFamily="2" charset="-122"/>
              </a:rPr>
              <a:t>B</a:t>
            </a:r>
            <a:r>
              <a:rPr lang="zh-CN" altLang="zh-CN">
                <a:ea typeface="宋体" panose="02010600030101010101" pitchFamily="2" charset="-122"/>
              </a:rPr>
              <a:t>与</a:t>
            </a:r>
            <a:r>
              <a:rPr lang="en-US" altLang="zh-CN">
                <a:ea typeface="宋体" panose="02010600030101010101" pitchFamily="2" charset="-122"/>
              </a:rPr>
              <a:t>B'</a:t>
            </a:r>
            <a:r>
              <a:rPr lang="zh-CN" altLang="zh-CN">
                <a:ea typeface="宋体" panose="02010600030101010101" pitchFamily="2" charset="-122"/>
              </a:rPr>
              <a:t>区别开来，必须取测试值，使得（</a:t>
            </a:r>
            <a:r>
              <a:rPr lang="en-US" altLang="zh-CN">
                <a:ea typeface="宋体" panose="02010600030101010101" pitchFamily="2" charset="-122"/>
              </a:rPr>
              <a:t>E</a:t>
            </a:r>
            <a:r>
              <a:rPr lang="en-US" altLang="zh-CN" baseline="-25000">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E</a:t>
            </a:r>
            <a:r>
              <a:rPr lang="en-US" altLang="zh-CN" baseline="-25000">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E</a:t>
            </a:r>
            <a:r>
              <a:rPr lang="en-US" altLang="zh-CN" baseline="-25000">
                <a:ea typeface="宋体" panose="02010600030101010101" pitchFamily="2" charset="-122"/>
              </a:rPr>
              <a:t>n</a:t>
            </a:r>
            <a:r>
              <a:rPr lang="en-US" altLang="zh-CN">
                <a:ea typeface="宋体" panose="02010600030101010101" pitchFamily="2" charset="-122"/>
              </a:rPr>
              <a:t>)</a:t>
            </a:r>
            <a:r>
              <a:rPr lang="zh-CN" altLang="zh-CN">
                <a:ea typeface="宋体" panose="02010600030101010101" pitchFamily="2" charset="-122"/>
              </a:rPr>
              <a:t>是各种不同的真值组合。</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42339" name="灯片编号占位符 1">
            <a:extLst>
              <a:ext uri="{FF2B5EF4-FFF2-40B4-BE49-F238E27FC236}">
                <a16:creationId xmlns:a16="http://schemas.microsoft.com/office/drawing/2014/main" id="{42948053-7B70-4566-97B8-5EDC52C324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0311A4-5423-428F-BB34-95CB30018AB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6793148"/>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0359987-2AC3-49E3-8F83-BFF80EC37F6B}"/>
              </a:ext>
            </a:extLst>
          </p:cNvPr>
          <p:cNvSpPr>
            <a:spLocks noGrp="1" noChangeArrowheads="1"/>
          </p:cNvSpPr>
          <p:nvPr>
            <p:ph type="ctrTitle"/>
          </p:nvPr>
        </p:nvSpPr>
        <p:spPr/>
        <p:txBody>
          <a:bodyPr/>
          <a:lstStyle/>
          <a:p>
            <a:r>
              <a:rPr lang="zh-CN" altLang="en-US" sz="5400">
                <a:ea typeface="宋体" panose="02010600030101010101" pitchFamily="2" charset="-122"/>
              </a:rPr>
              <a:t>第</a:t>
            </a:r>
            <a:r>
              <a:rPr lang="en-US" altLang="zh-CN" sz="5400">
                <a:ea typeface="宋体" panose="02010600030101010101" pitchFamily="2" charset="-122"/>
              </a:rPr>
              <a:t>5</a:t>
            </a:r>
            <a:r>
              <a:rPr lang="zh-CN" altLang="en-US" sz="5400">
                <a:ea typeface="宋体" panose="02010600030101010101" pitchFamily="2" charset="-122"/>
              </a:rPr>
              <a:t>章    集成测试</a:t>
            </a:r>
          </a:p>
        </p:txBody>
      </p:sp>
      <p:sp>
        <p:nvSpPr>
          <p:cNvPr id="3075" name="灯片编号占位符 1">
            <a:extLst>
              <a:ext uri="{FF2B5EF4-FFF2-40B4-BE49-F238E27FC236}">
                <a16:creationId xmlns:a16="http://schemas.microsoft.com/office/drawing/2014/main" id="{95C2E3D0-6C07-4FE6-BCCE-3D5EF22C40D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321B27-6C9E-4F28-8E07-1B0F2F45F28A}"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16800766"/>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6373EFC8-9597-4717-8AAB-CD86A2433671}"/>
              </a:ext>
            </a:extLst>
          </p:cNvPr>
          <p:cNvSpPr>
            <a:spLocks noGrp="1"/>
          </p:cNvSpPr>
          <p:nvPr>
            <p:ph idx="1"/>
          </p:nvPr>
        </p:nvSpPr>
        <p:spPr/>
        <p:txBody>
          <a:bodyPr/>
          <a:lstStyle/>
          <a:p>
            <a:r>
              <a:rPr lang="en-US" altLang="zh-CN">
                <a:ea typeface="宋体" panose="02010600030101010101" pitchFamily="2" charset="-122"/>
              </a:rPr>
              <a:t>	5.1  </a:t>
            </a:r>
            <a:r>
              <a:rPr lang="zh-CN" altLang="zh-CN">
                <a:ea typeface="宋体" panose="02010600030101010101" pitchFamily="2" charset="-122"/>
              </a:rPr>
              <a:t>集成测试的必要性</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）组件接口的错误</a:t>
            </a:r>
          </a:p>
          <a:p>
            <a:r>
              <a:rPr lang="en-US" altLang="zh-CN">
                <a:ea typeface="宋体" panose="02010600030101010101" pitchFamily="2" charset="-122"/>
              </a:rPr>
              <a:t>		  Ariane 5</a:t>
            </a:r>
            <a:r>
              <a:rPr lang="zh-CN" altLang="zh-CN">
                <a:ea typeface="宋体" panose="02010600030101010101" pitchFamily="2" charset="-122"/>
              </a:rPr>
              <a:t>型火箭的灾难就是软件中不正确的浮点数据转换引起的，而这种数据结构不一致的情况在系统的设计和实现中经常出现。</a:t>
            </a:r>
            <a:endParaRPr lang="zh-CN" altLang="en-US">
              <a:ea typeface="宋体" panose="02010600030101010101" pitchFamily="2" charset="-122"/>
            </a:endParaRPr>
          </a:p>
        </p:txBody>
      </p:sp>
      <p:pic>
        <p:nvPicPr>
          <p:cNvPr id="4099" name="Picture 5" descr="Picture17">
            <a:extLst>
              <a:ext uri="{FF2B5EF4-FFF2-40B4-BE49-F238E27FC236}">
                <a16:creationId xmlns:a16="http://schemas.microsoft.com/office/drawing/2014/main" id="{75EA6A20-B2A0-4DD5-B88F-5D41420FEC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9600"/>
            <a:ext cx="2960688"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0" name="灯片编号占位符 1">
            <a:extLst>
              <a:ext uri="{FF2B5EF4-FFF2-40B4-BE49-F238E27FC236}">
                <a16:creationId xmlns:a16="http://schemas.microsoft.com/office/drawing/2014/main" id="{3E9D69E1-FC2A-4A52-91EC-69F01A1A9B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F86175-9896-4D29-AEC3-0E58A23CD7C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64691346"/>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EB90C458-AD4C-4612-B6DA-445FAF2A930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当我们组装软件组件时，会出现这样那样的问题，主要包括以下问题。一般的接口错误包括：</a:t>
            </a:r>
          </a:p>
          <a:p>
            <a:pPr>
              <a:buFont typeface="Wingdings" panose="05000000000000000000" pitchFamily="2" charset="2"/>
              <a:buChar char="l"/>
            </a:pPr>
            <a:r>
              <a:rPr lang="zh-CN" altLang="zh-CN">
                <a:ea typeface="宋体" panose="02010600030101010101" pitchFamily="2" charset="-122"/>
              </a:rPr>
              <a:t>遗漏、重叠或冲突的函数；</a:t>
            </a:r>
          </a:p>
          <a:p>
            <a:pPr>
              <a:buFont typeface="Wingdings" panose="05000000000000000000" pitchFamily="2" charset="2"/>
              <a:buChar char="l"/>
            </a:pPr>
            <a:r>
              <a:rPr lang="zh-CN" altLang="zh-CN">
                <a:ea typeface="宋体" panose="02010600030101010101" pitchFamily="2" charset="-122"/>
              </a:rPr>
              <a:t>文件或数据库使用不正确或不一致的数据结构；</a:t>
            </a:r>
          </a:p>
          <a:p>
            <a:pPr>
              <a:buFont typeface="Wingdings" panose="05000000000000000000" pitchFamily="2" charset="2"/>
              <a:buChar char="l"/>
            </a:pPr>
            <a:r>
              <a:rPr lang="zh-CN" altLang="zh-CN">
                <a:ea typeface="宋体" panose="02010600030101010101" pitchFamily="2" charset="-122"/>
              </a:rPr>
              <a:t>破坏全局存储或数据库的完整性；</a:t>
            </a:r>
          </a:p>
          <a:p>
            <a:pPr>
              <a:buFont typeface="Wingdings" panose="05000000000000000000" pitchFamily="2" charset="2"/>
              <a:buChar char="l"/>
            </a:pPr>
            <a:r>
              <a:rPr lang="zh-CN" altLang="zh-CN">
                <a:ea typeface="宋体" panose="02010600030101010101" pitchFamily="2" charset="-122"/>
              </a:rPr>
              <a:t>动态绑定导致的错误方法调用；</a:t>
            </a:r>
          </a:p>
          <a:p>
            <a:pPr>
              <a:buFont typeface="Wingdings" panose="05000000000000000000" pitchFamily="2" charset="2"/>
              <a:buChar char="l"/>
            </a:pPr>
            <a:r>
              <a:rPr lang="zh-CN" altLang="zh-CN">
                <a:ea typeface="宋体" panose="02010600030101010101" pitchFamily="2" charset="-122"/>
              </a:rPr>
              <a:t>错误的参数值。</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123" name="灯片编号占位符 1">
            <a:extLst>
              <a:ext uri="{FF2B5EF4-FFF2-40B4-BE49-F238E27FC236}">
                <a16:creationId xmlns:a16="http://schemas.microsoft.com/office/drawing/2014/main" id="{B6CF2CEA-AF26-4B3A-8FA7-69B1C54F156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200FD9-9107-43A5-B49B-65C74104697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65377948"/>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582EDDD5-49FE-4D9D-9535-510C67F41BF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）功能矛盾或不相容</a:t>
            </a:r>
          </a:p>
          <a:p>
            <a:pPr>
              <a:buFont typeface="Wingdings" panose="05000000000000000000" pitchFamily="2" charset="2"/>
              <a:buChar char="l"/>
            </a:pPr>
            <a:r>
              <a:rPr lang="zh-CN" altLang="zh-CN">
                <a:ea typeface="宋体" panose="02010600030101010101" pitchFamily="2" charset="-122"/>
              </a:rPr>
              <a:t>一个模块可能对另一个模块产生不利的影响；</a:t>
            </a:r>
          </a:p>
          <a:p>
            <a:pPr>
              <a:buFont typeface="Wingdings" panose="05000000000000000000" pitchFamily="2" charset="2"/>
              <a:buChar char="l"/>
            </a:pPr>
            <a:r>
              <a:rPr lang="zh-CN" altLang="zh-CN">
                <a:ea typeface="宋体" panose="02010600030101010101" pitchFamily="2" charset="-122"/>
              </a:rPr>
              <a:t>将子功能合成时不一定产生所期望的主功能。</a:t>
            </a:r>
          </a:p>
        </p:txBody>
      </p:sp>
      <p:pic>
        <p:nvPicPr>
          <p:cNvPr id="6147" name="Picture 4" descr="Picture3">
            <a:extLst>
              <a:ext uri="{FF2B5EF4-FFF2-40B4-BE49-F238E27FC236}">
                <a16:creationId xmlns:a16="http://schemas.microsoft.com/office/drawing/2014/main" id="{62C77BE9-E624-4EB2-A890-8DF54C5AF2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3505200"/>
            <a:ext cx="2670175" cy="311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灯片编号占位符 1">
            <a:extLst>
              <a:ext uri="{FF2B5EF4-FFF2-40B4-BE49-F238E27FC236}">
                <a16:creationId xmlns:a16="http://schemas.microsoft.com/office/drawing/2014/main" id="{D27D7559-73C9-49F8-B6D5-64CD51F099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AB00B4-88DC-4ED8-B122-B912E07594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9710832"/>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7E7AF9CF-B826-4DCB-B3D3-31386F439541}"/>
              </a:ext>
            </a:extLst>
          </p:cNvPr>
          <p:cNvSpPr>
            <a:spLocks noGrp="1"/>
          </p:cNvSpPr>
          <p:nvPr>
            <p:ph idx="1"/>
          </p:nvPr>
        </p:nvSpPr>
        <p:spPr>
          <a:xfrm>
            <a:off x="0" y="1295400"/>
            <a:ext cx="92202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）时序和资源竞争问题</a:t>
            </a:r>
          </a:p>
          <a:p>
            <a:pPr>
              <a:buFont typeface="Wingdings" panose="05000000000000000000" pitchFamily="2" charset="2"/>
              <a:buChar char="l"/>
            </a:pPr>
            <a:r>
              <a:rPr lang="zh-CN" altLang="zh-CN">
                <a:ea typeface="宋体" panose="02010600030101010101" pitchFamily="2" charset="-122"/>
              </a:rPr>
              <a:t>在单元测试中无法发现时序问题（实时系统）；</a:t>
            </a:r>
          </a:p>
          <a:p>
            <a:pPr>
              <a:buFont typeface="Wingdings" panose="05000000000000000000" pitchFamily="2" charset="2"/>
              <a:buChar char="l"/>
            </a:pPr>
            <a:r>
              <a:rPr lang="zh-CN" altLang="zh-CN">
                <a:ea typeface="宋体" panose="02010600030101010101" pitchFamily="2" charset="-122"/>
              </a:rPr>
              <a:t>在单元测试中无法发现资源竞争问题。</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）误差问题</a:t>
            </a:r>
          </a:p>
          <a:p>
            <a:r>
              <a:rPr lang="en-US" altLang="zh-CN">
                <a:ea typeface="宋体" panose="02010600030101010101" pitchFamily="2" charset="-122"/>
              </a:rPr>
              <a:t>		  </a:t>
            </a:r>
            <a:r>
              <a:rPr lang="zh-CN" altLang="zh-CN">
                <a:ea typeface="宋体" panose="02010600030101010101" pitchFamily="2" charset="-122"/>
              </a:rPr>
              <a:t>独立可接受的误差在组装后可能会超过可接受的误差限度。</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171" name="灯片编号占位符 1">
            <a:extLst>
              <a:ext uri="{FF2B5EF4-FFF2-40B4-BE49-F238E27FC236}">
                <a16:creationId xmlns:a16="http://schemas.microsoft.com/office/drawing/2014/main" id="{C173F760-82CC-4893-8A0A-4B1BA30744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3905A3-D8E6-41A0-A8CA-8AD5AAD6FB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4684037"/>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FDF38092-25F7-40FE-BFFD-70564E62D17E}"/>
              </a:ext>
            </a:extLst>
          </p:cNvPr>
          <p:cNvSpPr>
            <a:spLocks noGrp="1"/>
          </p:cNvSpPr>
          <p:nvPr>
            <p:ph idx="1"/>
          </p:nvPr>
        </p:nvSpPr>
        <p:spPr/>
        <p:txBody>
          <a:bodyPr/>
          <a:lstStyle/>
          <a:p>
            <a:r>
              <a:rPr lang="en-US" altLang="zh-CN">
                <a:ea typeface="宋体" panose="02010600030101010101" pitchFamily="2" charset="-122"/>
              </a:rPr>
              <a:t>	5.2  </a:t>
            </a:r>
            <a:r>
              <a:rPr lang="zh-CN" altLang="zh-CN">
                <a:ea typeface="宋体" panose="02010600030101010101" pitchFamily="2" charset="-122"/>
              </a:rPr>
              <a:t>程序结构分析</a:t>
            </a:r>
          </a:p>
          <a:p>
            <a:r>
              <a:rPr lang="en-US" altLang="zh-CN">
                <a:ea typeface="宋体" panose="02010600030101010101" pitchFamily="2" charset="-122"/>
              </a:rPr>
              <a:t>		  </a:t>
            </a:r>
            <a:r>
              <a:rPr lang="zh-CN" altLang="zh-CN">
                <a:ea typeface="宋体" panose="02010600030101010101" pitchFamily="2" charset="-122"/>
              </a:rPr>
              <a:t>构成系统的各个组件之间相互依赖是必要的，有些依赖是通过特定的实现和编程语言完成的，有些则通过简单的接口实现。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主要包括继承、调用、全局变量、被用作消息参数的对象、指向对象的被用作消息参数的指针等。</a:t>
            </a:r>
          </a:p>
        </p:txBody>
      </p:sp>
      <p:sp>
        <p:nvSpPr>
          <p:cNvPr id="8195" name="灯片编号占位符 1">
            <a:extLst>
              <a:ext uri="{FF2B5EF4-FFF2-40B4-BE49-F238E27FC236}">
                <a16:creationId xmlns:a16="http://schemas.microsoft.com/office/drawing/2014/main" id="{2810285D-E341-4AB7-B11E-E74FB7DDEDE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8FFB62-21A7-4B0E-9BEB-A641103F74C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5976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0106">
            <a:extLst>
              <a:ext uri="{FF2B5EF4-FFF2-40B4-BE49-F238E27FC236}">
                <a16:creationId xmlns:a16="http://schemas.microsoft.com/office/drawing/2014/main" id="{FC15DBF3-7754-485C-99FB-24DAA35F10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55913" y="1482725"/>
            <a:ext cx="3355975" cy="4578350"/>
          </a:xfrm>
          <a:noFill/>
        </p:spPr>
      </p:pic>
      <p:sp>
        <p:nvSpPr>
          <p:cNvPr id="40963" name="矩形 4">
            <a:extLst>
              <a:ext uri="{FF2B5EF4-FFF2-40B4-BE49-F238E27FC236}">
                <a16:creationId xmlns:a16="http://schemas.microsoft.com/office/drawing/2014/main" id="{98D067DE-6C5B-43B5-8BAC-7FDDCDC5DE71}"/>
              </a:ext>
            </a:extLst>
          </p:cNvPr>
          <p:cNvSpPr>
            <a:spLocks noChangeArrowheads="1"/>
          </p:cNvSpPr>
          <p:nvPr/>
        </p:nvSpPr>
        <p:spPr bwMode="auto">
          <a:xfrm>
            <a:off x="2895600" y="62484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1.6  </a:t>
            </a:r>
            <a:r>
              <a:rPr lang="zh-CN" altLang="zh-CN" b="1">
                <a:ea typeface="宋体" panose="02010600030101010101" pitchFamily="2" charset="-122"/>
              </a:rPr>
              <a:t>软件开发面临的实际问题</a:t>
            </a:r>
            <a:endParaRPr lang="zh-CN" altLang="en-US" b="1">
              <a:ea typeface="宋体" panose="02010600030101010101" pitchFamily="2" charset="-122"/>
            </a:endParaRPr>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2900FC1B-7008-4DDA-A287-DDFC62C9EBB8}"/>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对于两个以上的模块、构件进行集成测试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时，就需要模拟其与周边模块的联系，这就需</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要设置若干辅助模块模拟模块间的联系。重要</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的两种辅助模块是下面两种。</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）驱动模块（</a:t>
            </a:r>
            <a:r>
              <a:rPr lang="en-US" altLang="zh-CN">
                <a:ea typeface="宋体" panose="02010600030101010101" pitchFamily="2" charset="-122"/>
              </a:rPr>
              <a:t>Driver</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这种模块模拟被测试模块的上一级模块</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（因为被测模块的上级模块可能还没有实现）。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驱动模块在集成测试中进行接收数据、传出数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据给被测模块、启动待测模块等任务。</a:t>
            </a:r>
          </a:p>
        </p:txBody>
      </p:sp>
      <p:sp>
        <p:nvSpPr>
          <p:cNvPr id="9219" name="灯片编号占位符 1">
            <a:extLst>
              <a:ext uri="{FF2B5EF4-FFF2-40B4-BE49-F238E27FC236}">
                <a16:creationId xmlns:a16="http://schemas.microsoft.com/office/drawing/2014/main" id="{B6175676-E331-4115-83F6-D442D6077D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2C483A-3C26-4DCD-9216-8D4D6E0AFC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0563299"/>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23665B24-2FCA-4992-AA88-EC281048315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）桩模块（</a:t>
            </a:r>
            <a:r>
              <a:rPr lang="en-US" altLang="zh-CN">
                <a:ea typeface="宋体" panose="02010600030101010101" pitchFamily="2" charset="-122"/>
              </a:rPr>
              <a:t>Stub</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这种模块模拟待测模块的下一级（受到调用的）模块（因为被测模块的下级模块可能还没有开发或测试完成）。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就是说桩模块由被测的模块调用、进行少量的数据处理、模拟实际的下级模块应该的输出，主要作用是检测被测模块与其下级模块的接口。</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0243" name="灯片编号占位符 1">
            <a:extLst>
              <a:ext uri="{FF2B5EF4-FFF2-40B4-BE49-F238E27FC236}">
                <a16:creationId xmlns:a16="http://schemas.microsoft.com/office/drawing/2014/main" id="{9715D8CF-0314-46CD-9A20-8993BA4AE2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9D52DC-CBFE-4FFB-8BB1-61FEAD3924E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85587728"/>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0619235B-27F1-4EFF-92DE-A4B92B5CC59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一个软件系统，其构件（模块）经常是以各种的形式相互依赖、调用，这里称这些模块相互之间调用、被调用的关系为相依性。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而一个系统之中各个模块相互间的相依性通常以一棵树的形式表示，称为这个系统的相依性树，如图</a:t>
            </a:r>
            <a:r>
              <a:rPr lang="en-US" altLang="zh-CN">
                <a:ea typeface="宋体" panose="02010600030101010101" pitchFamily="2" charset="-122"/>
              </a:rPr>
              <a:t>5.1</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11267" name="灯片编号占位符 1">
            <a:extLst>
              <a:ext uri="{FF2B5EF4-FFF2-40B4-BE49-F238E27FC236}">
                <a16:creationId xmlns:a16="http://schemas.microsoft.com/office/drawing/2014/main" id="{06C06A6A-DE0B-48B7-8244-AAD21F1128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3F9CAF0-6DB5-40DE-91C9-4B8E26CE7A8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2700702"/>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CC76BC2E-2DE4-4DD2-8BC0-F1F348A760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2291" name="Object 1">
            <a:extLst>
              <a:ext uri="{FF2B5EF4-FFF2-40B4-BE49-F238E27FC236}">
                <a16:creationId xmlns:a16="http://schemas.microsoft.com/office/drawing/2014/main" id="{5569BF2A-C404-4577-BA95-4F1FEE286B8A}"/>
              </a:ext>
            </a:extLst>
          </p:cNvPr>
          <p:cNvGraphicFramePr>
            <a:graphicFrameLocks noChangeAspect="1"/>
          </p:cNvGraphicFramePr>
          <p:nvPr/>
        </p:nvGraphicFramePr>
        <p:xfrm>
          <a:off x="228600" y="1600200"/>
          <a:ext cx="8483600" cy="3048000"/>
        </p:xfrm>
        <a:graphic>
          <a:graphicData uri="http://schemas.openxmlformats.org/presentationml/2006/ole">
            <mc:AlternateContent xmlns:mc="http://schemas.openxmlformats.org/markup-compatibility/2006">
              <mc:Choice xmlns:v="urn:schemas-microsoft-com:vml" Requires="v">
                <p:oleObj spid="_x0000_s100357" r:id="rId3" imgW="6406591" imgH="2320747" progId="Visio.Drawing.11">
                  <p:embed/>
                </p:oleObj>
              </mc:Choice>
              <mc:Fallback>
                <p:oleObj r:id="rId3" imgW="6406591" imgH="2320747" progId="Visio.Drawing.11">
                  <p:embed/>
                  <p:pic>
                    <p:nvPicPr>
                      <p:cNvPr id="12291" name="Object 1">
                        <a:extLst>
                          <a:ext uri="{FF2B5EF4-FFF2-40B4-BE49-F238E27FC236}">
                            <a16:creationId xmlns:a16="http://schemas.microsoft.com/office/drawing/2014/main" id="{5569BF2A-C404-4577-BA95-4F1FEE286B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600200"/>
                        <a:ext cx="84836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92" name="矩形 5">
            <a:extLst>
              <a:ext uri="{FF2B5EF4-FFF2-40B4-BE49-F238E27FC236}">
                <a16:creationId xmlns:a16="http://schemas.microsoft.com/office/drawing/2014/main" id="{61C38453-A56B-474D-8C80-C7A152459EC9}"/>
              </a:ext>
            </a:extLst>
          </p:cNvPr>
          <p:cNvSpPr>
            <a:spLocks noChangeArrowheads="1"/>
          </p:cNvSpPr>
          <p:nvPr/>
        </p:nvSpPr>
        <p:spPr bwMode="auto">
          <a:xfrm>
            <a:off x="2971800" y="54102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一个系统的相依性树</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293" name="灯片编号占位符 1">
            <a:extLst>
              <a:ext uri="{FF2B5EF4-FFF2-40B4-BE49-F238E27FC236}">
                <a16:creationId xmlns:a16="http://schemas.microsoft.com/office/drawing/2014/main" id="{899C0066-471E-4A26-8FCA-D894CDF706D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F7FABA-100A-4541-94D2-82F8D219573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11072432"/>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823C29D5-B152-47A4-BF8D-9199275E9C94}"/>
              </a:ext>
            </a:extLst>
          </p:cNvPr>
          <p:cNvSpPr>
            <a:spLocks noGrp="1"/>
          </p:cNvSpPr>
          <p:nvPr>
            <p:ph idx="1"/>
          </p:nvPr>
        </p:nvSpPr>
        <p:spPr/>
        <p:txBody>
          <a:bodyPr/>
          <a:lstStyle/>
          <a:p>
            <a:r>
              <a:rPr lang="en-US" altLang="zh-CN">
                <a:ea typeface="宋体" panose="02010600030101010101" pitchFamily="2" charset="-122"/>
              </a:rPr>
              <a:t>	5.3  </a:t>
            </a:r>
            <a:r>
              <a:rPr lang="zh-CN" altLang="zh-CN">
                <a:ea typeface="宋体" panose="02010600030101010101" pitchFamily="2" charset="-122"/>
              </a:rPr>
              <a:t>集成的方法</a:t>
            </a:r>
          </a:p>
          <a:p>
            <a:r>
              <a:rPr lang="en-US" altLang="zh-CN">
                <a:ea typeface="宋体" panose="02010600030101010101" pitchFamily="2" charset="-122"/>
              </a:rPr>
              <a:t>	5.3.1  </a:t>
            </a:r>
            <a:r>
              <a:rPr lang="zh-CN" altLang="zh-CN">
                <a:ea typeface="宋体" panose="02010600030101010101" pitchFamily="2" charset="-122"/>
              </a:rPr>
              <a:t>一次性集成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一次性集成（</a:t>
            </a:r>
            <a:r>
              <a:rPr lang="en-US" altLang="zh-CN">
                <a:ea typeface="宋体" panose="02010600030101010101" pitchFamily="2" charset="-122"/>
              </a:rPr>
              <a:t>Big Bang Integration</a:t>
            </a:r>
            <a:r>
              <a:rPr lang="zh-CN" altLang="zh-CN">
                <a:ea typeface="宋体" panose="02010600030101010101" pitchFamily="2" charset="-122"/>
              </a:rPr>
              <a:t>）通过少数测试运行，检测整个系统，来证实系统的稳定性。属于基于分解的集成。</a:t>
            </a:r>
          </a:p>
        </p:txBody>
      </p:sp>
      <p:sp>
        <p:nvSpPr>
          <p:cNvPr id="13315" name="灯片编号占位符 1">
            <a:extLst>
              <a:ext uri="{FF2B5EF4-FFF2-40B4-BE49-F238E27FC236}">
                <a16:creationId xmlns:a16="http://schemas.microsoft.com/office/drawing/2014/main" id="{1E62CE4F-83A1-4091-BAA5-E38A0551BA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BD106F-054F-4301-B54B-EE856877E15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56388577"/>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BC70F3E0-6960-4432-B72A-5B7CF006F0E0}"/>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将所有构件集合在被测系统之中，而不考虑构件之间的相依性或风险。</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即首先对每个子模块进行测试（单元测试），然后将所有的模块全部集成起来一次性进行集成测试。在系统范围内应用一个测试用例集合，以证实最低限度的可操作性，如图</a:t>
            </a:r>
            <a:r>
              <a:rPr lang="en-US" altLang="zh-CN">
                <a:ea typeface="宋体" panose="02010600030101010101" pitchFamily="2" charset="-122"/>
              </a:rPr>
              <a:t>5.2</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4339" name="灯片编号占位符 1">
            <a:extLst>
              <a:ext uri="{FF2B5EF4-FFF2-40B4-BE49-F238E27FC236}">
                <a16:creationId xmlns:a16="http://schemas.microsoft.com/office/drawing/2014/main" id="{2B4A3EA2-A6C1-4B63-A601-1E0E32050B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2B9BE6-1C5D-45F4-83E0-60013FDC8D7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4487605"/>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4937D879-C7F7-47FF-BC40-DA34116D1F2A}"/>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5363" name="Object 1">
            <a:extLst>
              <a:ext uri="{FF2B5EF4-FFF2-40B4-BE49-F238E27FC236}">
                <a16:creationId xmlns:a16="http://schemas.microsoft.com/office/drawing/2014/main" id="{76F098B1-F0BE-4BE0-BA46-2039D1AC8A11}"/>
              </a:ext>
            </a:extLst>
          </p:cNvPr>
          <p:cNvGraphicFramePr>
            <a:graphicFrameLocks noChangeAspect="1"/>
          </p:cNvGraphicFramePr>
          <p:nvPr/>
        </p:nvGraphicFramePr>
        <p:xfrm>
          <a:off x="2133600" y="1828800"/>
          <a:ext cx="4800600" cy="4057650"/>
        </p:xfrm>
        <a:graphic>
          <a:graphicData uri="http://schemas.openxmlformats.org/presentationml/2006/ole">
            <mc:AlternateContent xmlns:mc="http://schemas.openxmlformats.org/markup-compatibility/2006">
              <mc:Choice xmlns:v="urn:schemas-microsoft-com:vml" Requires="v">
                <p:oleObj spid="_x0000_s101381" r:id="rId3" imgW="4462577" imgH="3913632" progId="Visio.Drawing.11">
                  <p:embed/>
                </p:oleObj>
              </mc:Choice>
              <mc:Fallback>
                <p:oleObj r:id="rId3" imgW="4462577" imgH="3913632" progId="Visio.Drawing.11">
                  <p:embed/>
                  <p:pic>
                    <p:nvPicPr>
                      <p:cNvPr id="15363" name="Object 1">
                        <a:extLst>
                          <a:ext uri="{FF2B5EF4-FFF2-40B4-BE49-F238E27FC236}">
                            <a16:creationId xmlns:a16="http://schemas.microsoft.com/office/drawing/2014/main" id="{76F098B1-F0BE-4BE0-BA46-2039D1AC8A1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828800"/>
                        <a:ext cx="4800600" cy="405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5364" name="矩形 5">
            <a:extLst>
              <a:ext uri="{FF2B5EF4-FFF2-40B4-BE49-F238E27FC236}">
                <a16:creationId xmlns:a16="http://schemas.microsoft.com/office/drawing/2014/main" id="{B5BF5E5C-9D68-4EB6-8B31-8F5D84C77353}"/>
              </a:ext>
            </a:extLst>
          </p:cNvPr>
          <p:cNvSpPr>
            <a:spLocks noChangeArrowheads="1"/>
          </p:cNvSpPr>
          <p:nvPr/>
        </p:nvSpPr>
        <p:spPr bwMode="auto">
          <a:xfrm>
            <a:off x="3276600" y="61722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一次性集成配置策略</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365" name="灯片编号占位符 1">
            <a:extLst>
              <a:ext uri="{FF2B5EF4-FFF2-40B4-BE49-F238E27FC236}">
                <a16:creationId xmlns:a16="http://schemas.microsoft.com/office/drawing/2014/main" id="{19BBA64D-85F0-4848-81A8-94AF880B10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AC7307-CE7D-48B3-AB8E-9C5C3AD6925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8082701"/>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A20F6708-93CD-411A-ABE7-E8ABD683ECE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测试过程包括：</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）对各模块进行单元测试；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）把所有的通过了单元测试的模块组装到一起进行集成测试。</a:t>
            </a:r>
          </a:p>
          <a:p>
            <a:endParaRPr lang="zh-CN" altLang="en-US">
              <a:ea typeface="宋体" panose="02010600030101010101" pitchFamily="2" charset="-122"/>
            </a:endParaRPr>
          </a:p>
        </p:txBody>
      </p:sp>
      <p:sp>
        <p:nvSpPr>
          <p:cNvPr id="16387" name="灯片编号占位符 1">
            <a:extLst>
              <a:ext uri="{FF2B5EF4-FFF2-40B4-BE49-F238E27FC236}">
                <a16:creationId xmlns:a16="http://schemas.microsoft.com/office/drawing/2014/main" id="{E2114DB4-055A-413A-80EF-3855FC7E3C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D71444-00FC-4D80-9135-F4489923B1B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78758064"/>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85116E6F-CC55-424C-A1CA-B4E12D037EE2}"/>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在以下的情况下可以考虑一次性集成：</a:t>
            </a:r>
          </a:p>
          <a:p>
            <a:pPr>
              <a:buFont typeface="Wingdings" panose="05000000000000000000" pitchFamily="2" charset="2"/>
              <a:buChar char="l"/>
            </a:pPr>
            <a:r>
              <a:rPr lang="zh-CN" altLang="zh-CN">
                <a:ea typeface="宋体" panose="02010600030101010101" pitchFamily="2" charset="-122"/>
              </a:rPr>
              <a:t>被测试的系统已经稳定且自从其最后通过系统范围的测试用例集合之后，只加入（或修改）了少数的几个构件。</a:t>
            </a:r>
          </a:p>
          <a:p>
            <a:pPr>
              <a:buFont typeface="Wingdings" panose="05000000000000000000" pitchFamily="2" charset="2"/>
              <a:buChar char="l"/>
            </a:pPr>
            <a:r>
              <a:rPr lang="zh-CN" altLang="zh-CN">
                <a:ea typeface="宋体" panose="02010600030101010101" pitchFamily="2" charset="-122"/>
              </a:rPr>
              <a:t>要测试的系统比较小并且可测试，而且其每个构件都通过了充分的构件范围的测试。</a:t>
            </a:r>
          </a:p>
          <a:p>
            <a:pPr>
              <a:buFont typeface="Wingdings" panose="05000000000000000000" pitchFamily="2" charset="2"/>
              <a:buChar char="l"/>
            </a:pPr>
            <a:r>
              <a:rPr lang="zh-CN" altLang="zh-CN">
                <a:ea typeface="宋体" panose="02010600030101010101" pitchFamily="2" charset="-122"/>
              </a:rPr>
              <a:t>对于单片电路系统，一次性集成可能是唯一可行的方法。</a:t>
            </a:r>
            <a:endParaRPr lang="zh-CN" altLang="en-US">
              <a:ea typeface="宋体" panose="02010600030101010101" pitchFamily="2" charset="-122"/>
            </a:endParaRPr>
          </a:p>
        </p:txBody>
      </p:sp>
      <p:sp>
        <p:nvSpPr>
          <p:cNvPr id="17411" name="灯片编号占位符 1">
            <a:extLst>
              <a:ext uri="{FF2B5EF4-FFF2-40B4-BE49-F238E27FC236}">
                <a16:creationId xmlns:a16="http://schemas.microsoft.com/office/drawing/2014/main" id="{E2AB63B8-7FC5-4F53-98A8-09AF74DAD7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7232BF-4134-4516-B301-B2658CD730F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2221197"/>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EBFEC42B-7087-44AA-AEF6-816CB77EDD9C}"/>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pPr>
              <a:buFont typeface="Wingdings" panose="05000000000000000000" pitchFamily="2" charset="2"/>
              <a:buChar char="l"/>
            </a:pPr>
            <a:r>
              <a:rPr lang="zh-CN" altLang="zh-CN">
                <a:ea typeface="宋体" panose="02010600030101010101" pitchFamily="2" charset="-122"/>
              </a:rPr>
              <a:t>所有构件都通过了构件范围的测试。</a:t>
            </a:r>
          </a:p>
          <a:p>
            <a:pPr>
              <a:buFont typeface="Wingdings" panose="05000000000000000000" pitchFamily="2" charset="2"/>
              <a:buChar char="l"/>
            </a:pPr>
            <a:r>
              <a:rPr lang="zh-CN" altLang="zh-CN">
                <a:ea typeface="宋体" panose="02010600030101010101" pitchFamily="2" charset="-122"/>
              </a:rPr>
              <a:t>被测试环境中要使用的虚拟机是稳定的。</a:t>
            </a:r>
          </a:p>
          <a:p>
            <a:pPr>
              <a:buFont typeface="Wingdings" panose="05000000000000000000" pitchFamily="2" charset="2"/>
              <a:buChar char="l"/>
            </a:pPr>
            <a:r>
              <a:rPr lang="zh-CN" altLang="zh-CN">
                <a:ea typeface="宋体" panose="02010600030101010101" pitchFamily="2" charset="-122"/>
              </a:rPr>
              <a:t>已经进行了物理的、功能的、环境的审核，并且没有发现任何可能干扰集成测试的异常。</a:t>
            </a:r>
          </a:p>
          <a:p>
            <a:endParaRPr lang="zh-CN" altLang="en-US">
              <a:ea typeface="宋体" panose="02010600030101010101" pitchFamily="2" charset="-122"/>
            </a:endParaRPr>
          </a:p>
        </p:txBody>
      </p:sp>
      <p:sp>
        <p:nvSpPr>
          <p:cNvPr id="18435" name="灯片编号占位符 1">
            <a:extLst>
              <a:ext uri="{FF2B5EF4-FFF2-40B4-BE49-F238E27FC236}">
                <a16:creationId xmlns:a16="http://schemas.microsoft.com/office/drawing/2014/main" id="{026CBF32-9D17-4620-B27C-20D7593176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9810D1-C5F4-488A-A368-E8BD2EC4935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06001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a:extLst>
              <a:ext uri="{FF2B5EF4-FFF2-40B4-BE49-F238E27FC236}">
                <a16:creationId xmlns:a16="http://schemas.microsoft.com/office/drawing/2014/main" id="{6576B137-033E-4386-9EE0-47DEAE7CDFF1}"/>
              </a:ext>
            </a:extLst>
          </p:cNvPr>
          <p:cNvSpPr>
            <a:spLocks noGrp="1"/>
          </p:cNvSpPr>
          <p:nvPr>
            <p:ph type="title"/>
          </p:nvPr>
        </p:nvSpPr>
        <p:spPr/>
        <p:txBody>
          <a:bodyPr/>
          <a:lstStyle/>
          <a:p>
            <a:pPr eaLnBrk="1" hangingPunct="1"/>
            <a:r>
              <a:rPr lang="en-US" altLang="zh-CN">
                <a:ea typeface="宋体" panose="02010600030101010101" pitchFamily="2" charset="-122"/>
              </a:rPr>
              <a:t>1.3  </a:t>
            </a:r>
            <a:r>
              <a:rPr lang="zh-CN" altLang="zh-CN">
                <a:ea typeface="宋体" panose="02010600030101010101" pitchFamily="2" charset="-122"/>
              </a:rPr>
              <a:t>什么是软件测试</a:t>
            </a:r>
            <a:endParaRPr lang="zh-CN" altLang="en-US">
              <a:ea typeface="宋体" panose="02010600030101010101" pitchFamily="2" charset="-122"/>
            </a:endParaRPr>
          </a:p>
        </p:txBody>
      </p:sp>
      <p:sp>
        <p:nvSpPr>
          <p:cNvPr id="41987" name="内容占位符 2">
            <a:extLst>
              <a:ext uri="{FF2B5EF4-FFF2-40B4-BE49-F238E27FC236}">
                <a16:creationId xmlns:a16="http://schemas.microsoft.com/office/drawing/2014/main" id="{2B728792-75D2-411C-A02E-763D3C7274B3}"/>
              </a:ext>
            </a:extLst>
          </p:cNvPr>
          <p:cNvSpPr>
            <a:spLocks noGrp="1"/>
          </p:cNvSpPr>
          <p:nvPr>
            <p:ph idx="1"/>
          </p:nvPr>
        </p:nvSpPr>
        <p:spPr/>
        <p:txBody>
          <a:bodyPr/>
          <a:lstStyle/>
          <a:p>
            <a:pPr eaLnBrk="1" hangingPunct="1"/>
            <a:r>
              <a:rPr lang="en-US" altLang="zh-CN">
                <a:ea typeface="宋体" panose="02010600030101010101" pitchFamily="2" charset="-122"/>
              </a:rPr>
              <a:t>		  1973</a:t>
            </a:r>
            <a:r>
              <a:rPr lang="zh-CN" altLang="zh-CN">
                <a:ea typeface="宋体" panose="02010600030101010101" pitchFamily="2" charset="-122"/>
              </a:rPr>
              <a:t>年</a:t>
            </a:r>
            <a:r>
              <a:rPr lang="en-US" altLang="zh-CN">
                <a:ea typeface="宋体" panose="02010600030101010101" pitchFamily="2" charset="-122"/>
              </a:rPr>
              <a:t>W</a:t>
            </a:r>
            <a:r>
              <a:rPr lang="zh-CN" altLang="zh-CN">
                <a:ea typeface="宋体" panose="02010600030101010101" pitchFamily="2" charset="-122"/>
              </a:rPr>
              <a:t>．</a:t>
            </a:r>
            <a:r>
              <a:rPr lang="en-US" altLang="zh-CN">
                <a:ea typeface="宋体" panose="02010600030101010101" pitchFamily="2" charset="-122"/>
              </a:rPr>
              <a:t>Hetzel</a:t>
            </a:r>
            <a:r>
              <a:rPr lang="zh-CN" altLang="zh-CN">
                <a:ea typeface="宋体" panose="02010600030101010101" pitchFamily="2" charset="-122"/>
              </a:rPr>
              <a:t>曾经指出，测试是对程序或系统能否完成特定任务建立信心的过程。</a:t>
            </a:r>
          </a:p>
          <a:p>
            <a:pPr eaLnBrk="1" hangingPunct="1"/>
            <a:r>
              <a:rPr lang="en-US" altLang="zh-CN">
                <a:ea typeface="宋体" panose="02010600030101010101" pitchFamily="2" charset="-122"/>
              </a:rPr>
              <a:t>		   G</a:t>
            </a:r>
            <a:r>
              <a:rPr lang="zh-CN" altLang="zh-CN">
                <a:ea typeface="宋体" panose="02010600030101010101" pitchFamily="2" charset="-122"/>
              </a:rPr>
              <a:t>．</a:t>
            </a:r>
            <a:r>
              <a:rPr lang="en-US" altLang="zh-CN">
                <a:ea typeface="宋体" panose="02010600030101010101" pitchFamily="2" charset="-122"/>
              </a:rPr>
              <a:t>J</a:t>
            </a:r>
            <a:r>
              <a:rPr lang="zh-CN" altLang="zh-CN">
                <a:ea typeface="宋体" panose="02010600030101010101" pitchFamily="2" charset="-122"/>
              </a:rPr>
              <a:t>．</a:t>
            </a:r>
            <a:r>
              <a:rPr lang="en-US" altLang="zh-CN">
                <a:ea typeface="宋体" panose="02010600030101010101" pitchFamily="2" charset="-122"/>
              </a:rPr>
              <a:t>Myers</a:t>
            </a:r>
            <a:r>
              <a:rPr lang="zh-CN" altLang="zh-CN">
                <a:ea typeface="宋体" panose="02010600030101010101" pitchFamily="2" charset="-122"/>
              </a:rPr>
              <a:t>则持另外的观点，他认为：“程序测试是为了发现错误而执行程序的过程”。</a:t>
            </a:r>
          </a:p>
          <a:p>
            <a:pPr eaLnBrk="1" hangingPunct="1"/>
            <a:r>
              <a:rPr lang="en-US" altLang="zh-CN">
                <a:ea typeface="宋体" panose="02010600030101010101" pitchFamily="2" charset="-122"/>
              </a:rPr>
              <a:t>		  </a:t>
            </a:r>
            <a:r>
              <a:rPr lang="zh-CN" altLang="zh-CN">
                <a:ea typeface="宋体" panose="02010600030101010101" pitchFamily="2" charset="-122"/>
              </a:rPr>
              <a:t>以上讨论的软件测试定义都是强调软件的正确。</a:t>
            </a:r>
            <a:endParaRPr lang="zh-CN" altLang="en-US">
              <a:ea typeface="宋体" panose="02010600030101010101" pitchFamily="2" charset="-122"/>
            </a:endParaRPr>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9993EF0E-7191-4683-BC4A-09B316E915B0}"/>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5</a:t>
            </a:r>
            <a:r>
              <a:rPr lang="zh-CN" altLang="zh-CN">
                <a:ea typeface="宋体" panose="02010600030101010101" pitchFamily="2" charset="-122"/>
              </a:rPr>
              <a:t>．出口准则—测试结束的条件</a:t>
            </a:r>
          </a:p>
          <a:p>
            <a:r>
              <a:rPr lang="en-US" altLang="zh-CN">
                <a:ea typeface="宋体" panose="02010600030101010101" pitchFamily="2" charset="-122"/>
              </a:rPr>
              <a:t>		  </a:t>
            </a:r>
            <a:r>
              <a:rPr lang="zh-CN" altLang="zh-CN">
                <a:ea typeface="宋体" panose="02010600030101010101" pitchFamily="2" charset="-122"/>
              </a:rPr>
              <a:t>出口准则是通过测试用例集合。</a:t>
            </a:r>
          </a:p>
          <a:p>
            <a:r>
              <a:rPr lang="en-US" altLang="zh-CN">
                <a:ea typeface="宋体" panose="02010600030101010101" pitchFamily="2" charset="-122"/>
              </a:rPr>
              <a:t>		  </a:t>
            </a:r>
            <a:r>
              <a:rPr lang="zh-CN" altLang="zh-CN">
                <a:ea typeface="宋体" panose="02010600030101010101" pitchFamily="2" charset="-122"/>
              </a:rPr>
              <a:t>在通常情况下，是不建议进行一次性集成测试的。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一些文献指出：常见一些系统测试中存在众多接口错误，使得一次性集成测试失败，且这些错误使得确定应该检查哪里以诊断一个错误变得十分困难。</a:t>
            </a:r>
          </a:p>
        </p:txBody>
      </p:sp>
      <p:sp>
        <p:nvSpPr>
          <p:cNvPr id="19459" name="灯片编号占位符 1">
            <a:extLst>
              <a:ext uri="{FF2B5EF4-FFF2-40B4-BE49-F238E27FC236}">
                <a16:creationId xmlns:a16="http://schemas.microsoft.com/office/drawing/2014/main" id="{0F01A94E-61C8-4EE1-BEDC-5CC2517990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AA8758-900C-4D3F-AE95-655AE1FB55F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486256"/>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EDD0AA9A-323A-470F-87E0-846F80A5FC6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但另一方面，在有利的情况下，一次性集成方式可以实现迅速完成集成测试：只要开发极少数的驱动模块或桩模块，以少量的测试运行证实充分的稳定性也是可能的。而这些“有利的情况”包括：</a:t>
            </a:r>
          </a:p>
          <a:p>
            <a:pPr>
              <a:buFont typeface="Wingdings" panose="05000000000000000000" pitchFamily="2" charset="2"/>
              <a:buChar char="l"/>
            </a:pPr>
            <a:r>
              <a:rPr lang="zh-CN" altLang="zh-CN">
                <a:ea typeface="宋体" panose="02010600030101010101" pitchFamily="2" charset="-122"/>
              </a:rPr>
              <a:t>一个小型、良构的被测试系统，其构件已经接受了充分的测试；</a:t>
            </a:r>
          </a:p>
        </p:txBody>
      </p:sp>
      <p:sp>
        <p:nvSpPr>
          <p:cNvPr id="20483" name="灯片编号占位符 1">
            <a:extLst>
              <a:ext uri="{FF2B5EF4-FFF2-40B4-BE49-F238E27FC236}">
                <a16:creationId xmlns:a16="http://schemas.microsoft.com/office/drawing/2014/main" id="{EBCB1DC2-17B1-4D8D-87AE-CF9782A0303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AD329F-EA40-420E-AE31-9AB1226DFB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31525983"/>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DDF49A1D-C177-4605-9ADC-05095E2CF4A1}"/>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被测试系统是一个已经存在的系统，只做了少量修改；</a:t>
            </a:r>
          </a:p>
          <a:p>
            <a:pPr>
              <a:buFont typeface="Wingdings" panose="05000000000000000000" pitchFamily="2" charset="2"/>
              <a:buChar char="l"/>
            </a:pPr>
            <a:r>
              <a:rPr lang="zh-CN" altLang="zh-CN">
                <a:ea typeface="宋体" panose="02010600030101010101" pitchFamily="2" charset="-122"/>
              </a:rPr>
              <a:t>要测试的是一个通过复用可信赖的构件构造出来的系统。</a:t>
            </a: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CD37459B-5F70-4A06-91FD-2147FE1D9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3434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1508" name="灯片编号占位符 1">
            <a:extLst>
              <a:ext uri="{FF2B5EF4-FFF2-40B4-BE49-F238E27FC236}">
                <a16:creationId xmlns:a16="http://schemas.microsoft.com/office/drawing/2014/main" id="{C9F10555-B172-484E-BA49-AFCFD0420D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E15D1E-3C6F-4261-9584-EA08D7AACB3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3121607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46EF1E3A-CAF3-410C-859F-2864C2E0AE20}"/>
              </a:ext>
            </a:extLst>
          </p:cNvPr>
          <p:cNvSpPr>
            <a:spLocks noGrp="1"/>
          </p:cNvSpPr>
          <p:nvPr>
            <p:ph idx="1"/>
          </p:nvPr>
        </p:nvSpPr>
        <p:spPr>
          <a:xfrm>
            <a:off x="-228600" y="1295400"/>
            <a:ext cx="9220200" cy="4953000"/>
          </a:xfrm>
        </p:spPr>
        <p:txBody>
          <a:bodyPr/>
          <a:lstStyle/>
          <a:p>
            <a:r>
              <a:rPr lang="en-US" altLang="zh-CN">
                <a:ea typeface="宋体" panose="02010600030101010101" pitchFamily="2" charset="-122"/>
              </a:rPr>
              <a:t>	5.3.2  </a:t>
            </a:r>
            <a:r>
              <a:rPr lang="zh-CN" altLang="zh-CN">
                <a:ea typeface="宋体" panose="02010600030101010101" pitchFamily="2" charset="-122"/>
              </a:rPr>
              <a:t>自顶向下集成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自顶向下集成（</a:t>
            </a:r>
            <a:r>
              <a:rPr lang="en-US" altLang="zh-CN">
                <a:ea typeface="宋体" panose="02010600030101010101" pitchFamily="2" charset="-122"/>
              </a:rPr>
              <a:t>Top-down Integration</a:t>
            </a:r>
            <a:r>
              <a:rPr lang="zh-CN" altLang="zh-CN">
                <a:ea typeface="宋体" panose="02010600030101010101" pitchFamily="2" charset="-122"/>
              </a:rPr>
              <a:t>）从顶层控制对象开始，以控制层次的顺序，向被测系统逐次增加构件，以论证系统的稳定性。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该方法是一个广泛采用的测试和组装软件的途径。它从主控制模块开始，按程序控制层次向下进行集成，逐渐将各个模块结合起来。</a:t>
            </a:r>
          </a:p>
          <a:p>
            <a:endParaRPr lang="zh-CN" altLang="en-US">
              <a:ea typeface="宋体" panose="02010600030101010101" pitchFamily="2" charset="-122"/>
            </a:endParaRPr>
          </a:p>
        </p:txBody>
      </p:sp>
      <p:sp>
        <p:nvSpPr>
          <p:cNvPr id="22531" name="灯片编号占位符 1">
            <a:extLst>
              <a:ext uri="{FF2B5EF4-FFF2-40B4-BE49-F238E27FC236}">
                <a16:creationId xmlns:a16="http://schemas.microsoft.com/office/drawing/2014/main" id="{52DB83C7-5088-4698-A7EC-71F81F6772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FD9907F-4BD5-47A4-866E-69CD4EF470C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37158423"/>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6796F3DB-1950-4655-B59F-28317F3F6B3F}"/>
              </a:ext>
            </a:extLst>
          </p:cNvPr>
          <p:cNvSpPr>
            <a:spLocks noGrp="1"/>
          </p:cNvSpPr>
          <p:nvPr>
            <p:ph idx="1"/>
          </p:nvPr>
        </p:nvSpPr>
        <p:spPr>
          <a:xfrm>
            <a:off x="76200" y="1219200"/>
            <a:ext cx="8763000" cy="4953000"/>
          </a:xfrm>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将控制层次作为一个相依性树建模，从主控程序（树根）开始，首先开发和测试在最高层的构件，以桩模块或代理的方式实现该构件的服务器（第一个自顶向下的配置如图</a:t>
            </a:r>
            <a:r>
              <a:rPr lang="en-US" altLang="zh-CN">
                <a:ea typeface="宋体" panose="02010600030101010101" pitchFamily="2" charset="-122"/>
              </a:rPr>
              <a:t>5.3</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所有被测主程序的下层单元都暂作为“桩模块”，依次在每一层按宽度优先进行测试，然后用完全的实现程序替代桩模块，并为下层设置桩模块（自顶向下集成的后续阶段的配置如图</a:t>
            </a:r>
            <a:r>
              <a:rPr lang="en-US" altLang="zh-CN">
                <a:ea typeface="宋体" panose="02010600030101010101" pitchFamily="2" charset="-122"/>
              </a:rPr>
              <a:t>5.4</a:t>
            </a:r>
            <a:r>
              <a:rPr lang="zh-CN" altLang="zh-CN">
                <a:ea typeface="宋体" panose="02010600030101010101" pitchFamily="2" charset="-122"/>
              </a:rPr>
              <a:t>、图</a:t>
            </a:r>
            <a:r>
              <a:rPr lang="en-US" altLang="zh-CN">
                <a:ea typeface="宋体" panose="02010600030101010101" pitchFamily="2" charset="-122"/>
              </a:rPr>
              <a:t>5.5</a:t>
            </a:r>
            <a:r>
              <a:rPr lang="zh-CN" altLang="zh-CN">
                <a:ea typeface="宋体" panose="02010600030101010101" pitchFamily="2" charset="-122"/>
              </a:rPr>
              <a:t>所示）。</a:t>
            </a:r>
            <a:endParaRPr lang="zh-CN" altLang="en-US">
              <a:ea typeface="宋体" panose="02010600030101010101" pitchFamily="2" charset="-122"/>
            </a:endParaRPr>
          </a:p>
        </p:txBody>
      </p:sp>
      <p:sp>
        <p:nvSpPr>
          <p:cNvPr id="23555" name="灯片编号占位符 1">
            <a:extLst>
              <a:ext uri="{FF2B5EF4-FFF2-40B4-BE49-F238E27FC236}">
                <a16:creationId xmlns:a16="http://schemas.microsoft.com/office/drawing/2014/main" id="{33552AC2-9E74-4CDE-827A-04B9497004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A0929C-6348-4509-8D42-659C794965F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4973692"/>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2A29A5E1-B185-4D7C-941E-2FEF834529F0}"/>
              </a:ext>
            </a:extLst>
          </p:cNvPr>
          <p:cNvSpPr>
            <a:spLocks noGrp="1"/>
          </p:cNvSpPr>
          <p:nvPr>
            <p:ph idx="1"/>
          </p:nvPr>
        </p:nvSpPr>
        <p:spPr>
          <a:xfrm>
            <a:off x="-228600" y="1295400"/>
            <a:ext cx="9067800" cy="4953000"/>
          </a:xfrm>
        </p:spPr>
        <p:txBody>
          <a:bodyPr/>
          <a:lstStyle/>
          <a:p>
            <a:r>
              <a:rPr lang="en-US" altLang="zh-CN">
                <a:ea typeface="宋体" panose="02010600030101010101" pitchFamily="2" charset="-122"/>
              </a:rPr>
              <a:t>		  </a:t>
            </a:r>
            <a:r>
              <a:rPr lang="zh-CN" altLang="zh-CN">
                <a:ea typeface="宋体" panose="02010600030101010101" pitchFamily="2" charset="-122"/>
              </a:rPr>
              <a:t>以前述方式重复进行，直到所有构件被集成测试。概括起来依次进行以下步骤：</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）对主控模块进行测试，以桩模块代替其下级模块。</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）以深度优先或宽度优先的策略，依次用实现的模块代替桩模块。</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）每集成进入一个模块就对其进行测试。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）为保证加入模块没有引进新的错误，可能需要进行回归测试（重复以前做过的测试）。</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4579" name="灯片编号占位符 1">
            <a:extLst>
              <a:ext uri="{FF2B5EF4-FFF2-40B4-BE49-F238E27FC236}">
                <a16:creationId xmlns:a16="http://schemas.microsoft.com/office/drawing/2014/main" id="{7CE1A5C9-EF91-40C1-BFB0-2A9EE034F31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5941CE-5689-4719-8084-A97EA9FED05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4139368"/>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358894DC-2FE6-492E-A9D3-760E7133FB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5603" name="Object 1">
            <a:extLst>
              <a:ext uri="{FF2B5EF4-FFF2-40B4-BE49-F238E27FC236}">
                <a16:creationId xmlns:a16="http://schemas.microsoft.com/office/drawing/2014/main" id="{F9264C6A-033D-4971-8085-410E97B16314}"/>
              </a:ext>
            </a:extLst>
          </p:cNvPr>
          <p:cNvGraphicFramePr>
            <a:graphicFrameLocks noChangeAspect="1"/>
          </p:cNvGraphicFramePr>
          <p:nvPr/>
        </p:nvGraphicFramePr>
        <p:xfrm>
          <a:off x="838200" y="1981200"/>
          <a:ext cx="6956425" cy="2667000"/>
        </p:xfrm>
        <a:graphic>
          <a:graphicData uri="http://schemas.openxmlformats.org/presentationml/2006/ole">
            <mc:AlternateContent xmlns:mc="http://schemas.openxmlformats.org/markup-compatibility/2006">
              <mc:Choice xmlns:v="urn:schemas-microsoft-com:vml" Requires="v">
                <p:oleObj spid="_x0000_s102405" r:id="rId3" imgW="6406658" imgH="2446734" progId="Visio.Drawing.11">
                  <p:embed/>
                </p:oleObj>
              </mc:Choice>
              <mc:Fallback>
                <p:oleObj r:id="rId3" imgW="6406658" imgH="2446734" progId="Visio.Drawing.11">
                  <p:embed/>
                  <p:pic>
                    <p:nvPicPr>
                      <p:cNvPr id="25603" name="Object 1">
                        <a:extLst>
                          <a:ext uri="{FF2B5EF4-FFF2-40B4-BE49-F238E27FC236}">
                            <a16:creationId xmlns:a16="http://schemas.microsoft.com/office/drawing/2014/main" id="{F9264C6A-033D-4971-8085-410E97B163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81200"/>
                        <a:ext cx="6956425"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5604" name="矩形 5">
            <a:extLst>
              <a:ext uri="{FF2B5EF4-FFF2-40B4-BE49-F238E27FC236}">
                <a16:creationId xmlns:a16="http://schemas.microsoft.com/office/drawing/2014/main" id="{45CE4E27-F342-4113-84AA-62F8709AB454}"/>
              </a:ext>
            </a:extLst>
          </p:cNvPr>
          <p:cNvSpPr>
            <a:spLocks noChangeArrowheads="1"/>
          </p:cNvSpPr>
          <p:nvPr/>
        </p:nvSpPr>
        <p:spPr bwMode="auto">
          <a:xfrm>
            <a:off x="2667000" y="52578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自顶向下集成第一阶段的配置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5605" name="灯片编号占位符 1">
            <a:extLst>
              <a:ext uri="{FF2B5EF4-FFF2-40B4-BE49-F238E27FC236}">
                <a16:creationId xmlns:a16="http://schemas.microsoft.com/office/drawing/2014/main" id="{6F41BE7F-EC2A-4195-A291-8FBEC981F66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4F125F-5A03-4B02-BADB-5957C6D046B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70580034"/>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E85C2366-73D5-4017-8952-27E988FBE0A9}"/>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6627" name="Object 1">
            <a:extLst>
              <a:ext uri="{FF2B5EF4-FFF2-40B4-BE49-F238E27FC236}">
                <a16:creationId xmlns:a16="http://schemas.microsoft.com/office/drawing/2014/main" id="{DE095BA7-3C19-420A-8CCB-13CC12277C0F}"/>
              </a:ext>
            </a:extLst>
          </p:cNvPr>
          <p:cNvGraphicFramePr>
            <a:graphicFrameLocks noChangeAspect="1"/>
          </p:cNvGraphicFramePr>
          <p:nvPr/>
        </p:nvGraphicFramePr>
        <p:xfrm>
          <a:off x="685800" y="1828800"/>
          <a:ext cx="7664450" cy="2895600"/>
        </p:xfrm>
        <a:graphic>
          <a:graphicData uri="http://schemas.openxmlformats.org/presentationml/2006/ole">
            <mc:AlternateContent xmlns:mc="http://schemas.openxmlformats.org/markup-compatibility/2006">
              <mc:Choice xmlns:v="urn:schemas-microsoft-com:vml" Requires="v">
                <p:oleObj spid="_x0000_s103429" r:id="rId3" imgW="6406658" imgH="2428518" progId="Visio.Drawing.11">
                  <p:embed/>
                </p:oleObj>
              </mc:Choice>
              <mc:Fallback>
                <p:oleObj r:id="rId3" imgW="6406658" imgH="2428518" progId="Visio.Drawing.11">
                  <p:embed/>
                  <p:pic>
                    <p:nvPicPr>
                      <p:cNvPr id="26627" name="Object 1">
                        <a:extLst>
                          <a:ext uri="{FF2B5EF4-FFF2-40B4-BE49-F238E27FC236}">
                            <a16:creationId xmlns:a16="http://schemas.microsoft.com/office/drawing/2014/main" id="{DE095BA7-3C19-420A-8CCB-13CC12277C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766445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6628" name="矩形 5">
            <a:extLst>
              <a:ext uri="{FF2B5EF4-FFF2-40B4-BE49-F238E27FC236}">
                <a16:creationId xmlns:a16="http://schemas.microsoft.com/office/drawing/2014/main" id="{A8CEFB2D-61DB-405F-8354-A247F8B35FC8}"/>
              </a:ext>
            </a:extLst>
          </p:cNvPr>
          <p:cNvSpPr>
            <a:spLocks noChangeArrowheads="1"/>
          </p:cNvSpPr>
          <p:nvPr/>
        </p:nvSpPr>
        <p:spPr bwMode="auto">
          <a:xfrm>
            <a:off x="2667000" y="56388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自顶向下集成第二阶段的配置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9" name="灯片编号占位符 1">
            <a:extLst>
              <a:ext uri="{FF2B5EF4-FFF2-40B4-BE49-F238E27FC236}">
                <a16:creationId xmlns:a16="http://schemas.microsoft.com/office/drawing/2014/main" id="{9EFAA3DA-5597-40FF-A88C-2CA0ADDDD4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451697-EEE3-43C8-ABCA-5EC6EAB50B7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93466187"/>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8F9029EF-1514-4AD9-849C-368D77F7CED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7651" name="Object 1">
            <a:extLst>
              <a:ext uri="{FF2B5EF4-FFF2-40B4-BE49-F238E27FC236}">
                <a16:creationId xmlns:a16="http://schemas.microsoft.com/office/drawing/2014/main" id="{E6746388-8C04-4CE4-BC92-C74C0BBDA049}"/>
              </a:ext>
            </a:extLst>
          </p:cNvPr>
          <p:cNvGraphicFramePr>
            <a:graphicFrameLocks noChangeAspect="1"/>
          </p:cNvGraphicFramePr>
          <p:nvPr/>
        </p:nvGraphicFramePr>
        <p:xfrm>
          <a:off x="609600" y="1981200"/>
          <a:ext cx="8196263" cy="3048000"/>
        </p:xfrm>
        <a:graphic>
          <a:graphicData uri="http://schemas.openxmlformats.org/presentationml/2006/ole">
            <mc:AlternateContent xmlns:mc="http://schemas.openxmlformats.org/markup-compatibility/2006">
              <mc:Choice xmlns:v="urn:schemas-microsoft-com:vml" Requires="v">
                <p:oleObj spid="_x0000_s104453" r:id="rId3" imgW="6433661" imgH="2410658" progId="Visio.Drawing.11">
                  <p:embed/>
                </p:oleObj>
              </mc:Choice>
              <mc:Fallback>
                <p:oleObj r:id="rId3" imgW="6433661" imgH="2410658" progId="Visio.Drawing.11">
                  <p:embed/>
                  <p:pic>
                    <p:nvPicPr>
                      <p:cNvPr id="27651" name="Object 1">
                        <a:extLst>
                          <a:ext uri="{FF2B5EF4-FFF2-40B4-BE49-F238E27FC236}">
                            <a16:creationId xmlns:a16="http://schemas.microsoft.com/office/drawing/2014/main" id="{E6746388-8C04-4CE4-BC92-C74C0BBDA0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8196263"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7652" name="矩形 5">
            <a:extLst>
              <a:ext uri="{FF2B5EF4-FFF2-40B4-BE49-F238E27FC236}">
                <a16:creationId xmlns:a16="http://schemas.microsoft.com/office/drawing/2014/main" id="{1104A692-6DE0-4AAB-92E4-2A37D7B5842F}"/>
              </a:ext>
            </a:extLst>
          </p:cNvPr>
          <p:cNvSpPr>
            <a:spLocks noChangeArrowheads="1"/>
          </p:cNvSpPr>
          <p:nvPr/>
        </p:nvSpPr>
        <p:spPr bwMode="auto">
          <a:xfrm>
            <a:off x="2895600" y="56388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自顶向下集成底层的配置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53" name="灯片编号占位符 1">
            <a:extLst>
              <a:ext uri="{FF2B5EF4-FFF2-40B4-BE49-F238E27FC236}">
                <a16:creationId xmlns:a16="http://schemas.microsoft.com/office/drawing/2014/main" id="{AD7B47F6-8323-45A1-8860-61A180656A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D05918-ECC7-48A0-A517-651D2FFFE23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00415907"/>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1F1D24A8-760C-4B63-97FB-E5D464DD72B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8675" name="Object 1">
            <a:extLst>
              <a:ext uri="{FF2B5EF4-FFF2-40B4-BE49-F238E27FC236}">
                <a16:creationId xmlns:a16="http://schemas.microsoft.com/office/drawing/2014/main" id="{25F71AB0-470C-498F-8FED-485211D51ECC}"/>
              </a:ext>
            </a:extLst>
          </p:cNvPr>
          <p:cNvGraphicFramePr>
            <a:graphicFrameLocks noChangeAspect="1"/>
          </p:cNvGraphicFramePr>
          <p:nvPr/>
        </p:nvGraphicFramePr>
        <p:xfrm>
          <a:off x="609600" y="1981200"/>
          <a:ext cx="7377113" cy="2743200"/>
        </p:xfrm>
        <a:graphic>
          <a:graphicData uri="http://schemas.openxmlformats.org/presentationml/2006/ole">
            <mc:AlternateContent xmlns:mc="http://schemas.openxmlformats.org/markup-compatibility/2006">
              <mc:Choice xmlns:v="urn:schemas-microsoft-com:vml" Requires="v">
                <p:oleObj spid="_x0000_s105477" r:id="rId3" imgW="6433661" imgH="2410658" progId="Visio.Drawing.11">
                  <p:embed/>
                </p:oleObj>
              </mc:Choice>
              <mc:Fallback>
                <p:oleObj r:id="rId3" imgW="6433661" imgH="2410658" progId="Visio.Drawing.11">
                  <p:embed/>
                  <p:pic>
                    <p:nvPicPr>
                      <p:cNvPr id="28675" name="Object 1">
                        <a:extLst>
                          <a:ext uri="{FF2B5EF4-FFF2-40B4-BE49-F238E27FC236}">
                            <a16:creationId xmlns:a16="http://schemas.microsoft.com/office/drawing/2014/main" id="{25F71AB0-470C-498F-8FED-485211D51E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981200"/>
                        <a:ext cx="7377113"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8676" name="矩形 5">
            <a:extLst>
              <a:ext uri="{FF2B5EF4-FFF2-40B4-BE49-F238E27FC236}">
                <a16:creationId xmlns:a16="http://schemas.microsoft.com/office/drawing/2014/main" id="{CCBF110D-59D1-44A4-B505-F32C110E4294}"/>
              </a:ext>
            </a:extLst>
          </p:cNvPr>
          <p:cNvSpPr>
            <a:spLocks noChangeArrowheads="1"/>
          </p:cNvSpPr>
          <p:nvPr/>
        </p:nvSpPr>
        <p:spPr bwMode="auto">
          <a:xfrm>
            <a:off x="2895600" y="53340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自顶向下集成底层的配置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8677" name="灯片编号占位符 1">
            <a:extLst>
              <a:ext uri="{FF2B5EF4-FFF2-40B4-BE49-F238E27FC236}">
                <a16:creationId xmlns:a16="http://schemas.microsoft.com/office/drawing/2014/main" id="{C84A9CE8-0B0B-4FCC-A1C7-A386F0996D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2F8D3F-60DE-4674-8D7C-6DBF1072B37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399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80400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D8392D5-5871-4261-B46D-DF06437D0073}"/>
              </a:ext>
            </a:extLst>
          </p:cNvPr>
          <p:cNvSpPr>
            <a:spLocks noGrp="1" noChangeArrowheads="1"/>
          </p:cNvSpPr>
          <p:nvPr>
            <p:ph type="title"/>
          </p:nvPr>
        </p:nvSpPr>
        <p:spPr/>
        <p:txBody>
          <a:bodyPr/>
          <a:lstStyle/>
          <a:p>
            <a:pPr eaLnBrk="1" hangingPunct="1"/>
            <a:r>
              <a:rPr lang="zh-CN" altLang="en-US">
                <a:ea typeface="宋体" panose="02010600030101010101" pitchFamily="2" charset="-122"/>
              </a:rPr>
              <a:t>测试人员的职责</a:t>
            </a:r>
          </a:p>
        </p:txBody>
      </p:sp>
      <p:sp>
        <p:nvSpPr>
          <p:cNvPr id="77827" name="Rectangle 3">
            <a:extLst>
              <a:ext uri="{FF2B5EF4-FFF2-40B4-BE49-F238E27FC236}">
                <a16:creationId xmlns:a16="http://schemas.microsoft.com/office/drawing/2014/main" id="{50D79239-9A92-492F-B990-3CBDB2C13F4D}"/>
              </a:ext>
            </a:extLst>
          </p:cNvPr>
          <p:cNvSpPr>
            <a:spLocks noGrp="1" noChangeArrowheads="1"/>
          </p:cNvSpPr>
          <p:nvPr>
            <p:ph type="body" idx="1"/>
          </p:nvPr>
        </p:nvSpPr>
        <p:spPr/>
        <p:txBody>
          <a:bodyPr/>
          <a:lstStyle/>
          <a:p>
            <a:pPr eaLnBrk="1" hangingPunct="1"/>
            <a:r>
              <a:rPr lang="zh-CN" altLang="en-US" sz="4000">
                <a:solidFill>
                  <a:srgbClr val="0000FF"/>
                </a:solidFill>
                <a:ea typeface="黑体" panose="02010609060101010101" pitchFamily="49" charset="-122"/>
              </a:rPr>
              <a:t>测试设计与管理</a:t>
            </a:r>
          </a:p>
          <a:p>
            <a:pPr eaLnBrk="1" hangingPunct="1"/>
            <a:r>
              <a:rPr lang="zh-CN" altLang="en-US" sz="4000">
                <a:solidFill>
                  <a:srgbClr val="0000FF"/>
                </a:solidFill>
                <a:ea typeface="黑体" panose="02010609060101010101" pitchFamily="49" charset="-122"/>
              </a:rPr>
              <a:t>测试工具开发</a:t>
            </a:r>
          </a:p>
          <a:p>
            <a:pPr eaLnBrk="1" hangingPunct="1"/>
            <a:r>
              <a:rPr lang="zh-CN" altLang="en-US" sz="4000">
                <a:solidFill>
                  <a:srgbClr val="0000FF"/>
                </a:solidFill>
                <a:ea typeface="黑体" panose="02010609060101010101" pitchFamily="49" charset="-122"/>
              </a:rPr>
              <a:t>测试执行者</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anim calcmode="lin" valueType="num">
                                      <p:cBhvr additive="base">
                                        <p:cTn id="7" dur="2000" fill="hold"/>
                                        <p:tgtEl>
                                          <p:spTgt spid="77827">
                                            <p:txEl>
                                              <p:pRg st="0" end="0"/>
                                            </p:txEl>
                                          </p:spTgt>
                                        </p:tgtEl>
                                        <p:attrNameLst>
                                          <p:attrName>ppt_x</p:attrName>
                                        </p:attrNameLst>
                                      </p:cBhvr>
                                      <p:tavLst>
                                        <p:tav tm="0">
                                          <p:val>
                                            <p:strVal val="0-#ppt_w/2"/>
                                          </p:val>
                                        </p:tav>
                                        <p:tav tm="100000">
                                          <p:val>
                                            <p:strVal val="#ppt_x"/>
                                          </p:val>
                                        </p:tav>
                                      </p:tavLst>
                                    </p:anim>
                                    <p:anim calcmode="lin" valueType="num">
                                      <p:cBhvr additive="base">
                                        <p:cTn id="8" dur="2000" fill="hold"/>
                                        <p:tgtEl>
                                          <p:spTgt spid="77827">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anim calcmode="lin" valueType="num">
                                      <p:cBhvr additive="base">
                                        <p:cTn id="11" dur="2000" fill="hold"/>
                                        <p:tgtEl>
                                          <p:spTgt spid="77827">
                                            <p:txEl>
                                              <p:pRg st="1" end="1"/>
                                            </p:txEl>
                                          </p:spTgt>
                                        </p:tgtEl>
                                        <p:attrNameLst>
                                          <p:attrName>ppt_x</p:attrName>
                                        </p:attrNameLst>
                                      </p:cBhvr>
                                      <p:tavLst>
                                        <p:tav tm="0">
                                          <p:val>
                                            <p:strVal val="0-#ppt_w/2"/>
                                          </p:val>
                                        </p:tav>
                                        <p:tav tm="100000">
                                          <p:val>
                                            <p:strVal val="#ppt_x"/>
                                          </p:val>
                                        </p:tav>
                                      </p:tavLst>
                                    </p:anim>
                                    <p:anim calcmode="lin" valueType="num">
                                      <p:cBhvr additive="base">
                                        <p:cTn id="12" dur="2000" fill="hold"/>
                                        <p:tgtEl>
                                          <p:spTgt spid="77827">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anim calcmode="lin" valueType="num">
                                      <p:cBhvr additive="base">
                                        <p:cTn id="15" dur="2000" fill="hold"/>
                                        <p:tgtEl>
                                          <p:spTgt spid="77827">
                                            <p:txEl>
                                              <p:pRg st="2" end="2"/>
                                            </p:txEl>
                                          </p:spTgt>
                                        </p:tgtEl>
                                        <p:attrNameLst>
                                          <p:attrName>ppt_x</p:attrName>
                                        </p:attrNameLst>
                                      </p:cBhvr>
                                      <p:tavLst>
                                        <p:tav tm="0">
                                          <p:val>
                                            <p:strVal val="0-#ppt_w/2"/>
                                          </p:val>
                                        </p:tav>
                                        <p:tav tm="100000">
                                          <p:val>
                                            <p:strVal val="#ppt_x"/>
                                          </p:val>
                                        </p:tav>
                                      </p:tavLst>
                                    </p:anim>
                                    <p:anim calcmode="lin" valueType="num">
                                      <p:cBhvr additive="base">
                                        <p:cTn id="16" dur="2000" fill="hold"/>
                                        <p:tgtEl>
                                          <p:spTgt spid="7782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B3F23E4D-842D-4674-839E-D45BF6300C82}"/>
              </a:ext>
            </a:extLst>
          </p:cNvPr>
          <p:cNvSpPr>
            <a:spLocks noGrp="1"/>
          </p:cNvSpPr>
          <p:nvPr>
            <p:ph idx="1"/>
          </p:nvPr>
        </p:nvSpPr>
        <p:spPr>
          <a:xfrm>
            <a:off x="228600" y="1295400"/>
            <a:ext cx="8458200" cy="4953000"/>
          </a:xfrm>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有些测试专家认为软件测试的范围应当包括得更为广泛些。</a:t>
            </a:r>
            <a:endParaRPr lang="en-US" altLang="zh-CN">
              <a:ea typeface="宋体" panose="02010600030101010101" pitchFamily="2" charset="-122"/>
            </a:endParaRPr>
          </a:p>
          <a:p>
            <a:pPr eaLnBrk="1" hangingPunct="1"/>
            <a:r>
              <a:rPr lang="en-US" altLang="zh-CN">
                <a:ea typeface="宋体" panose="02010600030101010101" pitchFamily="2" charset="-122"/>
              </a:rPr>
              <a:t>		   J. B. Goodenough</a:t>
            </a:r>
            <a:r>
              <a:rPr lang="zh-CN" altLang="zh-CN">
                <a:ea typeface="宋体" panose="02010600030101010101" pitchFamily="2" charset="-122"/>
              </a:rPr>
              <a:t>认为测试除了要考虑正确性以外，还应关心程序的效率、健壮性（</a:t>
            </a:r>
            <a:r>
              <a:rPr lang="en-US" altLang="zh-CN">
                <a:ea typeface="宋体" panose="02010600030101010101" pitchFamily="2" charset="-122"/>
              </a:rPr>
              <a:t>robustness</a:t>
            </a:r>
            <a:r>
              <a:rPr lang="zh-CN" altLang="zh-CN">
                <a:ea typeface="宋体" panose="02010600030101010101" pitchFamily="2" charset="-122"/>
              </a:rPr>
              <a:t>）等因素，并且应该为程序调试提供更多的信息。</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他列出了一张测试组成表（见图</a:t>
            </a:r>
            <a:r>
              <a:rPr lang="en-US" altLang="zh-CN">
                <a:ea typeface="宋体" panose="02010600030101010101" pitchFamily="2" charset="-122"/>
              </a:rPr>
              <a:t>1.7</a:t>
            </a:r>
            <a:r>
              <a:rPr lang="zh-CN" altLang="zh-CN">
                <a:ea typeface="宋体" panose="02010600030101010101" pitchFamily="2" charset="-122"/>
              </a:rPr>
              <a:t>）。</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E32EE960-4A3A-4BAA-B3C3-00E197F5D7F1}"/>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自顶向下集成达到对在公共控制策略下操作的构件之间接口的逐步验证。</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该公共策略规定了开发、集成和测试的顺序。自顶向下集成交叉进行构件范围测试和构件系统的集成。</a:t>
            </a:r>
          </a:p>
        </p:txBody>
      </p:sp>
      <p:sp>
        <p:nvSpPr>
          <p:cNvPr id="29699" name="灯片编号占位符 1">
            <a:extLst>
              <a:ext uri="{FF2B5EF4-FFF2-40B4-BE49-F238E27FC236}">
                <a16:creationId xmlns:a16="http://schemas.microsoft.com/office/drawing/2014/main" id="{5C3568AF-B24A-4535-AD8A-CA81446783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995724-8A6C-4A50-B32B-CA52844C61A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654850"/>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1D17C1C2-7763-46CA-84EF-A2659FA288D0}"/>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a:t>
            </a:r>
            <a:r>
              <a:rPr lang="zh-CN" altLang="zh-CN">
                <a:ea typeface="宋体" panose="02010600030101010101" pitchFamily="2" charset="-122"/>
              </a:rPr>
              <a:t>总的来说，自顶向下的集成方式可以用于以下场合：</a:t>
            </a:r>
          </a:p>
          <a:p>
            <a:r>
              <a:rPr lang="en-US" altLang="zh-CN">
                <a:ea typeface="宋体" panose="02010600030101010101" pitchFamily="2" charset="-122"/>
              </a:rPr>
              <a:t>●	</a:t>
            </a:r>
            <a:r>
              <a:rPr lang="zh-CN" altLang="zh-CN">
                <a:ea typeface="宋体" panose="02010600030101010101" pitchFamily="2" charset="-122"/>
              </a:rPr>
              <a:t>增量式系统开发。自顶向下逐次开发各个控制层的系统。</a:t>
            </a:r>
          </a:p>
          <a:p>
            <a:r>
              <a:rPr lang="en-US" altLang="zh-CN">
                <a:ea typeface="宋体" panose="02010600030101010101" pitchFamily="2" charset="-122"/>
              </a:rPr>
              <a:t>●	</a:t>
            </a:r>
            <a:r>
              <a:rPr lang="zh-CN" altLang="zh-CN">
                <a:ea typeface="宋体" panose="02010600030101010101" pitchFamily="2" charset="-122"/>
              </a:rPr>
              <a:t>并行硬件</a:t>
            </a:r>
            <a:r>
              <a:rPr lang="en-US" altLang="zh-CN">
                <a:ea typeface="宋体" panose="02010600030101010101" pitchFamily="2" charset="-122"/>
              </a:rPr>
              <a:t>/</a:t>
            </a:r>
            <a:r>
              <a:rPr lang="zh-CN" altLang="zh-CN">
                <a:ea typeface="宋体" panose="02010600030101010101" pitchFamily="2" charset="-122"/>
              </a:rPr>
              <a:t>软件开发。设计和开发硬件或是子系统接口时，可以设计、编码和测试高层控制构件。</a:t>
            </a:r>
          </a:p>
        </p:txBody>
      </p:sp>
      <p:sp>
        <p:nvSpPr>
          <p:cNvPr id="30723" name="灯片编号占位符 1">
            <a:extLst>
              <a:ext uri="{FF2B5EF4-FFF2-40B4-BE49-F238E27FC236}">
                <a16:creationId xmlns:a16="http://schemas.microsoft.com/office/drawing/2014/main" id="{EFA93EEC-AE99-4261-A8BC-D43401AD9A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9EBAD7-CE19-44A4-9E54-0A2E2C2A3C3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6505969"/>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C563D960-5FFF-492B-BC85-09981961BB1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并行软件开发。当设计和开发虚拟机或是子系统接口时，可以设计、编码和测试高层控制构件。</a:t>
            </a:r>
          </a:p>
          <a:p>
            <a:r>
              <a:rPr lang="en-US" altLang="zh-CN">
                <a:ea typeface="宋体" panose="02010600030101010101" pitchFamily="2" charset="-122"/>
              </a:rPr>
              <a:t>●	</a:t>
            </a:r>
            <a:r>
              <a:rPr lang="zh-CN" altLang="zh-CN">
                <a:ea typeface="宋体" panose="02010600030101010101" pitchFamily="2" charset="-122"/>
              </a:rPr>
              <a:t>框架开发。</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1747" name="灯片编号占位符 1">
            <a:extLst>
              <a:ext uri="{FF2B5EF4-FFF2-40B4-BE49-F238E27FC236}">
                <a16:creationId xmlns:a16="http://schemas.microsoft.com/office/drawing/2014/main" id="{DA7E97A9-E2DC-4A3A-8AD6-948ABFBE8B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A4D8C6-D2FC-493C-8FC7-EECCDE28BD3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23636859"/>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53138EE1-C0DB-43D6-BE92-95A444AC362D}"/>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a:t>
            </a:r>
          </a:p>
          <a:p>
            <a:r>
              <a:rPr lang="en-US" altLang="zh-CN">
                <a:ea typeface="宋体" panose="02010600030101010101" pitchFamily="2" charset="-122"/>
              </a:rPr>
              <a:t>●	</a:t>
            </a:r>
            <a:r>
              <a:rPr lang="zh-CN" altLang="zh-CN">
                <a:ea typeface="宋体" panose="02010600030101010101" pitchFamily="2" charset="-122"/>
              </a:rPr>
              <a:t>每个阶段要集成的构件是最低可操作的。</a:t>
            </a:r>
          </a:p>
          <a:p>
            <a:r>
              <a:rPr lang="en-US" altLang="zh-CN">
                <a:ea typeface="宋体" panose="02010600030101010101" pitchFamily="2" charset="-122"/>
              </a:rPr>
              <a:t>●	</a:t>
            </a:r>
            <a:r>
              <a:rPr lang="zh-CN" altLang="zh-CN">
                <a:ea typeface="宋体" panose="02010600030101010101" pitchFamily="2" charset="-122"/>
              </a:rPr>
              <a:t>已经进行了物理的、功能的、环境的审核，并且没有发现任何可能干扰集成测试的异常。</a:t>
            </a:r>
          </a:p>
          <a:p>
            <a:endParaRPr lang="zh-CN" altLang="en-US">
              <a:ea typeface="宋体" panose="02010600030101010101" pitchFamily="2" charset="-122"/>
            </a:endParaRPr>
          </a:p>
        </p:txBody>
      </p:sp>
      <p:sp>
        <p:nvSpPr>
          <p:cNvPr id="32771" name="灯片编号占位符 1">
            <a:extLst>
              <a:ext uri="{FF2B5EF4-FFF2-40B4-BE49-F238E27FC236}">
                <a16:creationId xmlns:a16="http://schemas.microsoft.com/office/drawing/2014/main" id="{E87A5AD9-6C56-4923-91BE-18F5222B6FD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BAB646-5CA4-4714-9E9C-71D8971E8B3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49250176"/>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9722EE6C-5B7E-4954-A456-34C8D8DD3F28}"/>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．出口准则—测试结束的条件</a:t>
            </a:r>
          </a:p>
          <a:p>
            <a:r>
              <a:rPr lang="en-US" altLang="zh-CN">
                <a:ea typeface="宋体" panose="02010600030101010101" pitchFamily="2" charset="-122"/>
              </a:rPr>
              <a:t>●	</a:t>
            </a:r>
            <a:r>
              <a:rPr lang="zh-CN" altLang="zh-CN">
                <a:ea typeface="宋体" panose="02010600030101010101" pitchFamily="2" charset="-122"/>
              </a:rPr>
              <a:t>每个被驱动的构件满足其测试通过的准则。</a:t>
            </a:r>
          </a:p>
          <a:p>
            <a:r>
              <a:rPr lang="en-US" altLang="zh-CN">
                <a:ea typeface="宋体" panose="02010600030101010101" pitchFamily="2" charset="-122"/>
              </a:rPr>
              <a:t>●	</a:t>
            </a:r>
            <a:r>
              <a:rPr lang="zh-CN" altLang="zh-CN">
                <a:ea typeface="宋体" panose="02010600030101010101" pitchFamily="2" charset="-122"/>
              </a:rPr>
              <a:t>到每个子构件的接口至少已被测试一次。</a:t>
            </a:r>
          </a:p>
          <a:p>
            <a:r>
              <a:rPr lang="en-US" altLang="zh-CN">
                <a:ea typeface="宋体" panose="02010600030101010101" pitchFamily="2" charset="-122"/>
              </a:rPr>
              <a:t>●	</a:t>
            </a:r>
            <a:r>
              <a:rPr lang="zh-CN" altLang="zh-CN">
                <a:ea typeface="宋体" panose="02010600030101010101" pitchFamily="2" charset="-122"/>
              </a:rPr>
              <a:t>当包括所有叶子级构件的建造通过系统范围测试用例集合时，集成测试已经完成。</a:t>
            </a:r>
          </a:p>
          <a:p>
            <a:endParaRPr lang="zh-CN" altLang="en-US">
              <a:ea typeface="宋体" panose="02010600030101010101" pitchFamily="2" charset="-122"/>
            </a:endParaRPr>
          </a:p>
        </p:txBody>
      </p:sp>
      <p:sp>
        <p:nvSpPr>
          <p:cNvPr id="33795" name="灯片编号占位符 1">
            <a:extLst>
              <a:ext uri="{FF2B5EF4-FFF2-40B4-BE49-F238E27FC236}">
                <a16:creationId xmlns:a16="http://schemas.microsoft.com/office/drawing/2014/main" id="{E71AF91E-E0D4-4417-BF5C-9EA9D4071D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4ED958-7349-40F5-9A3C-461ACB95872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489377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3E3C7236-F775-46CE-8AC0-341BBC4DAD15}"/>
              </a:ext>
            </a:extLst>
          </p:cNvPr>
          <p:cNvSpPr>
            <a:spLocks noGrp="1"/>
          </p:cNvSpPr>
          <p:nvPr>
            <p:ph idx="1"/>
          </p:nvPr>
        </p:nvSpPr>
        <p:spPr/>
        <p:txBody>
          <a:bodyPr/>
          <a:lstStyle/>
          <a:p>
            <a:r>
              <a:rPr lang="en-US" altLang="zh-CN">
                <a:ea typeface="宋体" panose="02010600030101010101" pitchFamily="2" charset="-122"/>
              </a:rPr>
              <a:t>6</a:t>
            </a:r>
            <a:r>
              <a:rPr lang="zh-CN" altLang="zh-CN">
                <a:ea typeface="宋体" panose="02010600030101010101" pitchFamily="2" charset="-122"/>
              </a:rPr>
              <a:t>．自顶向下集成方式的优点和缺点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测试和集成可以较早地开始，即当顶层构件编码后即可开始。所以可以在早期对主要的控制模块进行检验，尽早发现错误。</a:t>
            </a:r>
          </a:p>
          <a:p>
            <a:r>
              <a:rPr lang="en-US" altLang="zh-CN">
                <a:ea typeface="宋体" panose="02010600030101010101" pitchFamily="2" charset="-122"/>
              </a:rPr>
              <a:t>●	</a:t>
            </a:r>
            <a:r>
              <a:rPr lang="zh-CN" altLang="zh-CN">
                <a:ea typeface="宋体" panose="02010600030101010101" pitchFamily="2" charset="-122"/>
              </a:rPr>
              <a:t>减少了驱动模块的开发的费用。</a:t>
            </a:r>
          </a:p>
          <a:p>
            <a:r>
              <a:rPr lang="en-US" altLang="zh-CN">
                <a:ea typeface="宋体" panose="02010600030101010101" pitchFamily="2" charset="-122"/>
              </a:rPr>
              <a:t>●	</a:t>
            </a:r>
            <a:r>
              <a:rPr lang="zh-CN" altLang="zh-CN">
                <a:ea typeface="宋体" panose="02010600030101010101" pitchFamily="2" charset="-122"/>
              </a:rPr>
              <a:t>如果底层接口未定义或可能修改，则可以避免提交不稳定的接口。</a:t>
            </a:r>
          </a:p>
          <a:p>
            <a:endParaRPr lang="zh-CN" altLang="en-US">
              <a:ea typeface="宋体" panose="02010600030101010101" pitchFamily="2" charset="-122"/>
            </a:endParaRPr>
          </a:p>
        </p:txBody>
      </p:sp>
      <p:sp>
        <p:nvSpPr>
          <p:cNvPr id="34819" name="灯片编号占位符 1">
            <a:extLst>
              <a:ext uri="{FF2B5EF4-FFF2-40B4-BE49-F238E27FC236}">
                <a16:creationId xmlns:a16="http://schemas.microsoft.com/office/drawing/2014/main" id="{F277370E-8F3A-4F51-A779-8775C913FE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AFD9DE-DC36-4477-9357-1BFE677F1F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4440208"/>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B7250B78-4F9C-4BBE-A890-7619CCBFB5CA}"/>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桩模块的开发代价较大。</a:t>
            </a:r>
          </a:p>
          <a:p>
            <a:r>
              <a:rPr lang="en-US" altLang="zh-CN">
                <a:ea typeface="宋体" panose="02010600030101010101" pitchFamily="2" charset="-122"/>
              </a:rPr>
              <a:t>●	</a:t>
            </a:r>
            <a:r>
              <a:rPr lang="zh-CN" altLang="zh-CN">
                <a:ea typeface="宋体" panose="02010600030101010101" pitchFamily="2" charset="-122"/>
              </a:rPr>
              <a:t>在底层构件（模块）中一个无法预料的需求可能迫使进行顶层构件的修改，破坏部分测试用例集合。</a:t>
            </a:r>
          </a:p>
          <a:p>
            <a:r>
              <a:rPr lang="en-US" altLang="zh-CN">
                <a:ea typeface="宋体" panose="02010600030101010101" pitchFamily="2" charset="-122"/>
              </a:rPr>
              <a:t>●	</a:t>
            </a:r>
            <a:r>
              <a:rPr lang="zh-CN" altLang="zh-CN">
                <a:ea typeface="宋体" panose="02010600030101010101" pitchFamily="2" charset="-122"/>
              </a:rPr>
              <a:t>桩模块必定是特定于实现的，并可能比较易于损坏。</a:t>
            </a:r>
          </a:p>
          <a:p>
            <a:r>
              <a:rPr lang="en-US" altLang="zh-CN">
                <a:ea typeface="宋体" panose="02010600030101010101" pitchFamily="2" charset="-122"/>
              </a:rPr>
              <a:t>●	</a:t>
            </a:r>
            <a:r>
              <a:rPr lang="zh-CN" altLang="zh-CN">
                <a:ea typeface="宋体" panose="02010600030101010101" pitchFamily="2" charset="-122"/>
              </a:rPr>
              <a:t>要充分测试底层构件可能比较困难。</a:t>
            </a:r>
          </a:p>
          <a:p>
            <a:endParaRPr lang="zh-CN" altLang="en-US">
              <a:ea typeface="宋体" panose="02010600030101010101" pitchFamily="2" charset="-122"/>
            </a:endParaRPr>
          </a:p>
        </p:txBody>
      </p:sp>
      <p:sp>
        <p:nvSpPr>
          <p:cNvPr id="35843" name="灯片编号占位符 1">
            <a:extLst>
              <a:ext uri="{FF2B5EF4-FFF2-40B4-BE49-F238E27FC236}">
                <a16:creationId xmlns:a16="http://schemas.microsoft.com/office/drawing/2014/main" id="{A29F6376-461B-4EC9-9AA1-24C2BBB58CA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6FC29E-4024-4316-BBC3-9DAFDFBB7AE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1641671"/>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91F833C6-F2DB-47FA-9FAA-F4EE33AC8902}"/>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5.3.3  </a:t>
            </a:r>
            <a:r>
              <a:rPr lang="zh-CN" altLang="zh-CN">
                <a:ea typeface="宋体" panose="02010600030101010101" pitchFamily="2" charset="-122"/>
              </a:rPr>
              <a:t>自底向上集成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自底向上集成（</a:t>
            </a:r>
            <a:r>
              <a:rPr lang="en-US" altLang="zh-CN">
                <a:ea typeface="宋体" panose="02010600030101010101" pitchFamily="2" charset="-122"/>
              </a:rPr>
              <a:t>Bottom-up Integration</a:t>
            </a:r>
            <a:r>
              <a:rPr lang="zh-CN" altLang="zh-CN">
                <a:ea typeface="宋体" panose="02010600030101010101" pitchFamily="2" charset="-122"/>
              </a:rPr>
              <a:t>）从层次的底部向上集成构件，从具有最少的相依性构件（模块）开始，按照相依性的次序将构件加入受测试的系统，以证实稳定性。</a:t>
            </a:r>
          </a:p>
        </p:txBody>
      </p:sp>
      <p:sp>
        <p:nvSpPr>
          <p:cNvPr id="36867" name="灯片编号占位符 1">
            <a:extLst>
              <a:ext uri="{FF2B5EF4-FFF2-40B4-BE49-F238E27FC236}">
                <a16:creationId xmlns:a16="http://schemas.microsoft.com/office/drawing/2014/main" id="{761213C0-BBF3-48B0-B173-36F1571CE9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264D7E-53E4-474E-839A-ACE3363087D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73624083"/>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1D7611FC-D570-4930-B6EA-ACF1C0DF6FAC}"/>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依次进行以下操作：</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）对叶（底层）构件编码，编写叶构件的驱动模块以测试叶构件（如图</a:t>
            </a:r>
            <a:r>
              <a:rPr lang="en-US" altLang="zh-CN">
                <a:ea typeface="宋体" panose="02010600030101010101" pitchFamily="2" charset="-122"/>
              </a:rPr>
              <a:t>5.6</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7891" name="灯片编号占位符 1">
            <a:extLst>
              <a:ext uri="{FF2B5EF4-FFF2-40B4-BE49-F238E27FC236}">
                <a16:creationId xmlns:a16="http://schemas.microsoft.com/office/drawing/2014/main" id="{173098B6-BE0B-48B4-A582-207B5383C1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3236DE-00C3-4394-B2EC-385562FD5EC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97104834"/>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AF84B101-A209-4FB9-B374-8F67EF1A5C3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38915" name="Object 1">
            <a:extLst>
              <a:ext uri="{FF2B5EF4-FFF2-40B4-BE49-F238E27FC236}">
                <a16:creationId xmlns:a16="http://schemas.microsoft.com/office/drawing/2014/main" id="{33EE33F1-BB57-42FB-B0F9-DF4FCF44C1D6}"/>
              </a:ext>
            </a:extLst>
          </p:cNvPr>
          <p:cNvGraphicFramePr>
            <a:graphicFrameLocks noChangeAspect="1"/>
          </p:cNvGraphicFramePr>
          <p:nvPr/>
        </p:nvGraphicFramePr>
        <p:xfrm>
          <a:off x="990600" y="1828800"/>
          <a:ext cx="7439025" cy="2743200"/>
        </p:xfrm>
        <a:graphic>
          <a:graphicData uri="http://schemas.openxmlformats.org/presentationml/2006/ole">
            <mc:AlternateContent xmlns:mc="http://schemas.openxmlformats.org/markup-compatibility/2006">
              <mc:Choice xmlns:v="urn:schemas-microsoft-com:vml" Requires="v">
                <p:oleObj spid="_x0000_s106501" r:id="rId3" imgW="6465380" imgH="2387441" progId="Visio.Drawing.11">
                  <p:embed/>
                </p:oleObj>
              </mc:Choice>
              <mc:Fallback>
                <p:oleObj r:id="rId3" imgW="6465380" imgH="2387441" progId="Visio.Drawing.11">
                  <p:embed/>
                  <p:pic>
                    <p:nvPicPr>
                      <p:cNvPr id="38915" name="Object 1">
                        <a:extLst>
                          <a:ext uri="{FF2B5EF4-FFF2-40B4-BE49-F238E27FC236}">
                            <a16:creationId xmlns:a16="http://schemas.microsoft.com/office/drawing/2014/main" id="{33EE33F1-BB57-42FB-B0F9-DF4FCF44C1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828800"/>
                        <a:ext cx="7439025"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6" name="矩形 5">
            <a:extLst>
              <a:ext uri="{FF2B5EF4-FFF2-40B4-BE49-F238E27FC236}">
                <a16:creationId xmlns:a16="http://schemas.microsoft.com/office/drawing/2014/main" id="{A001F6B5-C272-40F3-8FFF-011C2BEC9A14}"/>
              </a:ext>
            </a:extLst>
          </p:cNvPr>
          <p:cNvSpPr>
            <a:spLocks noChangeArrowheads="1"/>
          </p:cNvSpPr>
          <p:nvPr/>
        </p:nvSpPr>
        <p:spPr bwMode="auto">
          <a:xfrm>
            <a:off x="2819400" y="60198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自底向上集成底层的配置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8917" name="灯片编号占位符 1">
            <a:extLst>
              <a:ext uri="{FF2B5EF4-FFF2-40B4-BE49-F238E27FC236}">
                <a16:creationId xmlns:a16="http://schemas.microsoft.com/office/drawing/2014/main" id="{C6729506-00C9-4F81-8185-72C5521B37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8493F1-03B1-4581-81D6-5BE3AE20AE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97330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descr="0107">
            <a:extLst>
              <a:ext uri="{FF2B5EF4-FFF2-40B4-BE49-F238E27FC236}">
                <a16:creationId xmlns:a16="http://schemas.microsoft.com/office/drawing/2014/main" id="{9DD5E6A6-E3B7-45B8-9F43-5C32C3F2F2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2133600"/>
            <a:ext cx="6802438" cy="3200400"/>
          </a:xfrm>
          <a:noFill/>
        </p:spPr>
      </p:pic>
      <p:sp>
        <p:nvSpPr>
          <p:cNvPr id="44035" name="矩形 5">
            <a:extLst>
              <a:ext uri="{FF2B5EF4-FFF2-40B4-BE49-F238E27FC236}">
                <a16:creationId xmlns:a16="http://schemas.microsoft.com/office/drawing/2014/main" id="{22E30F0F-F360-4ABC-8D27-B136246D18F8}"/>
              </a:ext>
            </a:extLst>
          </p:cNvPr>
          <p:cNvSpPr>
            <a:spLocks noChangeArrowheads="1"/>
          </p:cNvSpPr>
          <p:nvPr/>
        </p:nvSpPr>
        <p:spPr bwMode="auto">
          <a:xfrm>
            <a:off x="2590800" y="6096000"/>
            <a:ext cx="4394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1.7  Goodenough</a:t>
            </a:r>
            <a:r>
              <a:rPr lang="zh-CN" altLang="zh-CN" b="1">
                <a:ea typeface="宋体" panose="02010600030101010101" pitchFamily="2" charset="-122"/>
              </a:rPr>
              <a:t>关于软件测试的定义</a:t>
            </a:r>
            <a:endParaRPr lang="zh-CN" altLang="en-US" b="1">
              <a:ea typeface="宋体" panose="02010600030101010101" pitchFamily="2" charset="-122"/>
            </a:endParaRPr>
          </a:p>
        </p:txBody>
      </p:sp>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6D7C6B3F-0284-4072-8210-DF7E22F66195}"/>
              </a:ext>
            </a:extLst>
          </p:cNvPr>
          <p:cNvSpPr>
            <a:spLocks noGrp="1"/>
          </p:cNvSpPr>
          <p:nvPr>
            <p:ph idx="1"/>
          </p:nvPr>
        </p:nvSpPr>
        <p:spPr>
          <a:xfrm>
            <a:off x="0" y="1295400"/>
            <a:ext cx="8686800" cy="4953000"/>
          </a:xfrm>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）对由模块组成的子功能集进行测试（阶段配置的过程如图</a:t>
            </a:r>
            <a:r>
              <a:rPr lang="en-US" altLang="zh-CN">
                <a:ea typeface="宋体" panose="02010600030101010101" pitchFamily="2" charset="-122"/>
              </a:rPr>
              <a:t>5.7</a:t>
            </a:r>
            <a:r>
              <a:rPr lang="zh-CN" altLang="zh-CN">
                <a:ea typeface="宋体" panose="02010600030101010101" pitchFamily="2" charset="-122"/>
              </a:rPr>
              <a:t>、图</a:t>
            </a:r>
            <a:r>
              <a:rPr lang="en-US" altLang="zh-CN">
                <a:ea typeface="宋体" panose="02010600030101010101" pitchFamily="2" charset="-122"/>
              </a:rPr>
              <a:t>5.8</a:t>
            </a:r>
            <a:r>
              <a:rPr lang="zh-CN" altLang="zh-CN">
                <a:ea typeface="宋体" panose="02010600030101010101" pitchFamily="2" charset="-122"/>
              </a:rPr>
              <a:t>所示）。</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）去掉驱动模块，沿软件结构（相依性树）自下而上移动进行集成，把子功能组合起来，形成更大的子功能集。</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）集成达到系统结构最高层，整个系统使用根一级的构件测试。 </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39939" name="灯片编号占位符 1">
            <a:extLst>
              <a:ext uri="{FF2B5EF4-FFF2-40B4-BE49-F238E27FC236}">
                <a16:creationId xmlns:a16="http://schemas.microsoft.com/office/drawing/2014/main" id="{FBF9157B-E193-4835-8F6C-AA123C3786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FED3686-DA49-4B8F-99F2-792D24E970D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20174941"/>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a:extLst>
              <a:ext uri="{FF2B5EF4-FFF2-40B4-BE49-F238E27FC236}">
                <a16:creationId xmlns:a16="http://schemas.microsoft.com/office/drawing/2014/main" id="{B5A69339-4DEC-489B-A13B-DC439EA8A00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0963" name="Object 1">
            <a:extLst>
              <a:ext uri="{FF2B5EF4-FFF2-40B4-BE49-F238E27FC236}">
                <a16:creationId xmlns:a16="http://schemas.microsoft.com/office/drawing/2014/main" id="{0D5441BA-F331-44CD-A0D4-13393A394585}"/>
              </a:ext>
            </a:extLst>
          </p:cNvPr>
          <p:cNvGraphicFramePr>
            <a:graphicFrameLocks noChangeAspect="1"/>
          </p:cNvGraphicFramePr>
          <p:nvPr/>
        </p:nvGraphicFramePr>
        <p:xfrm>
          <a:off x="914400" y="1981200"/>
          <a:ext cx="7232650" cy="2667000"/>
        </p:xfrm>
        <a:graphic>
          <a:graphicData uri="http://schemas.openxmlformats.org/presentationml/2006/ole">
            <mc:AlternateContent xmlns:mc="http://schemas.openxmlformats.org/markup-compatibility/2006">
              <mc:Choice xmlns:v="urn:schemas-microsoft-com:vml" Requires="v">
                <p:oleObj spid="_x0000_s107525" r:id="rId3" imgW="6492383" imgH="2405301" progId="Visio.Drawing.11">
                  <p:embed/>
                </p:oleObj>
              </mc:Choice>
              <mc:Fallback>
                <p:oleObj r:id="rId3" imgW="6492383" imgH="2405301" progId="Visio.Drawing.11">
                  <p:embed/>
                  <p:pic>
                    <p:nvPicPr>
                      <p:cNvPr id="40963" name="Object 1">
                        <a:extLst>
                          <a:ext uri="{FF2B5EF4-FFF2-40B4-BE49-F238E27FC236}">
                            <a16:creationId xmlns:a16="http://schemas.microsoft.com/office/drawing/2014/main" id="{0D5441BA-F331-44CD-A0D4-13393A394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1200"/>
                        <a:ext cx="723265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0964" name="矩形 5">
            <a:extLst>
              <a:ext uri="{FF2B5EF4-FFF2-40B4-BE49-F238E27FC236}">
                <a16:creationId xmlns:a16="http://schemas.microsoft.com/office/drawing/2014/main" id="{45E3BA21-25A1-4EBE-8D2D-E3DFF1FD8FD4}"/>
              </a:ext>
            </a:extLst>
          </p:cNvPr>
          <p:cNvSpPr>
            <a:spLocks noChangeArrowheads="1"/>
          </p:cNvSpPr>
          <p:nvPr/>
        </p:nvSpPr>
        <p:spPr bwMode="auto">
          <a:xfrm>
            <a:off x="2743200" y="5105400"/>
            <a:ext cx="363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自底向上集成第二层的配置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65" name="灯片编号占位符 1">
            <a:extLst>
              <a:ext uri="{FF2B5EF4-FFF2-40B4-BE49-F238E27FC236}">
                <a16:creationId xmlns:a16="http://schemas.microsoft.com/office/drawing/2014/main" id="{B5BA695E-8E35-40F8-A79C-E32F263A21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C0FED0-063B-472A-9E75-2CBF5989156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790163"/>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900ABA41-B9E2-4D5B-99EA-6A5E13012C5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41987" name="Object 1">
            <a:extLst>
              <a:ext uri="{FF2B5EF4-FFF2-40B4-BE49-F238E27FC236}">
                <a16:creationId xmlns:a16="http://schemas.microsoft.com/office/drawing/2014/main" id="{50CDBF4D-5C0C-4655-AEA1-89AE4AC264EA}"/>
              </a:ext>
            </a:extLst>
          </p:cNvPr>
          <p:cNvGraphicFramePr>
            <a:graphicFrameLocks noChangeAspect="1"/>
          </p:cNvGraphicFramePr>
          <p:nvPr/>
        </p:nvGraphicFramePr>
        <p:xfrm>
          <a:off x="685800" y="1828800"/>
          <a:ext cx="7747000" cy="2895600"/>
        </p:xfrm>
        <a:graphic>
          <a:graphicData uri="http://schemas.openxmlformats.org/presentationml/2006/ole">
            <mc:AlternateContent xmlns:mc="http://schemas.openxmlformats.org/markup-compatibility/2006">
              <mc:Choice xmlns:v="urn:schemas-microsoft-com:vml" Requires="v">
                <p:oleObj spid="_x0000_s108549" r:id="rId3" imgW="6406591" imgH="2371039" progId="Visio.Drawing.11">
                  <p:embed/>
                </p:oleObj>
              </mc:Choice>
              <mc:Fallback>
                <p:oleObj r:id="rId3" imgW="6406591" imgH="2371039" progId="Visio.Drawing.11">
                  <p:embed/>
                  <p:pic>
                    <p:nvPicPr>
                      <p:cNvPr id="41987" name="Object 1">
                        <a:extLst>
                          <a:ext uri="{FF2B5EF4-FFF2-40B4-BE49-F238E27FC236}">
                            <a16:creationId xmlns:a16="http://schemas.microsoft.com/office/drawing/2014/main" id="{50CDBF4D-5C0C-4655-AEA1-89AE4AC264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828800"/>
                        <a:ext cx="7747000"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88" name="矩形 5">
            <a:extLst>
              <a:ext uri="{FF2B5EF4-FFF2-40B4-BE49-F238E27FC236}">
                <a16:creationId xmlns:a16="http://schemas.microsoft.com/office/drawing/2014/main" id="{24B9B5CB-0AFC-4D2D-BB75-5C7F7997DE0E}"/>
              </a:ext>
            </a:extLst>
          </p:cNvPr>
          <p:cNvSpPr>
            <a:spLocks noChangeArrowheads="1"/>
          </p:cNvSpPr>
          <p:nvPr/>
        </p:nvSpPr>
        <p:spPr bwMode="auto">
          <a:xfrm>
            <a:off x="2819400" y="55626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自底向上集成顶层的配置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1989" name="灯片编号占位符 1">
            <a:extLst>
              <a:ext uri="{FF2B5EF4-FFF2-40B4-BE49-F238E27FC236}">
                <a16:creationId xmlns:a16="http://schemas.microsoft.com/office/drawing/2014/main" id="{78AD0CCE-26E7-4AFA-BA47-3176D43357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2DF2E6-E695-4FE1-A25D-1D151FA2C1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2363447"/>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70DBFD50-9164-461E-AE55-E6BA58305B97}"/>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自底向上集成样式进行对紧密连接的构件之间接口的逐步验证，交错进行构件范围测试和构件系统的集成，具有最小相依性的构件（低层模块）最先被测试，当这些构件通过测试后，用它们的上一级模块替换其驱动模块，开始下一轮测试。这种集成方式适合应用于：</a:t>
            </a:r>
          </a:p>
        </p:txBody>
      </p:sp>
      <p:sp>
        <p:nvSpPr>
          <p:cNvPr id="43011" name="灯片编号占位符 1">
            <a:extLst>
              <a:ext uri="{FF2B5EF4-FFF2-40B4-BE49-F238E27FC236}">
                <a16:creationId xmlns:a16="http://schemas.microsoft.com/office/drawing/2014/main" id="{0574141A-C786-47DC-A526-2D01AEA5435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18AF4A-9963-4293-9021-E468BC6DE3C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17217142"/>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179EA034-0DC8-4DD1-BEE6-879EC55C829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在子系统的迭代和增量开发中，支持单位范围内的测试，即在每个构件编码的同时对其进行测试，然后将其余已测试的构件集成。自底向上的开发很适合具有健壮性的、稳定的接口定义的构件系统。</a:t>
            </a:r>
          </a:p>
          <a:p>
            <a:r>
              <a:rPr lang="en-US" altLang="zh-CN">
                <a:ea typeface="宋体" panose="02010600030101010101" pitchFamily="2" charset="-122"/>
              </a:rPr>
              <a:t>●	</a:t>
            </a:r>
            <a:r>
              <a:rPr lang="zh-CN" altLang="zh-CN">
                <a:ea typeface="宋体" panose="02010600030101010101" pitchFamily="2" charset="-122"/>
              </a:rPr>
              <a:t>需要（或可能）推迟对构件的系统范围的测试，直到所有构件都开发出来的应用环境。</a:t>
            </a:r>
          </a:p>
          <a:p>
            <a:r>
              <a:rPr lang="en-US" altLang="zh-CN">
                <a:ea typeface="宋体" panose="02010600030101010101" pitchFamily="2" charset="-122"/>
              </a:rPr>
              <a:t>●	</a:t>
            </a:r>
            <a:r>
              <a:rPr lang="zh-CN" altLang="zh-CN">
                <a:ea typeface="宋体" panose="02010600030101010101" pitchFamily="2" charset="-122"/>
              </a:rPr>
              <a:t>重要需求的构件在底层。自底向上开发方式可以实现对重要构件较早装配。 </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4035" name="灯片编号占位符 1">
            <a:extLst>
              <a:ext uri="{FF2B5EF4-FFF2-40B4-BE49-F238E27FC236}">
                <a16:creationId xmlns:a16="http://schemas.microsoft.com/office/drawing/2014/main" id="{6C032FA8-3A77-43AF-B947-773E2E70DE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83B683-6F55-4159-A81B-9B88F050DF2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81640108"/>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CE1AC95D-A3C1-4197-A852-683103DCA79C}"/>
              </a:ext>
            </a:extLst>
          </p:cNvPr>
          <p:cNvSpPr>
            <a:spLocks noGrp="1"/>
          </p:cNvSpPr>
          <p:nvPr>
            <p:ph idx="1"/>
          </p:nvPr>
        </p:nvSpPr>
        <p:spPr>
          <a:xfrm>
            <a:off x="228600" y="1295400"/>
            <a:ext cx="8915400" cy="4953000"/>
          </a:xfrm>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a:t>
            </a:r>
          </a:p>
          <a:p>
            <a:r>
              <a:rPr lang="en-US" altLang="zh-CN">
                <a:ea typeface="宋体" panose="02010600030101010101" pitchFamily="2" charset="-122"/>
              </a:rPr>
              <a:t>●	</a:t>
            </a:r>
            <a:r>
              <a:rPr lang="zh-CN" altLang="zh-CN">
                <a:ea typeface="宋体" panose="02010600030101010101" pitchFamily="2" charset="-122"/>
              </a:rPr>
              <a:t>每个阶段要集成的构件是最低可操作的。</a:t>
            </a:r>
          </a:p>
          <a:p>
            <a:r>
              <a:rPr lang="en-US" altLang="zh-CN">
                <a:ea typeface="宋体" panose="02010600030101010101" pitchFamily="2" charset="-122"/>
              </a:rPr>
              <a:t>●	</a:t>
            </a:r>
            <a:r>
              <a:rPr lang="zh-CN" altLang="zh-CN">
                <a:ea typeface="宋体" panose="02010600030101010101" pitchFamily="2" charset="-122"/>
              </a:rPr>
              <a:t>已经进行了物理的、功能的、环境的审核，并且没有发现任何可能干扰集成测试的异常。</a:t>
            </a:r>
          </a:p>
          <a:p>
            <a:endParaRPr lang="zh-CN" altLang="en-US">
              <a:ea typeface="宋体" panose="02010600030101010101" pitchFamily="2" charset="-122"/>
            </a:endParaRPr>
          </a:p>
        </p:txBody>
      </p:sp>
      <p:sp>
        <p:nvSpPr>
          <p:cNvPr id="45059" name="灯片编号占位符 1">
            <a:extLst>
              <a:ext uri="{FF2B5EF4-FFF2-40B4-BE49-F238E27FC236}">
                <a16:creationId xmlns:a16="http://schemas.microsoft.com/office/drawing/2014/main" id="{AC637CAD-97E7-4D25-884B-F2B588B826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618E95-D0E0-4A43-A159-E121E73A5CA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9596568"/>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C64D9810-BE50-45AD-8D3A-6E907B5165F9}"/>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．出口准则—测试结束的条件</a:t>
            </a:r>
          </a:p>
          <a:p>
            <a:r>
              <a:rPr lang="en-US" altLang="zh-CN">
                <a:ea typeface="宋体" panose="02010600030101010101" pitchFamily="2" charset="-122"/>
              </a:rPr>
              <a:t>●	</a:t>
            </a:r>
            <a:r>
              <a:rPr lang="zh-CN" altLang="zh-CN">
                <a:ea typeface="宋体" panose="02010600030101010101" pitchFamily="2" charset="-122"/>
              </a:rPr>
              <a:t>每个被驱动的构件满足其测试的出口准则。</a:t>
            </a:r>
          </a:p>
          <a:p>
            <a:r>
              <a:rPr lang="en-US" altLang="zh-CN">
                <a:ea typeface="宋体" panose="02010600030101010101" pitchFamily="2" charset="-122"/>
              </a:rPr>
              <a:t>●	</a:t>
            </a:r>
            <a:r>
              <a:rPr lang="zh-CN" altLang="zh-CN">
                <a:ea typeface="宋体" panose="02010600030101010101" pitchFamily="2" charset="-122"/>
              </a:rPr>
              <a:t>到每个子构件的接口至少已被测试一次。</a:t>
            </a:r>
          </a:p>
          <a:p>
            <a:r>
              <a:rPr lang="en-US" altLang="zh-CN">
                <a:ea typeface="宋体" panose="02010600030101010101" pitchFamily="2" charset="-122"/>
              </a:rPr>
              <a:t>●	</a:t>
            </a:r>
            <a:r>
              <a:rPr lang="zh-CN" altLang="zh-CN">
                <a:ea typeface="宋体" panose="02010600030101010101" pitchFamily="2" charset="-122"/>
              </a:rPr>
              <a:t>当一个包括所有根一级构件通过它们的测试用例集合后，集成测试已经完成。</a:t>
            </a:r>
          </a:p>
          <a:p>
            <a:endParaRPr lang="zh-CN" altLang="en-US">
              <a:ea typeface="宋体" panose="02010600030101010101" pitchFamily="2" charset="-122"/>
            </a:endParaRPr>
          </a:p>
        </p:txBody>
      </p:sp>
      <p:sp>
        <p:nvSpPr>
          <p:cNvPr id="46083" name="灯片编号占位符 1">
            <a:extLst>
              <a:ext uri="{FF2B5EF4-FFF2-40B4-BE49-F238E27FC236}">
                <a16:creationId xmlns:a16="http://schemas.microsoft.com/office/drawing/2014/main" id="{7B5AFB5D-D551-4F35-BB60-0756BE22DF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D6E946-1C88-4690-A40B-7989D8A1919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83234226"/>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11EAE69D-E855-4A65-AFD7-17244DABF515}"/>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6</a:t>
            </a:r>
            <a:r>
              <a:rPr lang="zh-CN" altLang="zh-CN">
                <a:ea typeface="宋体" panose="02010600030101010101" pitchFamily="2" charset="-122"/>
              </a:rPr>
              <a:t>．自底向上集成方式的优点和缺点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对于底层模块的测试和集成可以并行，即不同的开发者可以独立进行各子系统开发或测试的工作。自底向上测试和集成可以在任意的叶子级构件（低层模块）一准备好就开始。</a:t>
            </a:r>
          </a:p>
        </p:txBody>
      </p:sp>
      <p:sp>
        <p:nvSpPr>
          <p:cNvPr id="47107" name="灯片编号占位符 1">
            <a:extLst>
              <a:ext uri="{FF2B5EF4-FFF2-40B4-BE49-F238E27FC236}">
                <a16:creationId xmlns:a16="http://schemas.microsoft.com/office/drawing/2014/main" id="{B2896433-B1EE-449D-9512-137C212976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BC8064-E684-45E5-8372-AD5C5B4FF5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8724655"/>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D2724778-8D01-42A4-A449-0214BE79FE4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不限制可测试性。因为使用了一个恰当构造的测试用例集合和驱动模块，一般可以达到被测子树根的代码覆盖。虽然这种样式减少了桩模块，但仍需要桩模块来打断回路或模拟异常。</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驱动模块的开发耗费量大。</a:t>
            </a:r>
          </a:p>
          <a:p>
            <a:r>
              <a:rPr lang="en-US" altLang="zh-CN">
                <a:ea typeface="宋体" panose="02010600030101010101" pitchFamily="2" charset="-122"/>
              </a:rPr>
              <a:t>●	</a:t>
            </a:r>
            <a:r>
              <a:rPr lang="zh-CN" altLang="zh-CN">
                <a:ea typeface="宋体" panose="02010600030101010101" pitchFamily="2" charset="-122"/>
              </a:rPr>
              <a:t>高层构件的可操作性和互操作性测试得不充分。</a:t>
            </a:r>
            <a:endParaRPr lang="zh-CN" altLang="en-US">
              <a:ea typeface="宋体" panose="02010600030101010101" pitchFamily="2" charset="-122"/>
            </a:endParaRPr>
          </a:p>
          <a:p>
            <a:endParaRPr lang="zh-CN" altLang="en-US">
              <a:ea typeface="宋体" panose="02010600030101010101" pitchFamily="2" charset="-122"/>
            </a:endParaRPr>
          </a:p>
        </p:txBody>
      </p:sp>
      <p:sp>
        <p:nvSpPr>
          <p:cNvPr id="48131" name="灯片编号占位符 1">
            <a:extLst>
              <a:ext uri="{FF2B5EF4-FFF2-40B4-BE49-F238E27FC236}">
                <a16:creationId xmlns:a16="http://schemas.microsoft.com/office/drawing/2014/main" id="{D3ED5D84-D5C7-4C7A-8566-109EAD1697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4236A74-C0A6-4B03-8F35-C6C148549D8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9491659"/>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E3118B97-7637-4EED-9127-574FF2637124}"/>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5.3.4  </a:t>
            </a:r>
            <a:r>
              <a:rPr lang="zh-CN" altLang="zh-CN">
                <a:ea typeface="宋体" panose="02010600030101010101" pitchFamily="2" charset="-122"/>
              </a:rPr>
              <a:t>协作集成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协作集成（</a:t>
            </a:r>
            <a:r>
              <a:rPr lang="en-US" altLang="zh-CN">
                <a:ea typeface="宋体" panose="02010600030101010101" pitchFamily="2" charset="-122"/>
              </a:rPr>
              <a:t>Collaboration Integration</a:t>
            </a:r>
            <a:r>
              <a:rPr lang="zh-CN" altLang="zh-CN">
                <a:ea typeface="宋体" panose="02010600030101010101" pitchFamily="2" charset="-122"/>
              </a:rPr>
              <a:t>）通过向被测试系统中，加入构件的集合证明稳定性，这种构件的集成要求支持一个特定的动作（子功能）。</a:t>
            </a:r>
          </a:p>
        </p:txBody>
      </p:sp>
      <p:sp>
        <p:nvSpPr>
          <p:cNvPr id="49155" name="灯片编号占位符 1">
            <a:extLst>
              <a:ext uri="{FF2B5EF4-FFF2-40B4-BE49-F238E27FC236}">
                <a16:creationId xmlns:a16="http://schemas.microsoft.com/office/drawing/2014/main" id="{42364E3F-1F88-4BFF-BD02-BE8DE7E619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3FE7C7-7486-41A3-8E83-91590C89D50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44263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E8DCC9AC-4CE6-4E76-A922-A93B9CF36AB0}"/>
              </a:ext>
            </a:extLst>
          </p:cNvPr>
          <p:cNvSpPr>
            <a:spLocks noGrp="1"/>
          </p:cNvSpPr>
          <p:nvPr>
            <p:ph idx="1"/>
          </p:nvPr>
        </p:nvSpPr>
        <p:spPr/>
        <p:txBody>
          <a:bodyPr/>
          <a:lstStyle/>
          <a:p>
            <a:pPr eaLnBrk="1" hangingPunct="1"/>
            <a:r>
              <a:rPr lang="en-US" altLang="zh-CN">
                <a:ea typeface="宋体" panose="02010600030101010101" pitchFamily="2" charset="-122"/>
              </a:rPr>
              <a:t>		   S</a:t>
            </a:r>
            <a:r>
              <a:rPr lang="zh-CN" altLang="zh-CN">
                <a:ea typeface="宋体" panose="02010600030101010101" pitchFamily="2" charset="-122"/>
              </a:rPr>
              <a:t>．</a:t>
            </a:r>
            <a:r>
              <a:rPr lang="en-US" altLang="zh-CN">
                <a:ea typeface="宋体" panose="02010600030101010101" pitchFamily="2" charset="-122"/>
              </a:rPr>
              <a:t>T</a:t>
            </a:r>
            <a:r>
              <a:rPr lang="zh-CN" altLang="zh-CN">
                <a:ea typeface="宋体" panose="02010600030101010101" pitchFamily="2" charset="-122"/>
              </a:rPr>
              <a:t>．</a:t>
            </a:r>
            <a:r>
              <a:rPr lang="en-US" altLang="zh-CN">
                <a:ea typeface="宋体" panose="02010600030101010101" pitchFamily="2" charset="-122"/>
              </a:rPr>
              <a:t>Red wine</a:t>
            </a:r>
            <a:r>
              <a:rPr lang="zh-CN" altLang="zh-CN">
                <a:ea typeface="宋体" panose="02010600030101010101" pitchFamily="2" charset="-122"/>
              </a:rPr>
              <a:t>认为，软件测试应该包含以下几种测试覆盖：</a:t>
            </a:r>
          </a:p>
          <a:p>
            <a:pPr eaLnBrk="1" hangingPunct="1"/>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）功能覆盖；</a:t>
            </a:r>
          </a:p>
          <a:p>
            <a:pPr eaLnBrk="1" hangingPunct="1"/>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）输入域覆盖；</a:t>
            </a:r>
          </a:p>
          <a:p>
            <a:pPr eaLnBrk="1" hangingPunct="1"/>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）输出域覆盖；</a:t>
            </a:r>
          </a:p>
          <a:p>
            <a:pPr eaLnBrk="1" hangingPunct="1"/>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）函数交互覆盖；</a:t>
            </a:r>
          </a:p>
          <a:p>
            <a:pPr eaLnBrk="1" hangingPunct="1"/>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）代码执行覆盖。</a:t>
            </a:r>
          </a:p>
          <a:p>
            <a:pPr eaLnBrk="1" hangingPunct="1"/>
            <a:endParaRPr lang="zh-CN" altLang="en-US">
              <a:ea typeface="宋体" panose="02010600030101010101" pitchFamily="2" charset="-122"/>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0EF32C85-818F-40A9-BB98-690084C2B7E6}"/>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测试过程依次进行以下步骤：</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）为被测系统设计出相依性树，将各协作（子功能）映射到此相依性树，直到覆盖所有接口和构件。</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）选择一个对这些协作进行测试的先后序列。包括几种可能的选择方式：</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0179" name="灯片编号占位符 1">
            <a:extLst>
              <a:ext uri="{FF2B5EF4-FFF2-40B4-BE49-F238E27FC236}">
                <a16:creationId xmlns:a16="http://schemas.microsoft.com/office/drawing/2014/main" id="{C0889217-DECD-4C07-9B5A-C293FA3C7AC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1350B9-2B1D-4218-B9BD-89CAD2A27C3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8028425"/>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12ABDBBC-5281-440F-86FE-E3AB8FD8AE6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从简单的开始、以最复杂的完成。</a:t>
            </a:r>
          </a:p>
          <a:p>
            <a:r>
              <a:rPr lang="en-US" altLang="zh-CN">
                <a:ea typeface="宋体" panose="02010600030101010101" pitchFamily="2" charset="-122"/>
              </a:rPr>
              <a:t>●	</a:t>
            </a:r>
            <a:r>
              <a:rPr lang="zh-CN" altLang="zh-CN">
                <a:ea typeface="宋体" panose="02010600030101010101" pitchFamily="2" charset="-122"/>
              </a:rPr>
              <a:t>从需要桩模块数量最少的或可将其他动作的桩模块减少到最少的协作开始。</a:t>
            </a:r>
          </a:p>
          <a:p>
            <a:r>
              <a:rPr lang="en-US" altLang="zh-CN">
                <a:ea typeface="宋体" panose="02010600030101010101" pitchFamily="2" charset="-122"/>
              </a:rPr>
              <a:t>●	</a:t>
            </a:r>
            <a:r>
              <a:rPr lang="zh-CN" altLang="zh-CN">
                <a:ea typeface="宋体" panose="02010600030101010101" pitchFamily="2" charset="-122"/>
              </a:rPr>
              <a:t>开发模拟协作顺序约束的状态机，每个协作对应一个转换，开发转化树并通过遍历该树测试协作。</a:t>
            </a:r>
          </a:p>
          <a:p>
            <a:r>
              <a:rPr lang="en-US" altLang="zh-CN">
                <a:ea typeface="宋体" panose="02010600030101010101" pitchFamily="2" charset="-122"/>
              </a:rPr>
              <a:t>●	</a:t>
            </a:r>
            <a:r>
              <a:rPr lang="zh-CN" altLang="zh-CN">
                <a:ea typeface="宋体" panose="02010600030101010101" pitchFamily="2" charset="-122"/>
              </a:rPr>
              <a:t>按照系统测试中风险的高低次序测试，先测试那些自身一旦出错影响程度最大的协作。</a:t>
            </a:r>
          </a:p>
          <a:p>
            <a:endParaRPr lang="zh-CN" altLang="en-US">
              <a:ea typeface="宋体" panose="02010600030101010101" pitchFamily="2" charset="-122"/>
            </a:endParaRPr>
          </a:p>
        </p:txBody>
      </p:sp>
      <p:sp>
        <p:nvSpPr>
          <p:cNvPr id="51203" name="灯片编号占位符 1">
            <a:extLst>
              <a:ext uri="{FF2B5EF4-FFF2-40B4-BE49-F238E27FC236}">
                <a16:creationId xmlns:a16="http://schemas.microsoft.com/office/drawing/2014/main" id="{5E53050B-559D-4B78-BF90-8316F62330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5D2DE0-E23F-4B26-AE8F-FC0FCD91771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5428698"/>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015C97A6-B245-4556-B5A9-740ACEF313F2}"/>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）按照选定的测试序列，为第一个协作开发测试用例集合，测试第一个协作，如图</a:t>
            </a:r>
            <a:r>
              <a:rPr lang="en-US" altLang="zh-CN">
                <a:ea typeface="宋体" panose="02010600030101010101" pitchFamily="2" charset="-122"/>
              </a:rPr>
              <a:t>5.9</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）运行该测试集合并进行调试。直到第一个协作测试通过。若有必要则修改测试设计，继续直到所有的协作（或者说模块）已经被测试，后续配置过程如图</a:t>
            </a:r>
            <a:r>
              <a:rPr lang="en-US" altLang="zh-CN">
                <a:ea typeface="宋体" panose="02010600030101010101" pitchFamily="2" charset="-122"/>
              </a:rPr>
              <a:t>5.10</a:t>
            </a:r>
            <a:r>
              <a:rPr lang="zh-CN" altLang="zh-CN">
                <a:ea typeface="宋体" panose="02010600030101010101" pitchFamily="2" charset="-122"/>
              </a:rPr>
              <a:t>、图</a:t>
            </a:r>
            <a:r>
              <a:rPr lang="en-US" altLang="zh-CN">
                <a:ea typeface="宋体" panose="02010600030101010101" pitchFamily="2" charset="-122"/>
              </a:rPr>
              <a:t>5.11</a:t>
            </a:r>
            <a:r>
              <a:rPr lang="zh-CN" altLang="zh-CN">
                <a:ea typeface="宋体" panose="02010600030101010101" pitchFamily="2" charset="-122"/>
              </a:rPr>
              <a:t>所示。</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52227" name="灯片编号占位符 1">
            <a:extLst>
              <a:ext uri="{FF2B5EF4-FFF2-40B4-BE49-F238E27FC236}">
                <a16:creationId xmlns:a16="http://schemas.microsoft.com/office/drawing/2014/main" id="{3F74A33A-0E0E-4DA1-926E-626320645E0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318839-9DEE-4133-AE91-1F59EE6F422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09088867"/>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C015D2BC-B4A6-4A77-B848-B2059A855615}"/>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3251" name="Object 1">
            <a:extLst>
              <a:ext uri="{FF2B5EF4-FFF2-40B4-BE49-F238E27FC236}">
                <a16:creationId xmlns:a16="http://schemas.microsoft.com/office/drawing/2014/main" id="{C71607C5-4D55-4F16-91B0-A9D92F2C5B5A}"/>
              </a:ext>
            </a:extLst>
          </p:cNvPr>
          <p:cNvGraphicFramePr>
            <a:graphicFrameLocks noChangeAspect="1"/>
          </p:cNvGraphicFramePr>
          <p:nvPr/>
        </p:nvGraphicFramePr>
        <p:xfrm>
          <a:off x="533400" y="1600200"/>
          <a:ext cx="8016875" cy="3276600"/>
        </p:xfrm>
        <a:graphic>
          <a:graphicData uri="http://schemas.openxmlformats.org/presentationml/2006/ole">
            <mc:AlternateContent xmlns:mc="http://schemas.openxmlformats.org/markup-compatibility/2006">
              <mc:Choice xmlns:v="urn:schemas-microsoft-com:vml" Requires="v">
                <p:oleObj spid="_x0000_s109573" r:id="rId3" imgW="6739738" imgH="2786177" progId="Visio.Drawing.11">
                  <p:embed/>
                </p:oleObj>
              </mc:Choice>
              <mc:Fallback>
                <p:oleObj r:id="rId3" imgW="6739738" imgH="2786177" progId="Visio.Drawing.11">
                  <p:embed/>
                  <p:pic>
                    <p:nvPicPr>
                      <p:cNvPr id="53251" name="Object 1">
                        <a:extLst>
                          <a:ext uri="{FF2B5EF4-FFF2-40B4-BE49-F238E27FC236}">
                            <a16:creationId xmlns:a16="http://schemas.microsoft.com/office/drawing/2014/main" id="{C71607C5-4D55-4F16-91B0-A9D92F2C5B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600200"/>
                        <a:ext cx="801687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3252" name="矩形 5">
            <a:extLst>
              <a:ext uri="{FF2B5EF4-FFF2-40B4-BE49-F238E27FC236}">
                <a16:creationId xmlns:a16="http://schemas.microsoft.com/office/drawing/2014/main" id="{8E7E6CB2-DC13-4CF3-B011-04F4F6883F02}"/>
              </a:ext>
            </a:extLst>
          </p:cNvPr>
          <p:cNvSpPr>
            <a:spLocks noChangeArrowheads="1"/>
          </p:cNvSpPr>
          <p:nvPr/>
        </p:nvSpPr>
        <p:spPr bwMode="auto">
          <a:xfrm>
            <a:off x="3048000" y="54102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协作集成第一个配置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3253" name="灯片编号占位符 1">
            <a:extLst>
              <a:ext uri="{FF2B5EF4-FFF2-40B4-BE49-F238E27FC236}">
                <a16:creationId xmlns:a16="http://schemas.microsoft.com/office/drawing/2014/main" id="{A09280D1-B275-48BD-8ABD-F876798124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DA6F8A-F714-4885-84DF-E29B8898D8A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7229066"/>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8020591-5FA6-4570-A1FE-F134E99163EE}"/>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4275" name="Object 1">
            <a:extLst>
              <a:ext uri="{FF2B5EF4-FFF2-40B4-BE49-F238E27FC236}">
                <a16:creationId xmlns:a16="http://schemas.microsoft.com/office/drawing/2014/main" id="{984DA951-43C2-4D42-B5E9-300F560856F6}"/>
              </a:ext>
            </a:extLst>
          </p:cNvPr>
          <p:cNvGraphicFramePr>
            <a:graphicFrameLocks/>
          </p:cNvGraphicFramePr>
          <p:nvPr/>
        </p:nvGraphicFramePr>
        <p:xfrm>
          <a:off x="1600200" y="2819400"/>
          <a:ext cx="6172200" cy="2514600"/>
        </p:xfrm>
        <a:graphic>
          <a:graphicData uri="http://schemas.openxmlformats.org/presentationml/2006/ole">
            <mc:AlternateContent xmlns:mc="http://schemas.openxmlformats.org/markup-compatibility/2006">
              <mc:Choice xmlns:v="urn:schemas-microsoft-com:vml" Requires="v">
                <p:oleObj spid="_x0000_s110597" r:id="rId3" imgW="6869278" imgH="2786177" progId="Visio.Drawing.11">
                  <p:embed/>
                </p:oleObj>
              </mc:Choice>
              <mc:Fallback>
                <p:oleObj r:id="rId3" imgW="6869278" imgH="2786177" progId="Visio.Drawing.11">
                  <p:embed/>
                  <p:pic>
                    <p:nvPicPr>
                      <p:cNvPr id="54275" name="Object 1">
                        <a:extLst>
                          <a:ext uri="{FF2B5EF4-FFF2-40B4-BE49-F238E27FC236}">
                            <a16:creationId xmlns:a16="http://schemas.microsoft.com/office/drawing/2014/main" id="{984DA951-43C2-4D42-B5E9-300F560856F6}"/>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819400"/>
                        <a:ext cx="61722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4276" name="矩形 5">
            <a:extLst>
              <a:ext uri="{FF2B5EF4-FFF2-40B4-BE49-F238E27FC236}">
                <a16:creationId xmlns:a16="http://schemas.microsoft.com/office/drawing/2014/main" id="{62D9793C-9830-43B1-A9B2-A23FDA573711}"/>
              </a:ext>
            </a:extLst>
          </p:cNvPr>
          <p:cNvSpPr>
            <a:spLocks noChangeArrowheads="1"/>
          </p:cNvSpPr>
          <p:nvPr/>
        </p:nvSpPr>
        <p:spPr bwMode="auto">
          <a:xfrm>
            <a:off x="3048000" y="6019800"/>
            <a:ext cx="307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协作集成第二个配置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4277" name="灯片编号占位符 1">
            <a:extLst>
              <a:ext uri="{FF2B5EF4-FFF2-40B4-BE49-F238E27FC236}">
                <a16:creationId xmlns:a16="http://schemas.microsoft.com/office/drawing/2014/main" id="{0B8C6277-FA93-4BC5-8239-C75F329EAF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E65DA2-E178-4AE9-8DE2-AEA74D408BA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6658916"/>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70907D6A-E265-4110-86B4-765214B72378}"/>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55299" name="Object 1">
            <a:extLst>
              <a:ext uri="{FF2B5EF4-FFF2-40B4-BE49-F238E27FC236}">
                <a16:creationId xmlns:a16="http://schemas.microsoft.com/office/drawing/2014/main" id="{3027F05A-00F7-439A-BB73-20E288574745}"/>
              </a:ext>
            </a:extLst>
          </p:cNvPr>
          <p:cNvGraphicFramePr>
            <a:graphicFrameLocks noChangeAspect="1"/>
          </p:cNvGraphicFramePr>
          <p:nvPr/>
        </p:nvGraphicFramePr>
        <p:xfrm>
          <a:off x="838200" y="2057400"/>
          <a:ext cx="7567613" cy="3276600"/>
        </p:xfrm>
        <a:graphic>
          <a:graphicData uri="http://schemas.openxmlformats.org/presentationml/2006/ole">
            <mc:AlternateContent xmlns:mc="http://schemas.openxmlformats.org/markup-compatibility/2006">
              <mc:Choice xmlns:v="urn:schemas-microsoft-com:vml" Requires="v">
                <p:oleObj spid="_x0000_s111621" r:id="rId3" imgW="6869278" imgH="2986735" progId="Visio.Drawing.11">
                  <p:embed/>
                </p:oleObj>
              </mc:Choice>
              <mc:Fallback>
                <p:oleObj r:id="rId3" imgW="6869278" imgH="2986735" progId="Visio.Drawing.11">
                  <p:embed/>
                  <p:pic>
                    <p:nvPicPr>
                      <p:cNvPr id="55299" name="Object 1">
                        <a:extLst>
                          <a:ext uri="{FF2B5EF4-FFF2-40B4-BE49-F238E27FC236}">
                            <a16:creationId xmlns:a16="http://schemas.microsoft.com/office/drawing/2014/main" id="{3027F05A-00F7-439A-BB73-20E28857474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057400"/>
                        <a:ext cx="7567613"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5300" name="矩形 5">
            <a:extLst>
              <a:ext uri="{FF2B5EF4-FFF2-40B4-BE49-F238E27FC236}">
                <a16:creationId xmlns:a16="http://schemas.microsoft.com/office/drawing/2014/main" id="{37F98675-F4B2-41E3-9C0C-30D6B2D46C70}"/>
              </a:ext>
            </a:extLst>
          </p:cNvPr>
          <p:cNvSpPr>
            <a:spLocks noChangeArrowheads="1"/>
          </p:cNvSpPr>
          <p:nvPr/>
        </p:nvSpPr>
        <p:spPr bwMode="auto">
          <a:xfrm>
            <a:off x="2971800" y="5791200"/>
            <a:ext cx="2822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协作集成最终配置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1" name="灯片编号占位符 1">
            <a:extLst>
              <a:ext uri="{FF2B5EF4-FFF2-40B4-BE49-F238E27FC236}">
                <a16:creationId xmlns:a16="http://schemas.microsoft.com/office/drawing/2014/main" id="{31CDEA36-F23F-4A9A-A793-62E2DB0353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87AEF4-1563-4531-8211-B1AD076698F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32168489"/>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A3286065-406F-4CA1-A69B-132B44EB4805}"/>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协作集成检测协作的参与者之间的接口并根据协作组织集成。一个系统一般支持很多协作。协作集成适合应用于：</a:t>
            </a:r>
          </a:p>
          <a:p>
            <a:r>
              <a:rPr lang="en-US" altLang="zh-CN">
                <a:ea typeface="宋体" panose="02010600030101010101" pitchFamily="2" charset="-122"/>
              </a:rPr>
              <a:t>●	</a:t>
            </a:r>
            <a:r>
              <a:rPr lang="zh-CN" altLang="zh-CN">
                <a:ea typeface="宋体" panose="02010600030101010101" pitchFamily="2" charset="-122"/>
              </a:rPr>
              <a:t>被测试的系统，已经清楚定义了可以覆盖其范围内所有构件与接口的协作。</a:t>
            </a:r>
          </a:p>
        </p:txBody>
      </p:sp>
      <p:sp>
        <p:nvSpPr>
          <p:cNvPr id="56323" name="灯片编号占位符 1">
            <a:extLst>
              <a:ext uri="{FF2B5EF4-FFF2-40B4-BE49-F238E27FC236}">
                <a16:creationId xmlns:a16="http://schemas.microsoft.com/office/drawing/2014/main" id="{F5D8E841-3C78-473E-9158-F58855FAE0D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9054D9-078B-4A5B-A10F-F1C1F592289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1004374"/>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8AA1EF98-BA59-458C-9769-9FEF1B336C1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尽快论证某一个运行的协作（子功能）很重要（可能是因为技术风险或是一个关键的协作）。</a:t>
            </a:r>
          </a:p>
          <a:p>
            <a:r>
              <a:rPr lang="en-US" altLang="zh-CN">
                <a:ea typeface="宋体" panose="02010600030101010101" pitchFamily="2" charset="-122"/>
              </a:rPr>
              <a:t>●	</a:t>
            </a:r>
            <a:r>
              <a:rPr lang="zh-CN" altLang="zh-CN">
                <a:ea typeface="宋体" panose="02010600030101010101" pitchFamily="2" charset="-122"/>
              </a:rPr>
              <a:t>可信的论证需要的不仅是通过控制层次的顶层。</a:t>
            </a:r>
            <a:endParaRPr lang="zh-CN" altLang="en-US">
              <a:ea typeface="宋体" panose="02010600030101010101" pitchFamily="2" charset="-122"/>
            </a:endParaRPr>
          </a:p>
          <a:p>
            <a:endParaRPr lang="zh-CN" altLang="en-US">
              <a:ea typeface="宋体" panose="02010600030101010101" pitchFamily="2" charset="-122"/>
            </a:endParaRPr>
          </a:p>
        </p:txBody>
      </p:sp>
      <p:sp>
        <p:nvSpPr>
          <p:cNvPr id="57347" name="灯片编号占位符 1">
            <a:extLst>
              <a:ext uri="{FF2B5EF4-FFF2-40B4-BE49-F238E27FC236}">
                <a16:creationId xmlns:a16="http://schemas.microsoft.com/office/drawing/2014/main" id="{BE89C5C1-A022-41D0-9614-9B015EE14F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4BC587-503B-4CCA-8BA1-6DBBDE0C6C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7499457"/>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812204E4-09E6-407F-A831-390F6DB91305}"/>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a:t>
            </a:r>
          </a:p>
          <a:p>
            <a:r>
              <a:rPr lang="en-US" altLang="zh-CN">
                <a:ea typeface="宋体" panose="02010600030101010101" pitchFamily="2" charset="-122"/>
              </a:rPr>
              <a:t>●	</a:t>
            </a:r>
            <a:r>
              <a:rPr lang="zh-CN" altLang="zh-CN">
                <a:ea typeface="宋体" panose="02010600030101010101" pitchFamily="2" charset="-122"/>
              </a:rPr>
              <a:t>协作的构件是最低可操作的，即它们应该满足相关的构件范围测试的出口准则。</a:t>
            </a:r>
          </a:p>
          <a:p>
            <a:r>
              <a:rPr lang="en-US" altLang="zh-CN">
                <a:ea typeface="宋体" panose="02010600030101010101" pitchFamily="2" charset="-122"/>
              </a:rPr>
              <a:t>●	</a:t>
            </a:r>
            <a:r>
              <a:rPr lang="zh-CN" altLang="zh-CN">
                <a:ea typeface="宋体" panose="02010600030101010101" pitchFamily="2" charset="-122"/>
              </a:rPr>
              <a:t>已经进行了物理的、功能的、环境的审核，并且没有发现任何可能干扰集成测试的异常。</a:t>
            </a:r>
          </a:p>
          <a:p>
            <a:endParaRPr lang="zh-CN" altLang="en-US">
              <a:ea typeface="宋体" panose="02010600030101010101" pitchFamily="2" charset="-122"/>
            </a:endParaRPr>
          </a:p>
        </p:txBody>
      </p:sp>
      <p:sp>
        <p:nvSpPr>
          <p:cNvPr id="58371" name="灯片编号占位符 1">
            <a:extLst>
              <a:ext uri="{FF2B5EF4-FFF2-40B4-BE49-F238E27FC236}">
                <a16:creationId xmlns:a16="http://schemas.microsoft.com/office/drawing/2014/main" id="{AF31682C-BCBD-4B4B-9970-F825260052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E90269-D165-491F-9CD9-55FE208F342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783576"/>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536EEF91-500E-4E07-9024-211D8A641F81}"/>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每个被测试的协作满足其测试样式的出口准则。</a:t>
            </a:r>
          </a:p>
          <a:p>
            <a:r>
              <a:rPr lang="en-US" altLang="zh-CN">
                <a:ea typeface="宋体" panose="02010600030101010101" pitchFamily="2" charset="-122"/>
              </a:rPr>
              <a:t>●	</a:t>
            </a:r>
            <a:r>
              <a:rPr lang="zh-CN" altLang="zh-CN">
                <a:ea typeface="宋体" panose="02010600030101010101" pitchFamily="2" charset="-122"/>
              </a:rPr>
              <a:t>测试中所有构件和构件间的消息至少已经被测试了一次。</a:t>
            </a:r>
          </a:p>
        </p:txBody>
      </p:sp>
      <p:sp>
        <p:nvSpPr>
          <p:cNvPr id="59395" name="灯片编号占位符 1">
            <a:extLst>
              <a:ext uri="{FF2B5EF4-FFF2-40B4-BE49-F238E27FC236}">
                <a16:creationId xmlns:a16="http://schemas.microsoft.com/office/drawing/2014/main" id="{7DD417FD-0C09-4EE1-914D-10329DB7704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1297A5-0A13-4E02-B383-AEE5ADA1C70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41667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6FFDBAEB-8DE2-48B9-AD7F-D3234585E423}"/>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至于测试的范围，</a:t>
            </a:r>
            <a:r>
              <a:rPr lang="en-US" altLang="zh-CN">
                <a:ea typeface="宋体" panose="02010600030101010101" pitchFamily="2" charset="-122"/>
              </a:rPr>
              <a:t>A</a:t>
            </a:r>
            <a:r>
              <a:rPr lang="zh-CN" altLang="zh-CN">
                <a:ea typeface="宋体" panose="02010600030101010101" pitchFamily="2" charset="-122"/>
              </a:rPr>
              <a:t>．</a:t>
            </a:r>
            <a:r>
              <a:rPr lang="en-US" altLang="zh-CN">
                <a:ea typeface="宋体" panose="02010600030101010101" pitchFamily="2" charset="-122"/>
              </a:rPr>
              <a:t>E</a:t>
            </a:r>
            <a:r>
              <a:rPr lang="zh-CN" altLang="zh-CN">
                <a:ea typeface="宋体" panose="02010600030101010101" pitchFamily="2" charset="-122"/>
              </a:rPr>
              <a:t>．</a:t>
            </a:r>
            <a:r>
              <a:rPr lang="en-US" altLang="zh-CN">
                <a:ea typeface="宋体" panose="02010600030101010101" pitchFamily="2" charset="-122"/>
              </a:rPr>
              <a:t>Westley</a:t>
            </a:r>
            <a:r>
              <a:rPr lang="zh-CN" altLang="zh-CN">
                <a:ea typeface="宋体" panose="02010600030101010101" pitchFamily="2" charset="-122"/>
              </a:rPr>
              <a:t>将测试分为四个研究方向，即：</a:t>
            </a:r>
            <a:r>
              <a:rPr lang="en-US" altLang="zh-CN">
                <a:ea typeface="宋体" panose="02010600030101010101" pitchFamily="2" charset="-122"/>
              </a:rPr>
              <a:t>    </a:t>
            </a:r>
            <a:endParaRPr lang="zh-CN"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）验证技术（目前验证技术仅适用于特殊用途的小程序）；</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）静态测试（应逐步从代码的静态测试往高层开发产品的静态测试发展）；</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）测试数据选择；</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）测试技术的自动化。</a:t>
            </a:r>
          </a:p>
          <a:p>
            <a:pPr eaLnBrk="1" hangingPunct="1"/>
            <a:endParaRPr lang="zh-CN" altLang="en-US">
              <a:ea typeface="宋体" panose="02010600030101010101" pitchFamily="2" charset="-122"/>
            </a:endParaRPr>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F8EA08C0-2961-428E-A4B7-C0B5C682E4ED}"/>
              </a:ext>
            </a:extLst>
          </p:cNvPr>
          <p:cNvSpPr>
            <a:spLocks noGrp="1"/>
          </p:cNvSpPr>
          <p:nvPr>
            <p:ph idx="1"/>
          </p:nvPr>
        </p:nvSpPr>
        <p:spPr/>
        <p:txBody>
          <a:bodyPr/>
          <a:lstStyle/>
          <a:p>
            <a:r>
              <a:rPr lang="en-US" altLang="zh-CN">
                <a:ea typeface="宋体" panose="02010600030101010101" pitchFamily="2" charset="-122"/>
              </a:rPr>
              <a:t>6</a:t>
            </a:r>
            <a:r>
              <a:rPr lang="zh-CN" altLang="zh-CN">
                <a:ea typeface="宋体" panose="02010600030101010101" pitchFamily="2" charset="-122"/>
              </a:rPr>
              <a:t>．协作集成方式的优点和缺点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接口覆盖可以用很少的测试运行达到。</a:t>
            </a:r>
          </a:p>
          <a:p>
            <a:r>
              <a:rPr lang="en-US" altLang="zh-CN">
                <a:ea typeface="宋体" panose="02010600030101010101" pitchFamily="2" charset="-122"/>
              </a:rPr>
              <a:t>●	</a:t>
            </a:r>
            <a:r>
              <a:rPr lang="zh-CN" altLang="zh-CN">
                <a:ea typeface="宋体" panose="02010600030101010101" pitchFamily="2" charset="-122"/>
              </a:rPr>
              <a:t>测试集中于衔接的功能性，所以协作测试实例可以对系统范围的测试有用。协作集成测试用例集合经常可以进行复用和扩展到系统测试。</a:t>
            </a:r>
          </a:p>
        </p:txBody>
      </p:sp>
      <p:sp>
        <p:nvSpPr>
          <p:cNvPr id="60419" name="灯片编号占位符 1">
            <a:extLst>
              <a:ext uri="{FF2B5EF4-FFF2-40B4-BE49-F238E27FC236}">
                <a16:creationId xmlns:a16="http://schemas.microsoft.com/office/drawing/2014/main" id="{CD8DCDDB-EA4C-425A-BCA3-6C9AF4FF5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7AD14D4-7056-488B-BD0C-391651C07DA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15392249"/>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08195672-620A-443E-9527-8FA14084B55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协作集成测试用例集合是与协作的构件最低耦合的，因为其使用的是单独的测试接口。</a:t>
            </a:r>
          </a:p>
          <a:p>
            <a:r>
              <a:rPr lang="en-US" altLang="zh-CN">
                <a:ea typeface="宋体" panose="02010600030101010101" pitchFamily="2" charset="-122"/>
              </a:rPr>
              <a:t>●	</a:t>
            </a:r>
            <a:r>
              <a:rPr lang="zh-CN" altLang="zh-CN">
                <a:ea typeface="宋体" panose="02010600030101010101" pitchFamily="2" charset="-122"/>
              </a:rPr>
              <a:t>测试和集成可以在编写第一个协作中的构件时开始。</a:t>
            </a:r>
          </a:p>
          <a:p>
            <a:r>
              <a:rPr lang="en-US" altLang="zh-CN">
                <a:ea typeface="宋体" panose="02010600030101010101" pitchFamily="2" charset="-122"/>
              </a:rPr>
              <a:t>●	</a:t>
            </a:r>
            <a:r>
              <a:rPr lang="zh-CN" altLang="zh-CN">
                <a:ea typeface="宋体" panose="02010600030101010101" pitchFamily="2" charset="-122"/>
              </a:rPr>
              <a:t>协作集成方法减少了驱动模块的开发费用。</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1443" name="灯片编号占位符 1">
            <a:extLst>
              <a:ext uri="{FF2B5EF4-FFF2-40B4-BE49-F238E27FC236}">
                <a16:creationId xmlns:a16="http://schemas.microsoft.com/office/drawing/2014/main" id="{45E78491-CD2F-4F9E-8E04-82458B0F99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3854D3-AA01-403D-9474-B1651FF3349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34290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0B3BD942-786B-4206-B8CC-F23362EA5950}"/>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协作之间的相依性可能是错综复杂且没有建模。</a:t>
            </a:r>
          </a:p>
          <a:p>
            <a:r>
              <a:rPr lang="en-US" altLang="zh-CN">
                <a:ea typeface="宋体" panose="02010600030101010101" pitchFamily="2" charset="-122"/>
              </a:rPr>
              <a:t>●	</a:t>
            </a:r>
            <a:r>
              <a:rPr lang="zh-CN" altLang="zh-CN">
                <a:ea typeface="宋体" panose="02010600030101010101" pitchFamily="2" charset="-122"/>
              </a:rPr>
              <a:t>其出口准则类似于语句覆盖，测试所有的构件和接口而没有测试所有的协作，这可能会错过一些接口错误。</a:t>
            </a:r>
          </a:p>
          <a:p>
            <a:r>
              <a:rPr lang="en-US" altLang="zh-CN">
                <a:ea typeface="宋体" panose="02010600030101010101" pitchFamily="2" charset="-122"/>
              </a:rPr>
              <a:t>●	</a:t>
            </a:r>
            <a:r>
              <a:rPr lang="zh-CN" altLang="zh-CN">
                <a:ea typeface="宋体" panose="02010600030101010101" pitchFamily="2" charset="-122"/>
              </a:rPr>
              <a:t>没有单独测试协作中的参与构件（模块），实际上，协作集成样式是在协作内的一次性集成方式。</a:t>
            </a:r>
          </a:p>
        </p:txBody>
      </p:sp>
      <p:sp>
        <p:nvSpPr>
          <p:cNvPr id="62467" name="灯片编号占位符 1">
            <a:extLst>
              <a:ext uri="{FF2B5EF4-FFF2-40B4-BE49-F238E27FC236}">
                <a16:creationId xmlns:a16="http://schemas.microsoft.com/office/drawing/2014/main" id="{5115CBF2-1119-423F-B857-1053F2C9C7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E650E36-7BB7-48AE-AA60-7F30EDBFF32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92970688"/>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D8A33C6F-B6F3-4498-968C-B834ECB2CB3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一些初始的协作可能需要许多桩模块。</a:t>
            </a:r>
          </a:p>
          <a:p>
            <a:r>
              <a:rPr lang="en-US" altLang="zh-CN">
                <a:ea typeface="宋体" panose="02010600030101010101" pitchFamily="2" charset="-122"/>
              </a:rPr>
              <a:t>●	</a:t>
            </a:r>
            <a:r>
              <a:rPr lang="zh-CN" altLang="zh-CN">
                <a:ea typeface="宋体" panose="02010600030101010101" pitchFamily="2" charset="-122"/>
              </a:rPr>
              <a:t>要充分测试底层构件比较困难，测试接口和被测试构件之间的距离可能远得难以建立测试实例。</a:t>
            </a:r>
          </a:p>
        </p:txBody>
      </p:sp>
      <p:sp>
        <p:nvSpPr>
          <p:cNvPr id="63491" name="灯片编号占位符 1">
            <a:extLst>
              <a:ext uri="{FF2B5EF4-FFF2-40B4-BE49-F238E27FC236}">
                <a16:creationId xmlns:a16="http://schemas.microsoft.com/office/drawing/2014/main" id="{56528B09-F848-41AE-AB80-0B9E747FDF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B8D971-F350-41CC-924B-53AB9984D2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85234054"/>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07082BAE-C06F-4AE1-959A-BBF88882677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特定的协作可能是不完全的。</a:t>
            </a:r>
          </a:p>
          <a:p>
            <a:r>
              <a:rPr lang="en-US" altLang="zh-CN">
                <a:ea typeface="宋体" panose="02010600030101010101" pitchFamily="2" charset="-122"/>
              </a:rPr>
              <a:t>●	</a:t>
            </a:r>
            <a:r>
              <a:rPr lang="zh-CN" altLang="zh-CN">
                <a:ea typeface="宋体" panose="02010600030101010101" pitchFamily="2" charset="-122"/>
              </a:rPr>
              <a:t>由于协作不集中于构件接口、环境相依性和异常处理的特征，协作的测试用例集合可能因此错过装载敏感的、有构件交互引起的错误。</a:t>
            </a:r>
          </a:p>
          <a:p>
            <a:r>
              <a:rPr lang="en-US" altLang="zh-CN">
                <a:ea typeface="宋体" panose="02010600030101010101" pitchFamily="2" charset="-122"/>
              </a:rPr>
              <a:t>●	</a:t>
            </a:r>
            <a:r>
              <a:rPr lang="zh-CN" altLang="zh-CN">
                <a:ea typeface="宋体" panose="02010600030101010101" pitchFamily="2" charset="-122"/>
              </a:rPr>
              <a:t>除非几个开发者共享协作构件开发，否则达到许多重叠是不可能的。</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4515" name="灯片编号占位符 1">
            <a:extLst>
              <a:ext uri="{FF2B5EF4-FFF2-40B4-BE49-F238E27FC236}">
                <a16:creationId xmlns:a16="http://schemas.microsoft.com/office/drawing/2014/main" id="{C3EA1723-63F0-492C-B175-9010807F1B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E713503-18AF-4E8A-89F6-24B69A469B2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85300225"/>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F9C0F096-5870-4E48-9BCF-63B9B9DB2020}"/>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5.3.5  </a:t>
            </a:r>
            <a:r>
              <a:rPr lang="zh-CN" altLang="zh-CN">
                <a:ea typeface="宋体" panose="02010600030101010101" pitchFamily="2" charset="-122"/>
              </a:rPr>
              <a:t>基干集成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基干集成（</a:t>
            </a:r>
            <a:r>
              <a:rPr lang="en-US" altLang="zh-CN">
                <a:ea typeface="宋体" panose="02010600030101010101" pitchFamily="2" charset="-122"/>
              </a:rPr>
              <a:t>Backbone Integration</a:t>
            </a:r>
            <a:r>
              <a:rPr lang="zh-CN" altLang="zh-CN">
                <a:ea typeface="宋体" panose="02010600030101010101" pitchFamily="2" charset="-122"/>
              </a:rPr>
              <a:t>）方式结合了自顶向下、自底向上和一次性集成的元素，以验证紧密耦合的子系统之间的互操作性。</a:t>
            </a:r>
          </a:p>
          <a:p>
            <a:endParaRPr lang="zh-CN" altLang="en-US">
              <a:ea typeface="宋体" panose="02010600030101010101" pitchFamily="2" charset="-122"/>
            </a:endParaRPr>
          </a:p>
        </p:txBody>
      </p:sp>
      <p:sp>
        <p:nvSpPr>
          <p:cNvPr id="65539" name="灯片编号占位符 1">
            <a:extLst>
              <a:ext uri="{FF2B5EF4-FFF2-40B4-BE49-F238E27FC236}">
                <a16:creationId xmlns:a16="http://schemas.microsoft.com/office/drawing/2014/main" id="{CD97E418-D9CB-455E-9EA9-BFCE887BE2C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FEEAD3C-353D-428D-961C-258002B4096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25409349"/>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F65A53EF-A778-4FA3-B296-E86F0A448224}"/>
              </a:ext>
            </a:extLst>
          </p:cNvPr>
          <p:cNvSpPr>
            <a:spLocks noGrp="1"/>
          </p:cNvSpPr>
          <p:nvPr>
            <p:ph idx="1"/>
          </p:nvPr>
        </p:nvSpPr>
        <p:spPr>
          <a:xfrm>
            <a:off x="-228600" y="1295400"/>
            <a:ext cx="9448800" cy="4953000"/>
          </a:xfrm>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基干集成结合了自顶向下、自底向上和一次性集成的元素。测试设计的问题首先识别支持应用控制的构件、基干和应用子系统，测试的顺序基于此分析。依次进行以下步骤：</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）单独对每个基干构件（模块）做充分的测试。如果需要，使用驱动模块和桩模块。</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）对应用控制构件进行自顶向下集成。结果测试用例集合</a:t>
            </a:r>
            <a:r>
              <a:rPr lang="en-US" altLang="zh-CN">
                <a:ea typeface="宋体" panose="02010600030101010101" pitchFamily="2" charset="-122"/>
              </a:rPr>
              <a:t>/</a:t>
            </a:r>
            <a:r>
              <a:rPr lang="zh-CN" altLang="zh-CN">
                <a:ea typeface="宋体" panose="02010600030101010101" pitchFamily="2" charset="-122"/>
              </a:rPr>
              <a:t>驱动模块应该设计为可复用、可再运行式的形式。</a:t>
            </a:r>
          </a:p>
        </p:txBody>
      </p:sp>
      <p:sp>
        <p:nvSpPr>
          <p:cNvPr id="66563" name="灯片编号占位符 1">
            <a:extLst>
              <a:ext uri="{FF2B5EF4-FFF2-40B4-BE49-F238E27FC236}">
                <a16:creationId xmlns:a16="http://schemas.microsoft.com/office/drawing/2014/main" id="{7AC6F0BB-63D5-41C3-8629-A0EFDDBD83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8ADAC8-427A-40F7-A203-829E57006E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50470000"/>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3BA47EBD-A345-4519-AE6F-EC69B4DA7EC7}"/>
              </a:ext>
            </a:extLst>
          </p:cNvPr>
          <p:cNvSpPr>
            <a:spLocks noGrp="1"/>
          </p:cNvSpPr>
          <p:nvPr>
            <p:ph idx="1"/>
          </p:nvPr>
        </p:nvSpPr>
        <p:spPr>
          <a:xfrm>
            <a:off x="0" y="1295400"/>
            <a:ext cx="8686800" cy="4953000"/>
          </a:xfrm>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）一次性集成基干：装入、接受名义上的输入；关闭。重复几次此步骤。</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）在驱动模块下，检测已经一次性集成的基干。使用合适的子系统设计模式机测试、往返场景测试或是协作测试。</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）用基干重建子系统。</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7587" name="灯片编号占位符 1">
            <a:extLst>
              <a:ext uri="{FF2B5EF4-FFF2-40B4-BE49-F238E27FC236}">
                <a16:creationId xmlns:a16="http://schemas.microsoft.com/office/drawing/2014/main" id="{407FCEEE-8AB2-4D36-936A-288C215D3A0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150FC9-170B-4DE3-919E-50B89D36744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6335896"/>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65BDC07F-08B5-4FE5-8C10-4208F2A6683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）对于接下来的一层使用自顶向下方法。去掉第二层构件的桩模块并实现接口。扩充控制测试用例集合以达到新实现的构件，并再运行这些测试。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）对叶子构件（底层模块）使用自顶向下方法。去掉任何剩余子系统的桩模块并实现接口。</a:t>
            </a:r>
          </a:p>
          <a:p>
            <a:endParaRPr lang="zh-CN" altLang="en-US">
              <a:ea typeface="宋体" panose="02010600030101010101" pitchFamily="2" charset="-122"/>
            </a:endParaRPr>
          </a:p>
        </p:txBody>
      </p:sp>
      <p:sp>
        <p:nvSpPr>
          <p:cNvPr id="68611" name="灯片编号占位符 1">
            <a:extLst>
              <a:ext uri="{FF2B5EF4-FFF2-40B4-BE49-F238E27FC236}">
                <a16:creationId xmlns:a16="http://schemas.microsoft.com/office/drawing/2014/main" id="{0741B0B4-BB44-4C66-840F-C98D9C5B4C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0916C1-6524-49C5-BDF4-50B3772B441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203544"/>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BEBB948B-8237-4626-851A-40E8C9DB0FFB}"/>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嵌入的系统应用及其基础结构经常同时开发。基干集成一般应用于：</a:t>
            </a:r>
          </a:p>
          <a:p>
            <a:r>
              <a:rPr lang="en-US" altLang="zh-CN">
                <a:ea typeface="宋体" panose="02010600030101010101" pitchFamily="2" charset="-122"/>
              </a:rPr>
              <a:t>●	</a:t>
            </a:r>
            <a:r>
              <a:rPr lang="zh-CN" altLang="zh-CN">
                <a:ea typeface="宋体" panose="02010600030101010101" pitchFamily="2" charset="-122"/>
              </a:rPr>
              <a:t>应用系统没有基干就不能运转。</a:t>
            </a:r>
          </a:p>
          <a:p>
            <a:r>
              <a:rPr lang="en-US" altLang="zh-CN">
                <a:ea typeface="宋体" panose="02010600030101010101" pitchFamily="2" charset="-122"/>
              </a:rPr>
              <a:t>●	</a:t>
            </a:r>
            <a:r>
              <a:rPr lang="zh-CN" altLang="zh-CN">
                <a:ea typeface="宋体" panose="02010600030101010101" pitchFamily="2" charset="-122"/>
              </a:rPr>
              <a:t>基干提供了运行测试和应用必须的服务。</a:t>
            </a:r>
          </a:p>
        </p:txBody>
      </p:sp>
      <p:sp>
        <p:nvSpPr>
          <p:cNvPr id="69635" name="灯片编号占位符 1">
            <a:extLst>
              <a:ext uri="{FF2B5EF4-FFF2-40B4-BE49-F238E27FC236}">
                <a16:creationId xmlns:a16="http://schemas.microsoft.com/office/drawing/2014/main" id="{E22CBEAE-184B-437E-8EC2-5D60354CDF3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C78C25-A24F-4397-AB9B-06538EABBFE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868046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a:extLst>
              <a:ext uri="{FF2B5EF4-FFF2-40B4-BE49-F238E27FC236}">
                <a16:creationId xmlns:a16="http://schemas.microsoft.com/office/drawing/2014/main" id="{56D2E1BB-BD38-4E02-A7F7-2A317E037C70}"/>
              </a:ext>
            </a:extLst>
          </p:cNvPr>
          <p:cNvSpPr>
            <a:spLocks noGrp="1"/>
          </p:cNvSpPr>
          <p:nvPr>
            <p:ph type="title"/>
          </p:nvPr>
        </p:nvSpPr>
        <p:spPr/>
        <p:txBody>
          <a:bodyPr/>
          <a:lstStyle/>
          <a:p>
            <a:pPr eaLnBrk="1" hangingPunct="1"/>
            <a:r>
              <a:rPr lang="en-US" altLang="zh-CN">
                <a:ea typeface="宋体" panose="02010600030101010101" pitchFamily="2" charset="-122"/>
              </a:rPr>
              <a:t>1.4  </a:t>
            </a:r>
            <a:r>
              <a:rPr lang="zh-CN" altLang="zh-CN">
                <a:ea typeface="宋体" panose="02010600030101010101" pitchFamily="2" charset="-122"/>
              </a:rPr>
              <a:t>应该怎样认识软件测试</a:t>
            </a:r>
            <a:endParaRPr lang="zh-CN" altLang="en-US">
              <a:ea typeface="宋体" panose="02010600030101010101" pitchFamily="2" charset="-122"/>
            </a:endParaRPr>
          </a:p>
        </p:txBody>
      </p:sp>
      <p:sp>
        <p:nvSpPr>
          <p:cNvPr id="47107" name="内容占位符 2">
            <a:extLst>
              <a:ext uri="{FF2B5EF4-FFF2-40B4-BE49-F238E27FC236}">
                <a16:creationId xmlns:a16="http://schemas.microsoft.com/office/drawing/2014/main" id="{3A3753A4-C2A9-43C9-9CCF-6B40B7E040BA}"/>
              </a:ext>
            </a:extLst>
          </p:cNvPr>
          <p:cNvSpPr>
            <a:spLocks noGrp="1"/>
          </p:cNvSpPr>
          <p:nvPr>
            <p:ph idx="1"/>
          </p:nvPr>
        </p:nvSpPr>
        <p:spPr/>
        <p:txBody>
          <a:bodyPr/>
          <a:lstStyle/>
          <a:p>
            <a:pPr eaLnBrk="1" hangingPunct="1"/>
            <a:r>
              <a:rPr lang="en-US" altLang="zh-CN">
                <a:ea typeface="宋体" panose="02010600030101010101" pitchFamily="2" charset="-122"/>
              </a:rPr>
              <a:t>●</a:t>
            </a:r>
            <a:r>
              <a:rPr lang="zh-CN" altLang="zh-CN">
                <a:ea typeface="宋体" panose="02010600030101010101" pitchFamily="2" charset="-122"/>
              </a:rPr>
              <a:t>认为测试工作不如设计和编码那样具有开拓性，也不容易看到进展。</a:t>
            </a:r>
          </a:p>
          <a:p>
            <a:pPr eaLnBrk="1" hangingPunct="1"/>
            <a:r>
              <a:rPr lang="en-US" altLang="zh-CN">
                <a:ea typeface="宋体" panose="02010600030101010101" pitchFamily="2" charset="-122"/>
              </a:rPr>
              <a:t>●	</a:t>
            </a:r>
            <a:r>
              <a:rPr lang="zh-CN" altLang="zh-CN">
                <a:ea typeface="宋体" panose="02010600030101010101" pitchFamily="2" charset="-122"/>
              </a:rPr>
              <a:t>以发现软件错误为目标的测试是非建设性的，甚至是破坏性的。</a:t>
            </a:r>
          </a:p>
          <a:p>
            <a:pPr eaLnBrk="1" hangingPunct="1"/>
            <a:r>
              <a:rPr lang="en-US" altLang="zh-CN">
                <a:ea typeface="宋体" panose="02010600030101010101" pitchFamily="2" charset="-122"/>
              </a:rPr>
              <a:t>●	</a:t>
            </a:r>
            <a:r>
              <a:rPr lang="zh-CN" altLang="zh-CN">
                <a:ea typeface="宋体" panose="02010600030101010101" pitchFamily="2" charset="-122"/>
              </a:rPr>
              <a:t>认为测试工作枯燥无味，不能引起人的兴趣。</a:t>
            </a:r>
          </a:p>
          <a:p>
            <a:pPr eaLnBrk="1" hangingPunct="1"/>
            <a:r>
              <a:rPr lang="en-US" altLang="zh-CN">
                <a:ea typeface="宋体" panose="02010600030101010101" pitchFamily="2" charset="-122"/>
              </a:rPr>
              <a:t>●	</a:t>
            </a:r>
            <a:r>
              <a:rPr lang="zh-CN" altLang="zh-CN">
                <a:ea typeface="宋体" panose="02010600030101010101" pitchFamily="2" charset="-122"/>
              </a:rPr>
              <a:t>测试工作的确是艰苦而细致的工作。</a:t>
            </a:r>
          </a:p>
          <a:p>
            <a:pPr eaLnBrk="1" hangingPunct="1"/>
            <a:r>
              <a:rPr lang="en-US" altLang="zh-CN">
                <a:ea typeface="宋体" panose="02010600030101010101" pitchFamily="2" charset="-122"/>
              </a:rPr>
              <a:t>●	</a:t>
            </a:r>
            <a:r>
              <a:rPr lang="zh-CN" altLang="zh-CN">
                <a:ea typeface="宋体" panose="02010600030101010101" pitchFamily="2" charset="-122"/>
              </a:rPr>
              <a:t>“这程序不会有问题，因为是我写的。”</a:t>
            </a:r>
          </a:p>
          <a:p>
            <a:pPr eaLnBrk="1" hangingPunct="1"/>
            <a:endParaRPr lang="zh-CN" altLang="en-US">
              <a:ea typeface="宋体" panose="02010600030101010101" pitchFamily="2" charset="-122"/>
            </a:endParaRPr>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BB344D46-BB5C-41DC-B4E8-1BB8064E7C5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需要复杂的桩模块或是难以设置整个基干的桩模块。这些桩模块可能费用过高或是逼真度不令人满意。</a:t>
            </a:r>
          </a:p>
          <a:p>
            <a:r>
              <a:rPr lang="en-US" altLang="zh-CN">
                <a:ea typeface="宋体" panose="02010600030101010101" pitchFamily="2" charset="-122"/>
              </a:rPr>
              <a:t>●	</a:t>
            </a:r>
            <a:r>
              <a:rPr lang="zh-CN" altLang="zh-CN">
                <a:ea typeface="宋体" panose="02010600030101010101" pitchFamily="2" charset="-122"/>
              </a:rPr>
              <a:t>高层控制策略可以用较高层和中层的桩模块测试。</a:t>
            </a:r>
          </a:p>
          <a:p>
            <a:r>
              <a:rPr lang="en-US" altLang="zh-CN">
                <a:ea typeface="宋体" panose="02010600030101010101" pitchFamily="2" charset="-122"/>
              </a:rPr>
              <a:t>●	</a:t>
            </a:r>
            <a:r>
              <a:rPr lang="zh-CN" altLang="zh-CN">
                <a:ea typeface="宋体" panose="02010600030101010101" pitchFamily="2" charset="-122"/>
              </a:rPr>
              <a:t>中层由一些簇构成，这些簇间耦合较为松散而簇内耦合紧密。</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0659" name="灯片编号占位符 1">
            <a:extLst>
              <a:ext uri="{FF2B5EF4-FFF2-40B4-BE49-F238E27FC236}">
                <a16:creationId xmlns:a16="http://schemas.microsoft.com/office/drawing/2014/main" id="{E682520C-1E77-4CFB-8BE2-C227D2A18B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1DE253F-D0BC-48F0-90A0-37070CC2E6E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1559791"/>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A9F20D16-5BFA-49A7-BAA3-DCA698E4D14A}"/>
              </a:ext>
            </a:extLst>
          </p:cNvPr>
          <p:cNvSpPr>
            <a:spLocks noGrp="1"/>
          </p:cNvSpPr>
          <p:nvPr>
            <p:ph idx="1"/>
          </p:nvPr>
        </p:nvSpPr>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系统的体系结构和所有的构件接口已经设计并经过仔细的审议。</a:t>
            </a:r>
          </a:p>
          <a:p>
            <a:r>
              <a:rPr lang="en-US" altLang="zh-CN">
                <a:ea typeface="宋体" panose="02010600030101010101" pitchFamily="2" charset="-122"/>
              </a:rPr>
              <a:t>●	</a:t>
            </a:r>
            <a:r>
              <a:rPr lang="zh-CN" altLang="zh-CN">
                <a:ea typeface="宋体" panose="02010600030101010101" pitchFamily="2" charset="-122"/>
              </a:rPr>
              <a:t>基干和应用具有大致相同的规模和复杂度。</a:t>
            </a:r>
          </a:p>
        </p:txBody>
      </p:sp>
      <p:sp>
        <p:nvSpPr>
          <p:cNvPr id="71683" name="灯片编号占位符 1">
            <a:extLst>
              <a:ext uri="{FF2B5EF4-FFF2-40B4-BE49-F238E27FC236}">
                <a16:creationId xmlns:a16="http://schemas.microsoft.com/office/drawing/2014/main" id="{477FF511-F957-45D5-89BB-9105AE35B7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E491D9-E3F0-4717-BAB6-53AFB47B94F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08598917"/>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9DD313AF-28C9-48CF-8A5A-7CAFF68C1083}"/>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所有构件都满足所应用的测试样式的出口准则。</a:t>
            </a:r>
          </a:p>
          <a:p>
            <a:r>
              <a:rPr lang="en-US" altLang="zh-CN">
                <a:ea typeface="宋体" panose="02010600030101010101" pitchFamily="2" charset="-122"/>
              </a:rPr>
              <a:t>●	</a:t>
            </a:r>
            <a:r>
              <a:rPr lang="zh-CN" altLang="zh-CN">
                <a:ea typeface="宋体" panose="02010600030101010101" pitchFamily="2" charset="-122"/>
              </a:rPr>
              <a:t>每个构件之间的接口至少已被测试一次（覆盖分析器可以提供和分析调用对的踪迹，确切地详述哪些接口已被测试）。</a:t>
            </a:r>
          </a:p>
          <a:p>
            <a:r>
              <a:rPr lang="en-US" altLang="zh-CN">
                <a:ea typeface="宋体" panose="02010600030101010101" pitchFamily="2" charset="-122"/>
              </a:rPr>
              <a:t>●	</a:t>
            </a:r>
            <a:r>
              <a:rPr lang="zh-CN" altLang="zh-CN">
                <a:ea typeface="宋体" panose="02010600030101010101" pitchFamily="2" charset="-122"/>
              </a:rPr>
              <a:t>完整的增量通过一个系统范围的测试用例集合。</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2707" name="灯片编号占位符 1">
            <a:extLst>
              <a:ext uri="{FF2B5EF4-FFF2-40B4-BE49-F238E27FC236}">
                <a16:creationId xmlns:a16="http://schemas.microsoft.com/office/drawing/2014/main" id="{6088147B-2281-4EF2-87A4-DD72F978A1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B2ACD-6834-472A-AB58-C80A2FEF2C6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91067155"/>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F25E320F-D521-4B96-BFD9-AFA35276AA91}"/>
              </a:ext>
            </a:extLst>
          </p:cNvPr>
          <p:cNvSpPr>
            <a:spLocks noGrp="1"/>
          </p:cNvSpPr>
          <p:nvPr>
            <p:ph idx="1"/>
          </p:nvPr>
        </p:nvSpPr>
        <p:spPr/>
        <p:txBody>
          <a:bodyPr/>
          <a:lstStyle/>
          <a:p>
            <a:r>
              <a:rPr lang="en-US" altLang="zh-CN">
                <a:ea typeface="宋体" panose="02010600030101010101" pitchFamily="2" charset="-122"/>
              </a:rPr>
              <a:t>6</a:t>
            </a:r>
            <a:r>
              <a:rPr lang="zh-CN" altLang="zh-CN">
                <a:ea typeface="宋体" panose="02010600030101010101" pitchFamily="2" charset="-122"/>
              </a:rPr>
              <a:t>．基干集成方式的优点和缺点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基干集成方式减轻了自顶向下集成和自底向上集成的不利。</a:t>
            </a:r>
          </a:p>
          <a:p>
            <a:r>
              <a:rPr lang="en-US" altLang="zh-CN">
                <a:ea typeface="宋体" panose="02010600030101010101" pitchFamily="2" charset="-122"/>
              </a:rPr>
              <a:t>●	</a:t>
            </a:r>
            <a:r>
              <a:rPr lang="zh-CN" altLang="zh-CN">
                <a:ea typeface="宋体" panose="02010600030101010101" pitchFamily="2" charset="-122"/>
              </a:rPr>
              <a:t>集成开始于开发将至一半的时候，最低限度的系统可操作性会粗略的得到部分验证，减少了周期结束后出现较大失败的风险。</a:t>
            </a:r>
          </a:p>
          <a:p>
            <a:r>
              <a:rPr lang="en-US" altLang="zh-CN">
                <a:ea typeface="宋体" panose="02010600030101010101" pitchFamily="2" charset="-122"/>
              </a:rPr>
              <a:t>●	</a:t>
            </a:r>
            <a:r>
              <a:rPr lang="zh-CN" altLang="zh-CN">
                <a:ea typeface="宋体" panose="02010600030101010101" pitchFamily="2" charset="-122"/>
              </a:rPr>
              <a:t>更适合于大型复杂项目的集成。</a:t>
            </a:r>
          </a:p>
        </p:txBody>
      </p:sp>
      <p:sp>
        <p:nvSpPr>
          <p:cNvPr id="73731" name="灯片编号占位符 1">
            <a:extLst>
              <a:ext uri="{FF2B5EF4-FFF2-40B4-BE49-F238E27FC236}">
                <a16:creationId xmlns:a16="http://schemas.microsoft.com/office/drawing/2014/main" id="{5E2AED58-3E09-43EE-9172-13F1D4D940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E1AAEA-98AE-4B7F-8D62-953EE068ED9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390467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6B3A7DFD-8424-4145-A8B3-AA43FA63B610}"/>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需要对系统结构和相依性进行仔细分析。</a:t>
            </a:r>
          </a:p>
          <a:p>
            <a:r>
              <a:rPr lang="en-US" altLang="zh-CN">
                <a:ea typeface="宋体" panose="02010600030101010101" pitchFamily="2" charset="-122"/>
              </a:rPr>
              <a:t>●	</a:t>
            </a:r>
            <a:r>
              <a:rPr lang="zh-CN" altLang="zh-CN">
                <a:ea typeface="宋体" panose="02010600030101010101" pitchFamily="2" charset="-122"/>
              </a:rPr>
              <a:t>需要开发桩模块和驱动模块，这些开发量较大。</a:t>
            </a:r>
          </a:p>
          <a:p>
            <a:r>
              <a:rPr lang="en-US" altLang="zh-CN">
                <a:ea typeface="宋体" panose="02010600030101010101" pitchFamily="2" charset="-122"/>
              </a:rPr>
              <a:t>●	</a:t>
            </a:r>
            <a:r>
              <a:rPr lang="zh-CN" altLang="zh-CN">
                <a:ea typeface="宋体" panose="02010600030101010101" pitchFamily="2" charset="-122"/>
              </a:rPr>
              <a:t>局部采用了一次性集成的策略，有些接口可能测试不充分。</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4755" name="灯片编号占位符 1">
            <a:extLst>
              <a:ext uri="{FF2B5EF4-FFF2-40B4-BE49-F238E27FC236}">
                <a16:creationId xmlns:a16="http://schemas.microsoft.com/office/drawing/2014/main" id="{51558373-7043-4452-9E32-E645C7B6EC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05ABD7-B75B-44D2-BDC9-149C8DAD3F7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7604055"/>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6C368B78-F561-462B-968A-3B0B67CB92E5}"/>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三明治集成（</a:t>
            </a:r>
            <a:r>
              <a:rPr lang="en-US" altLang="zh-CN">
                <a:ea typeface="宋体" panose="02010600030101010101" pitchFamily="2" charset="-122"/>
              </a:rPr>
              <a:t>Sandwich Integration</a:t>
            </a:r>
            <a:r>
              <a:rPr lang="zh-CN" altLang="zh-CN">
                <a:ea typeface="宋体" panose="02010600030101010101" pitchFamily="2" charset="-122"/>
              </a:rPr>
              <a:t>）是基干集成的一种相关样式，它提倡自顶向下和自底向上集成的结合，最后的配置在中间汇合，如图</a:t>
            </a:r>
            <a:r>
              <a:rPr lang="en-US" altLang="zh-CN">
                <a:ea typeface="宋体" panose="02010600030101010101" pitchFamily="2" charset="-122"/>
              </a:rPr>
              <a:t>5.12</a:t>
            </a:r>
            <a:r>
              <a:rPr lang="zh-CN" altLang="zh-CN">
                <a:ea typeface="宋体" panose="02010600030101010101" pitchFamily="2" charset="-122"/>
              </a:rPr>
              <a:t>所示。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它兼有二者的优点。而应用三明治集成还有一个技巧：尽量减少设计驱动模块和桩模块的数量。</a:t>
            </a:r>
          </a:p>
          <a:p>
            <a:endParaRPr lang="zh-CN" altLang="en-US">
              <a:ea typeface="宋体" panose="02010600030101010101" pitchFamily="2" charset="-122"/>
            </a:endParaRPr>
          </a:p>
        </p:txBody>
      </p:sp>
      <p:sp>
        <p:nvSpPr>
          <p:cNvPr id="75779" name="灯片编号占位符 1">
            <a:extLst>
              <a:ext uri="{FF2B5EF4-FFF2-40B4-BE49-F238E27FC236}">
                <a16:creationId xmlns:a16="http://schemas.microsoft.com/office/drawing/2014/main" id="{0E52BBCC-8031-4283-B0B3-E97707ADEE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60A696E-1D63-4B24-A8AB-C2CAD057AFA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375434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A5041718-2D58-4B9B-B223-3026D82A0DC2}"/>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76803" name="Object 1">
            <a:extLst>
              <a:ext uri="{FF2B5EF4-FFF2-40B4-BE49-F238E27FC236}">
                <a16:creationId xmlns:a16="http://schemas.microsoft.com/office/drawing/2014/main" id="{17FFA452-F29A-46F8-AF0E-64C69BEE1E28}"/>
              </a:ext>
            </a:extLst>
          </p:cNvPr>
          <p:cNvGraphicFramePr>
            <a:graphicFrameLocks noChangeAspect="1"/>
          </p:cNvGraphicFramePr>
          <p:nvPr/>
        </p:nvGraphicFramePr>
        <p:xfrm>
          <a:off x="533400" y="1752600"/>
          <a:ext cx="7848600" cy="2887663"/>
        </p:xfrm>
        <a:graphic>
          <a:graphicData uri="http://schemas.openxmlformats.org/presentationml/2006/ole">
            <mc:AlternateContent xmlns:mc="http://schemas.openxmlformats.org/markup-compatibility/2006">
              <mc:Choice xmlns:v="urn:schemas-microsoft-com:vml" Requires="v">
                <p:oleObj spid="_x0000_s112645" r:id="rId3" imgW="6409639" imgH="2374697" progId="Visio.Drawing.11">
                  <p:embed/>
                </p:oleObj>
              </mc:Choice>
              <mc:Fallback>
                <p:oleObj r:id="rId3" imgW="6409639" imgH="2374697" progId="Visio.Drawing.11">
                  <p:embed/>
                  <p:pic>
                    <p:nvPicPr>
                      <p:cNvPr id="76803" name="Object 1">
                        <a:extLst>
                          <a:ext uri="{FF2B5EF4-FFF2-40B4-BE49-F238E27FC236}">
                            <a16:creationId xmlns:a16="http://schemas.microsoft.com/office/drawing/2014/main" id="{17FFA452-F29A-46F8-AF0E-64C69BEE1E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752600"/>
                        <a:ext cx="7848600" cy="288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6804" name="矩形 5">
            <a:extLst>
              <a:ext uri="{FF2B5EF4-FFF2-40B4-BE49-F238E27FC236}">
                <a16:creationId xmlns:a16="http://schemas.microsoft.com/office/drawing/2014/main" id="{E6F4C06F-2E23-47AC-93FA-EFD49225969D}"/>
              </a:ext>
            </a:extLst>
          </p:cNvPr>
          <p:cNvSpPr>
            <a:spLocks noChangeArrowheads="1"/>
          </p:cNvSpPr>
          <p:nvPr/>
        </p:nvSpPr>
        <p:spPr bwMode="auto">
          <a:xfrm>
            <a:off x="3810000" y="5410200"/>
            <a:ext cx="214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三明治集成</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05" name="灯片编号占位符 1">
            <a:extLst>
              <a:ext uri="{FF2B5EF4-FFF2-40B4-BE49-F238E27FC236}">
                <a16:creationId xmlns:a16="http://schemas.microsoft.com/office/drawing/2014/main" id="{753359AC-6D97-4774-9CAF-417F5DAFA9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E3B37A-4B6C-4E50-B44C-1E13F1423CA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8503898"/>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C73D6206-31B3-47F5-BA26-E52F41F642D4}"/>
              </a:ext>
            </a:extLst>
          </p:cNvPr>
          <p:cNvSpPr>
            <a:spLocks noGrp="1"/>
          </p:cNvSpPr>
          <p:nvPr>
            <p:ph idx="1"/>
          </p:nvPr>
        </p:nvSpPr>
        <p:spPr/>
        <p:txBody>
          <a:bodyPr/>
          <a:lstStyle/>
          <a:p>
            <a:r>
              <a:rPr lang="en-US" altLang="zh-CN">
                <a:ea typeface="宋体" panose="02010600030101010101" pitchFamily="2" charset="-122"/>
              </a:rPr>
              <a:t>	5.3.6  </a:t>
            </a:r>
            <a:r>
              <a:rPr lang="zh-CN" altLang="zh-CN">
                <a:ea typeface="宋体" panose="02010600030101010101" pitchFamily="2" charset="-122"/>
              </a:rPr>
              <a:t>层次集成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层次集成（</a:t>
            </a:r>
            <a:r>
              <a:rPr lang="en-US" altLang="zh-CN">
                <a:ea typeface="宋体" panose="02010600030101010101" pitchFamily="2" charset="-122"/>
              </a:rPr>
              <a:t>Layer Integration</a:t>
            </a:r>
            <a:r>
              <a:rPr lang="zh-CN" altLang="zh-CN">
                <a:ea typeface="宋体" panose="02010600030101010101" pitchFamily="2" charset="-122"/>
              </a:rPr>
              <a:t>）方式增量式检测层次体系结构之中的接口和构件，使用增量测试的方法验证层次体系结构中的稳定性。</a:t>
            </a:r>
          </a:p>
          <a:p>
            <a:endParaRPr lang="zh-CN" altLang="en-US">
              <a:ea typeface="宋体" panose="02010600030101010101" pitchFamily="2" charset="-122"/>
            </a:endParaRPr>
          </a:p>
        </p:txBody>
      </p:sp>
      <p:sp>
        <p:nvSpPr>
          <p:cNvPr id="77827" name="灯片编号占位符 1">
            <a:extLst>
              <a:ext uri="{FF2B5EF4-FFF2-40B4-BE49-F238E27FC236}">
                <a16:creationId xmlns:a16="http://schemas.microsoft.com/office/drawing/2014/main" id="{34635E97-9041-4CBE-B7A3-55C32D803D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FC3F14-72FE-48B5-BB31-1C0154A71A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5739670"/>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a:extLst>
              <a:ext uri="{FF2B5EF4-FFF2-40B4-BE49-F238E27FC236}">
                <a16:creationId xmlns:a16="http://schemas.microsoft.com/office/drawing/2014/main" id="{308A951C-CAEC-4A7E-A9EA-6FE68C162C84}"/>
              </a:ext>
            </a:extLst>
          </p:cNvPr>
          <p:cNvSpPr>
            <a:spLocks noGrp="1"/>
          </p:cNvSpPr>
          <p:nvPr>
            <p:ph type="title"/>
          </p:nvPr>
        </p:nvSpPr>
        <p:spPr/>
        <p:txBody>
          <a:bodyPr/>
          <a:lstStyle/>
          <a:p>
            <a:endParaRPr lang="zh-CN" altLang="en-US">
              <a:ea typeface="宋体" panose="02010600030101010101" pitchFamily="2" charset="-122"/>
            </a:endParaRPr>
          </a:p>
        </p:txBody>
      </p:sp>
      <p:sp>
        <p:nvSpPr>
          <p:cNvPr id="78851" name="内容占位符 2">
            <a:extLst>
              <a:ext uri="{FF2B5EF4-FFF2-40B4-BE49-F238E27FC236}">
                <a16:creationId xmlns:a16="http://schemas.microsoft.com/office/drawing/2014/main" id="{69F1E3F1-736F-48AE-B413-006AC8EB0502}"/>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层次集成结合了自顶向下和自底向上集成的元素。</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测试设计必须识别层次并确定对每个层次应用哪种集成样式，在一个层次中的测试设计和测试顺序遵循这个样式。</a:t>
            </a:r>
          </a:p>
        </p:txBody>
      </p:sp>
      <p:sp>
        <p:nvSpPr>
          <p:cNvPr id="78852" name="灯片编号占位符 1">
            <a:extLst>
              <a:ext uri="{FF2B5EF4-FFF2-40B4-BE49-F238E27FC236}">
                <a16:creationId xmlns:a16="http://schemas.microsoft.com/office/drawing/2014/main" id="{CB76E12D-1EBF-4536-9B56-5C7D8E0A93D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AF6AF3-A930-4EA6-A95F-5B98DAC3611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4771390"/>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132D95AF-D319-44C9-AF2E-7732A6FD439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当加入每个底层测试用例集合时，所有已经在顶层被测试的控制线程应该再运行。测试用例集合应该检测全部的遍历所有层的协作。层次集成可能是自顶向下或是自底向上的，而自顶向下的测试依次进行以下步骤：</a:t>
            </a:r>
          </a:p>
          <a:p>
            <a:endParaRPr lang="zh-CN" altLang="en-US">
              <a:ea typeface="宋体" panose="02010600030101010101" pitchFamily="2" charset="-122"/>
            </a:endParaRPr>
          </a:p>
        </p:txBody>
      </p:sp>
      <p:sp>
        <p:nvSpPr>
          <p:cNvPr id="79875" name="灯片编号占位符 1">
            <a:extLst>
              <a:ext uri="{FF2B5EF4-FFF2-40B4-BE49-F238E27FC236}">
                <a16:creationId xmlns:a16="http://schemas.microsoft.com/office/drawing/2014/main" id="{947D787B-B572-48FD-A308-B151FDF047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A66070-3858-40FA-8502-F696BBAC5CF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07540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65D3DCB9-8C29-4525-8292-F62323D87197}"/>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为了澄清认识和端正态度，有必要对以下几个方面的问题加以说明。</a:t>
            </a:r>
          </a:p>
          <a:p>
            <a:pPr eaLnBrk="1" hangingPunct="1"/>
            <a:r>
              <a:rPr lang="en-US" altLang="zh-CN">
                <a:ea typeface="宋体" panose="02010600030101010101" pitchFamily="2" charset="-122"/>
              </a:rPr>
              <a:t>	1</a:t>
            </a:r>
            <a:r>
              <a:rPr lang="zh-CN" altLang="zh-CN">
                <a:ea typeface="宋体" panose="02010600030101010101" pitchFamily="2" charset="-122"/>
              </a:rPr>
              <a:t>．测试的基本原则</a:t>
            </a:r>
          </a:p>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1</a:t>
            </a:r>
            <a:r>
              <a:rPr lang="zh-CN" altLang="zh-CN">
                <a:ea typeface="宋体" panose="02010600030101010101" pitchFamily="2" charset="-122"/>
              </a:rPr>
              <a:t>：穷尽测试是不可能的。所谓穷尽测试就是对所有输入数据的各种可能进行排列组合试验的测试。</a:t>
            </a:r>
          </a:p>
          <a:p>
            <a:pPr eaLnBrk="1" hangingPunct="1"/>
            <a:endParaRPr lang="zh-CN" altLang="en-US">
              <a:ea typeface="宋体" panose="02010600030101010101" pitchFamily="2" charset="-122"/>
            </a:endParaRPr>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F4A4CF7B-5A85-400E-929B-CD8F0F1A5D68}"/>
              </a:ext>
            </a:extLst>
          </p:cNvPr>
          <p:cNvSpPr>
            <a:spLocks noGrp="1"/>
          </p:cNvSpPr>
          <p:nvPr>
            <p:ph idx="1"/>
          </p:nvPr>
        </p:nvSpPr>
        <p:spPr>
          <a:xfrm>
            <a:off x="-30480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）单独测试每一层。如果需要，使用驱动模块。达到所选样式的出口准则。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）执行层次的自顶向下集成。结果测试用例集合</a:t>
            </a:r>
            <a:r>
              <a:rPr lang="en-US" altLang="zh-CN">
                <a:ea typeface="宋体" panose="02010600030101010101" pitchFamily="2" charset="-122"/>
              </a:rPr>
              <a:t>/</a:t>
            </a:r>
            <a:r>
              <a:rPr lang="zh-CN" altLang="zh-CN">
                <a:ea typeface="宋体" panose="02010600030101010101" pitchFamily="2" charset="-122"/>
              </a:rPr>
              <a:t>驱动模块应设计为可复用、可重运行式。</a:t>
            </a:r>
          </a:p>
        </p:txBody>
      </p:sp>
      <p:sp>
        <p:nvSpPr>
          <p:cNvPr id="80899" name="灯片编号占位符 1">
            <a:extLst>
              <a:ext uri="{FF2B5EF4-FFF2-40B4-BE49-F238E27FC236}">
                <a16:creationId xmlns:a16="http://schemas.microsoft.com/office/drawing/2014/main" id="{83A3014D-C321-430D-9835-1024629F9D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5EA1132-998F-486F-9F55-D25640E3CB3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0199477"/>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0991999E-844C-4392-B565-4B2D11F39AA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）在接下来的一层使用自顶向下方法。去掉第二层子系统的桩模块并实现接口。扩充控制测试用例集合以达到所有新实现的构件并再运行测试。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）每层的接口通过以后，去掉所有桩模块并实现到下一层的接口。</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1923" name="灯片编号占位符 1">
            <a:extLst>
              <a:ext uri="{FF2B5EF4-FFF2-40B4-BE49-F238E27FC236}">
                <a16:creationId xmlns:a16="http://schemas.microsoft.com/office/drawing/2014/main" id="{62E8E9A5-21FF-4D68-B9EA-C229835B46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81D28D6-8F07-4EAD-9C8A-99E0F1FC939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1016060"/>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64C55478-0AEB-4C3A-B90F-5F41E904AF3A}"/>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层次集成验证系统中的互操作性，适用于受测试的系统可以作为一个允许只有相邻层之间接口的层次建模。也就是顶层不向底层发送消息，底层不向顶层发送消息，而是顶层向中间层发送消息、中间层向底层发送消息的系统。</a:t>
            </a:r>
          </a:p>
        </p:txBody>
      </p:sp>
      <p:sp>
        <p:nvSpPr>
          <p:cNvPr id="82947" name="灯片编号占位符 1">
            <a:extLst>
              <a:ext uri="{FF2B5EF4-FFF2-40B4-BE49-F238E27FC236}">
                <a16:creationId xmlns:a16="http://schemas.microsoft.com/office/drawing/2014/main" id="{0C513624-BE9B-412F-85D5-366E0C5B31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38D9B4-C720-4C26-B796-D7EC72C70B8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3306446"/>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51FB4B97-E6A8-41C8-A1D6-A3C2A4AD844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测试环境中要使用的虚拟机是稳定的。若虚拟机正在开发，考虑基干集成。</a:t>
            </a:r>
          </a:p>
          <a:p>
            <a:r>
              <a:rPr lang="en-US" altLang="zh-CN">
                <a:ea typeface="宋体" panose="02010600030101010101" pitchFamily="2" charset="-122"/>
              </a:rPr>
              <a:t>●	</a:t>
            </a:r>
            <a:r>
              <a:rPr lang="zh-CN" altLang="zh-CN">
                <a:ea typeface="宋体" panose="02010600030101010101" pitchFamily="2" charset="-122"/>
              </a:rPr>
              <a:t>协作的构件是最低可操作的，即它们应该满足相关的构件范围测试的出口准则。</a:t>
            </a:r>
          </a:p>
          <a:p>
            <a:r>
              <a:rPr lang="en-US" altLang="zh-CN">
                <a:ea typeface="宋体" panose="02010600030101010101" pitchFamily="2" charset="-122"/>
              </a:rPr>
              <a:t>●	</a:t>
            </a:r>
            <a:r>
              <a:rPr lang="zh-CN" altLang="zh-CN">
                <a:ea typeface="宋体" panose="02010600030101010101" pitchFamily="2" charset="-122"/>
              </a:rPr>
              <a:t>已经进行了物理的、功能的、环境的审核，并且没有发现任何可能干扰集成测试的异常。</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3971" name="灯片编号占位符 1">
            <a:extLst>
              <a:ext uri="{FF2B5EF4-FFF2-40B4-BE49-F238E27FC236}">
                <a16:creationId xmlns:a16="http://schemas.microsoft.com/office/drawing/2014/main" id="{9F72BEE2-C3EA-4AF7-9BC6-5644F93802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15D3F9-BC93-4E83-82F3-A148EE498D9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068983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F87E2704-2AC1-4A26-8393-8261940E68FC}"/>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每个被驱动的构件满足其测试样式的出口准则。</a:t>
            </a:r>
          </a:p>
          <a:p>
            <a:r>
              <a:rPr lang="en-US" altLang="zh-CN">
                <a:ea typeface="宋体" panose="02010600030101010101" pitchFamily="2" charset="-122"/>
              </a:rPr>
              <a:t>●	</a:t>
            </a:r>
            <a:r>
              <a:rPr lang="zh-CN" altLang="zh-CN">
                <a:ea typeface="宋体" panose="02010600030101010101" pitchFamily="2" charset="-122"/>
              </a:rPr>
              <a:t>每个穿过两个或是多个层的协作至少已被测试一次（覆盖分析器可以提供和分析调用调用对的踪迹，确切地详述哪些接口已被测试）。</a:t>
            </a:r>
          </a:p>
          <a:p>
            <a:endParaRPr lang="zh-CN" altLang="en-US">
              <a:ea typeface="宋体" panose="02010600030101010101" pitchFamily="2" charset="-122"/>
            </a:endParaRPr>
          </a:p>
        </p:txBody>
      </p:sp>
      <p:sp>
        <p:nvSpPr>
          <p:cNvPr id="84995" name="灯片编号占位符 1">
            <a:extLst>
              <a:ext uri="{FF2B5EF4-FFF2-40B4-BE49-F238E27FC236}">
                <a16:creationId xmlns:a16="http://schemas.microsoft.com/office/drawing/2014/main" id="{B7E74E8F-6AE4-49BE-BB33-7CBB8FA863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B97F61-EA7E-405E-9DA8-74AC3C1E398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4132066"/>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a:extLst>
              <a:ext uri="{FF2B5EF4-FFF2-40B4-BE49-F238E27FC236}">
                <a16:creationId xmlns:a16="http://schemas.microsoft.com/office/drawing/2014/main" id="{B41C497E-5ADA-4D28-A39D-50860610604B}"/>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6</a:t>
            </a:r>
            <a:r>
              <a:rPr lang="zh-CN" altLang="zh-CN">
                <a:ea typeface="宋体" panose="02010600030101010101" pitchFamily="2" charset="-122"/>
              </a:rPr>
              <a:t>．层次集成的优点和缺点</a:t>
            </a:r>
            <a:endParaRPr lang="en-US" altLang="zh-CN">
              <a:ea typeface="宋体" panose="02010600030101010101" pitchFamily="2" charset="-122"/>
            </a:endParaRPr>
          </a:p>
          <a:p>
            <a:r>
              <a:rPr lang="zh-CN" altLang="en-US">
                <a:ea typeface="宋体" panose="02010600030101010101" pitchFamily="2" charset="-122"/>
              </a:rPr>
              <a:t>      类似于自顶向下和自底向上。对于自顶向下集成，可以在可能的最短时间提供到底层客户的运行集成接口，然而层堆栈的耐久性直到最低层被集成才能被证实。对于自底向上型集成，驱动模块到被测层的接近将使干扰降到最小，但直到直到最顶层被集成才能验证完整的行为。</a:t>
            </a:r>
            <a:endParaRPr lang="zh-CN" altLang="zh-CN">
              <a:ea typeface="宋体" panose="02010600030101010101" pitchFamily="2" charset="-122"/>
            </a:endParaRPr>
          </a:p>
          <a:p>
            <a:endParaRPr lang="zh-CN" altLang="en-US">
              <a:ea typeface="宋体" panose="02010600030101010101" pitchFamily="2" charset="-122"/>
            </a:endParaRPr>
          </a:p>
        </p:txBody>
      </p:sp>
      <p:sp>
        <p:nvSpPr>
          <p:cNvPr id="86019" name="灯片编号占位符 1">
            <a:extLst>
              <a:ext uri="{FF2B5EF4-FFF2-40B4-BE49-F238E27FC236}">
                <a16:creationId xmlns:a16="http://schemas.microsoft.com/office/drawing/2014/main" id="{97182E45-5AF2-4D1F-B8AB-5D240B75AE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1098C1-F90E-402F-BD57-95513A34B6A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4322706"/>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a:extLst>
              <a:ext uri="{FF2B5EF4-FFF2-40B4-BE49-F238E27FC236}">
                <a16:creationId xmlns:a16="http://schemas.microsoft.com/office/drawing/2014/main" id="{E5F2155E-D6EE-4026-A4E6-3E40AD1574C0}"/>
              </a:ext>
            </a:extLst>
          </p:cNvPr>
          <p:cNvSpPr>
            <a:spLocks noGrp="1"/>
          </p:cNvSpPr>
          <p:nvPr>
            <p:ph idx="1"/>
          </p:nvPr>
        </p:nvSpPr>
        <p:spPr>
          <a:xfrm>
            <a:off x="-457200" y="1295400"/>
            <a:ext cx="10058400" cy="4953000"/>
          </a:xfrm>
        </p:spPr>
        <p:txBody>
          <a:bodyPr/>
          <a:lstStyle/>
          <a:p>
            <a:r>
              <a:rPr lang="en-US" altLang="zh-CN">
                <a:ea typeface="宋体" panose="02010600030101010101" pitchFamily="2" charset="-122"/>
              </a:rPr>
              <a:t>	5.3.7  </a:t>
            </a:r>
            <a:r>
              <a:rPr lang="zh-CN" altLang="zh-CN">
                <a:ea typeface="宋体" panose="02010600030101010101" pitchFamily="2" charset="-122"/>
              </a:rPr>
              <a:t>客户</a:t>
            </a:r>
            <a:r>
              <a:rPr lang="en-US" altLang="zh-CN">
                <a:ea typeface="宋体" panose="02010600030101010101" pitchFamily="2" charset="-122"/>
              </a:rPr>
              <a:t>/</a:t>
            </a:r>
            <a:r>
              <a:rPr lang="zh-CN" altLang="zh-CN">
                <a:ea typeface="宋体" panose="02010600030101010101" pitchFamily="2" charset="-122"/>
              </a:rPr>
              <a:t>服务器集成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客户</a:t>
            </a:r>
            <a:r>
              <a:rPr lang="en-US" altLang="zh-CN">
                <a:ea typeface="宋体" panose="02010600030101010101" pitchFamily="2" charset="-122"/>
              </a:rPr>
              <a:t>/</a:t>
            </a:r>
            <a:r>
              <a:rPr lang="zh-CN" altLang="zh-CN">
                <a:ea typeface="宋体" panose="02010600030101010101" pitchFamily="2" charset="-122"/>
              </a:rPr>
              <a:t>服务器集成（</a:t>
            </a:r>
            <a:r>
              <a:rPr lang="en-US" altLang="zh-CN">
                <a:ea typeface="宋体" panose="02010600030101010101" pitchFamily="2" charset="-122"/>
              </a:rPr>
              <a:t>Client/Server  Integration</a:t>
            </a:r>
            <a:r>
              <a:rPr lang="zh-CN" altLang="zh-CN">
                <a:ea typeface="宋体" panose="02010600030101010101" pitchFamily="2" charset="-122"/>
              </a:rPr>
              <a:t>）方式论证客户和服务器之间交互的稳定性。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它从单独测试客户和服务器开始，然后在范围</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内使用受控增加直到所有接口经过测试。 </a:t>
            </a:r>
            <a:endParaRPr lang="zh-CN" altLang="en-US">
              <a:ea typeface="宋体" panose="02010600030101010101" pitchFamily="2" charset="-122"/>
            </a:endParaRPr>
          </a:p>
        </p:txBody>
      </p:sp>
      <p:sp>
        <p:nvSpPr>
          <p:cNvPr id="87043" name="灯片编号占位符 1">
            <a:extLst>
              <a:ext uri="{FF2B5EF4-FFF2-40B4-BE49-F238E27FC236}">
                <a16:creationId xmlns:a16="http://schemas.microsoft.com/office/drawing/2014/main" id="{FB33DD78-B124-4185-9CC0-2F0FE9AF4F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C33361-3E2B-46F5-9CED-47CE804E15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7365199"/>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E883CF17-967A-444B-BFCB-6EB3C288FCA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88067" name="Object 1">
            <a:extLst>
              <a:ext uri="{FF2B5EF4-FFF2-40B4-BE49-F238E27FC236}">
                <a16:creationId xmlns:a16="http://schemas.microsoft.com/office/drawing/2014/main" id="{A826BDEB-9E40-46DA-936A-CEFB50FD3239}"/>
              </a:ext>
            </a:extLst>
          </p:cNvPr>
          <p:cNvGraphicFramePr>
            <a:graphicFrameLocks noChangeAspect="1"/>
          </p:cNvGraphicFramePr>
          <p:nvPr/>
        </p:nvGraphicFramePr>
        <p:xfrm>
          <a:off x="1828800" y="1447800"/>
          <a:ext cx="5334000" cy="4217988"/>
        </p:xfrm>
        <a:graphic>
          <a:graphicData uri="http://schemas.openxmlformats.org/presentationml/2006/ole">
            <mc:AlternateContent xmlns:mc="http://schemas.openxmlformats.org/markup-compatibility/2006">
              <mc:Choice xmlns:v="urn:schemas-microsoft-com:vml" Requires="v">
                <p:oleObj spid="_x0000_s113669" r:id="rId3" imgW="3634740" imgH="2869692" progId="Visio.Drawing.11">
                  <p:embed/>
                </p:oleObj>
              </mc:Choice>
              <mc:Fallback>
                <p:oleObj r:id="rId3" imgW="3634740" imgH="2869692" progId="Visio.Drawing.11">
                  <p:embed/>
                  <p:pic>
                    <p:nvPicPr>
                      <p:cNvPr id="88067" name="Object 1">
                        <a:extLst>
                          <a:ext uri="{FF2B5EF4-FFF2-40B4-BE49-F238E27FC236}">
                            <a16:creationId xmlns:a16="http://schemas.microsoft.com/office/drawing/2014/main" id="{A826BDEB-9E40-46DA-936A-CEFB50FD32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1447800"/>
                        <a:ext cx="5334000" cy="421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8068" name="Rectangle 3">
            <a:extLst>
              <a:ext uri="{FF2B5EF4-FFF2-40B4-BE49-F238E27FC236}">
                <a16:creationId xmlns:a16="http://schemas.microsoft.com/office/drawing/2014/main" id="{FD5192F9-BB9C-4701-8071-ECFC0C193F59}"/>
              </a:ext>
            </a:extLst>
          </p:cNvPr>
          <p:cNvSpPr>
            <a:spLocks noChangeArrowheads="1"/>
          </p:cNvSpPr>
          <p:nvPr/>
        </p:nvSpPr>
        <p:spPr bwMode="auto">
          <a:xfrm>
            <a:off x="2433638" y="6111875"/>
            <a:ext cx="4230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方正书宋简体"/>
                <a:cs typeface="Times New Roman" panose="02020603050405020304" pitchFamily="18" charset="0"/>
              </a:rPr>
              <a:t>图</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方正书宋简体"/>
                <a:cs typeface="Times New Roman" panose="02020603050405020304" pitchFamily="18" charset="0"/>
              </a:rPr>
              <a:t>5.13  </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方正书宋简体"/>
                <a:cs typeface="Times New Roman" panose="02020603050405020304" pitchFamily="18" charset="0"/>
              </a:rPr>
              <a:t>一般的星形客户</a:t>
            </a:r>
            <a:r>
              <a:rPr kumimoji="0" lang="en-US" altLang="zh-CN" sz="1800" b="0" i="0" u="none" strike="noStrike" kern="1200" cap="none" spc="0" normalizeH="0" baseline="0" noProof="0">
                <a:ln>
                  <a:noFill/>
                </a:ln>
                <a:solidFill>
                  <a:srgbClr val="000000"/>
                </a:solidFill>
                <a:effectLst/>
                <a:uLnTx/>
                <a:uFillTx/>
                <a:latin typeface="Times New Roman" panose="02020603050405020304" pitchFamily="18" charset="0"/>
                <a:ea typeface="方正书宋简体"/>
                <a:cs typeface="Times New Roman" panose="02020603050405020304" pitchFamily="18" charset="0"/>
              </a:rPr>
              <a:t>/</a:t>
            </a:r>
            <a:r>
              <a:rPr kumimoji="0"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方正书宋简体"/>
                <a:cs typeface="Times New Roman" panose="02020603050405020304" pitchFamily="18" charset="0"/>
              </a:rPr>
              <a:t>服务器体系结构</a:t>
            </a: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方正书宋简体"/>
              <a:cs typeface="Times New Roman" panose="02020603050405020304" pitchFamily="18" charset="0"/>
            </a:endParaRPr>
          </a:p>
        </p:txBody>
      </p:sp>
      <p:sp>
        <p:nvSpPr>
          <p:cNvPr id="88069" name="灯片编号占位符 1">
            <a:extLst>
              <a:ext uri="{FF2B5EF4-FFF2-40B4-BE49-F238E27FC236}">
                <a16:creationId xmlns:a16="http://schemas.microsoft.com/office/drawing/2014/main" id="{E3FFB6ED-0A2C-4352-966C-2C2CC7B9CE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0928F3-58AE-4963-A722-83EB80B8B5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162178"/>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a:extLst>
              <a:ext uri="{FF2B5EF4-FFF2-40B4-BE49-F238E27FC236}">
                <a16:creationId xmlns:a16="http://schemas.microsoft.com/office/drawing/2014/main" id="{9C48D705-03DC-4E24-94EE-DC72892BB6DE}"/>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测试过程如下：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）客户</a:t>
            </a:r>
            <a:r>
              <a:rPr lang="en-US" altLang="zh-CN">
                <a:ea typeface="宋体" panose="02010600030101010101" pitchFamily="2" charset="-122"/>
              </a:rPr>
              <a:t>+ </a:t>
            </a:r>
            <a:r>
              <a:rPr lang="zh-CN" altLang="zh-CN">
                <a:ea typeface="宋体" panose="02010600030101010101" pitchFamily="2" charset="-122"/>
              </a:rPr>
              <a:t>服务器桩模块。</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）服务器</a:t>
            </a:r>
            <a:r>
              <a:rPr lang="en-US" altLang="zh-CN">
                <a:ea typeface="宋体" panose="02010600030101010101" pitchFamily="2" charset="-122"/>
              </a:rPr>
              <a:t>+ </a:t>
            </a:r>
            <a:r>
              <a:rPr lang="zh-CN" altLang="zh-CN">
                <a:ea typeface="宋体" panose="02010600030101010101" pitchFamily="2" charset="-122"/>
              </a:rPr>
              <a:t>客户桩模块。</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）客户</a:t>
            </a:r>
            <a:r>
              <a:rPr lang="en-US" altLang="zh-CN">
                <a:ea typeface="宋体" panose="02010600030101010101" pitchFamily="2" charset="-122"/>
              </a:rPr>
              <a:t>+ </a:t>
            </a:r>
            <a:r>
              <a:rPr lang="zh-CN" altLang="zh-CN">
                <a:ea typeface="宋体" panose="02010600030101010101" pitchFamily="2" charset="-122"/>
              </a:rPr>
              <a:t>服务器。 </a:t>
            </a:r>
          </a:p>
          <a:p>
            <a:endParaRPr lang="zh-CN" altLang="en-US">
              <a:ea typeface="宋体" panose="02010600030101010101" pitchFamily="2" charset="-122"/>
            </a:endParaRPr>
          </a:p>
        </p:txBody>
      </p:sp>
      <p:sp>
        <p:nvSpPr>
          <p:cNvPr id="89091" name="灯片编号占位符 1">
            <a:extLst>
              <a:ext uri="{FF2B5EF4-FFF2-40B4-BE49-F238E27FC236}">
                <a16:creationId xmlns:a16="http://schemas.microsoft.com/office/drawing/2014/main" id="{53BD1C94-FB11-4643-AB15-6CB72C0DBF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A650814-C5E2-4D2D-A79B-D0ABC412659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07691176"/>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a:extLst>
              <a:ext uri="{FF2B5EF4-FFF2-40B4-BE49-F238E27FC236}">
                <a16:creationId xmlns:a16="http://schemas.microsoft.com/office/drawing/2014/main" id="{A4217263-F167-4757-A935-0C6F8E2E6FE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62013" y="1671638"/>
            <a:ext cx="7343775" cy="4200525"/>
          </a:xfrm>
          <a:noFill/>
        </p:spPr>
      </p:pic>
      <p:sp>
        <p:nvSpPr>
          <p:cNvPr id="90115" name="矩形 4">
            <a:extLst>
              <a:ext uri="{FF2B5EF4-FFF2-40B4-BE49-F238E27FC236}">
                <a16:creationId xmlns:a16="http://schemas.microsoft.com/office/drawing/2014/main" id="{DCE77290-B98A-4781-945E-EAD933352190}"/>
              </a:ext>
            </a:extLst>
          </p:cNvPr>
          <p:cNvSpPr>
            <a:spLocks noChangeArrowheads="1"/>
          </p:cNvSpPr>
          <p:nvPr/>
        </p:nvSpPr>
        <p:spPr bwMode="auto">
          <a:xfrm>
            <a:off x="2819400" y="6019800"/>
            <a:ext cx="40576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客户</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服务器集成各阶段的配置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16" name="灯片编号占位符 1">
            <a:extLst>
              <a:ext uri="{FF2B5EF4-FFF2-40B4-BE49-F238E27FC236}">
                <a16:creationId xmlns:a16="http://schemas.microsoft.com/office/drawing/2014/main" id="{EF1F83FD-9AB4-4A2E-86A0-D5584CF25B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39A9F6-5ECE-4978-BEE3-6597B72D0EB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934312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descr="0108">
            <a:extLst>
              <a:ext uri="{FF2B5EF4-FFF2-40B4-BE49-F238E27FC236}">
                <a16:creationId xmlns:a16="http://schemas.microsoft.com/office/drawing/2014/main" id="{A6D71863-8DBC-46DA-BF3F-5CA8CDD8D91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1600200"/>
            <a:ext cx="3360738" cy="4433888"/>
          </a:xfrm>
          <a:noFill/>
        </p:spPr>
      </p:pic>
      <p:sp>
        <p:nvSpPr>
          <p:cNvPr id="49155" name="矩形 4">
            <a:extLst>
              <a:ext uri="{FF2B5EF4-FFF2-40B4-BE49-F238E27FC236}">
                <a16:creationId xmlns:a16="http://schemas.microsoft.com/office/drawing/2014/main" id="{C076FB01-7386-4149-ACB1-FF8F0B227724}"/>
              </a:ext>
            </a:extLst>
          </p:cNvPr>
          <p:cNvSpPr>
            <a:spLocks noChangeArrowheads="1"/>
          </p:cNvSpPr>
          <p:nvPr/>
        </p:nvSpPr>
        <p:spPr bwMode="auto">
          <a:xfrm>
            <a:off x="2743200" y="6172200"/>
            <a:ext cx="4095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1.8  </a:t>
            </a:r>
            <a:r>
              <a:rPr lang="zh-CN" altLang="zh-CN" b="1">
                <a:ea typeface="宋体" panose="02010600030101010101" pitchFamily="2" charset="-122"/>
              </a:rPr>
              <a:t>具有四个判断和一个循环的程序</a:t>
            </a:r>
            <a:endParaRPr lang="zh-CN" altLang="en-US" b="1">
              <a:ea typeface="宋体" panose="02010600030101010101" pitchFamily="2" charset="-122"/>
            </a:endParaRPr>
          </a:p>
        </p:txBody>
      </p:sp>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a:extLst>
              <a:ext uri="{FF2B5EF4-FFF2-40B4-BE49-F238E27FC236}">
                <a16:creationId xmlns:a16="http://schemas.microsoft.com/office/drawing/2014/main" id="{9B261D76-84FC-4570-B34A-ED160707A40C}"/>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对于和单独的服务器构件松散耦合的客户构件之间接口的逐步验证，可以通过客户</a:t>
            </a:r>
            <a:r>
              <a:rPr lang="en-US" altLang="zh-CN">
                <a:ea typeface="宋体" panose="02010600030101010101" pitchFamily="2" charset="-122"/>
              </a:rPr>
              <a:t>/</a:t>
            </a:r>
            <a:r>
              <a:rPr lang="zh-CN" altLang="zh-CN">
                <a:ea typeface="宋体" panose="02010600030101010101" pitchFamily="2" charset="-122"/>
              </a:rPr>
              <a:t>服务器集成的序列达到，使得并行的开发和测试是可能的。被测系统是客户</a:t>
            </a:r>
            <a:r>
              <a:rPr lang="en-US" altLang="zh-CN">
                <a:ea typeface="宋体" panose="02010600030101010101" pitchFamily="2" charset="-122"/>
              </a:rPr>
              <a:t>/</a:t>
            </a:r>
            <a:r>
              <a:rPr lang="zh-CN" altLang="zh-CN">
                <a:ea typeface="宋体" panose="02010600030101010101" pitchFamily="2" charset="-122"/>
              </a:rPr>
              <a:t>服务器体系结构的一个变体。</a:t>
            </a:r>
            <a:endParaRPr lang="zh-CN" altLang="en-US">
              <a:ea typeface="宋体" panose="02010600030101010101" pitchFamily="2" charset="-122"/>
            </a:endParaRPr>
          </a:p>
        </p:txBody>
      </p:sp>
      <p:sp>
        <p:nvSpPr>
          <p:cNvPr id="91139" name="灯片编号占位符 1">
            <a:extLst>
              <a:ext uri="{FF2B5EF4-FFF2-40B4-BE49-F238E27FC236}">
                <a16:creationId xmlns:a16="http://schemas.microsoft.com/office/drawing/2014/main" id="{A6ADCE48-E872-49CF-89B0-D0E65227E9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415C8A-AE54-4CEA-9EE0-CBA4D902655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7738740"/>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238333FD-EC2E-4023-9EDC-2ED037C8C14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和自顶向下的情况不同，不存在单独的轨迹控制。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服务器对客户消息做出反应，客户对来自系统环境的消息做出反应。</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每个系统各构件有其自己的控制策略。</a:t>
            </a:r>
            <a:endParaRPr lang="en-US"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a:p>
            <a:endParaRPr lang="zh-CN" altLang="en-US">
              <a:ea typeface="宋体" panose="02010600030101010101" pitchFamily="2" charset="-122"/>
            </a:endParaRPr>
          </a:p>
        </p:txBody>
      </p:sp>
      <p:sp>
        <p:nvSpPr>
          <p:cNvPr id="92163" name="灯片编号占位符 1">
            <a:extLst>
              <a:ext uri="{FF2B5EF4-FFF2-40B4-BE49-F238E27FC236}">
                <a16:creationId xmlns:a16="http://schemas.microsoft.com/office/drawing/2014/main" id="{C9057DFB-BBA3-4D41-825A-19060B5908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633767-CC9C-47BB-9477-26E718EEF3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11338678"/>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a:extLst>
              <a:ext uri="{FF2B5EF4-FFF2-40B4-BE49-F238E27FC236}">
                <a16:creationId xmlns:a16="http://schemas.microsoft.com/office/drawing/2014/main" id="{955DE54B-1564-42BA-8E08-48534BC93C20}"/>
              </a:ext>
            </a:extLst>
          </p:cNvPr>
          <p:cNvSpPr>
            <a:spLocks noGrp="1"/>
          </p:cNvSpPr>
          <p:nvPr>
            <p:ph idx="1"/>
          </p:nvPr>
        </p:nvSpPr>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测试环境中要使用的虚拟机是稳定的。若虚拟机正在开发，考虑基干集成。</a:t>
            </a:r>
          </a:p>
          <a:p>
            <a:r>
              <a:rPr lang="en-US" altLang="zh-CN">
                <a:ea typeface="宋体" panose="02010600030101010101" pitchFamily="2" charset="-122"/>
              </a:rPr>
              <a:t>●	</a:t>
            </a:r>
            <a:r>
              <a:rPr lang="zh-CN" altLang="zh-CN">
                <a:ea typeface="宋体" panose="02010600030101010101" pitchFamily="2" charset="-122"/>
              </a:rPr>
              <a:t>协作的构件是最低可操作的，即它们应该满足相关的构件范围测试的出口准则。</a:t>
            </a:r>
          </a:p>
        </p:txBody>
      </p:sp>
      <p:sp>
        <p:nvSpPr>
          <p:cNvPr id="93187" name="灯片编号占位符 1">
            <a:extLst>
              <a:ext uri="{FF2B5EF4-FFF2-40B4-BE49-F238E27FC236}">
                <a16:creationId xmlns:a16="http://schemas.microsoft.com/office/drawing/2014/main" id="{A032FC47-FA1B-47BF-B1D8-6B0951E450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673C67-9A7B-47D3-A8BF-60971856850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10132950"/>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4A634B46-9129-4D36-BDB5-B68BB5107517}"/>
              </a:ext>
            </a:extLst>
          </p:cNvPr>
          <p:cNvSpPr>
            <a:spLocks noGrp="1"/>
          </p:cNvSpPr>
          <p:nvPr>
            <p:ph idx="1"/>
          </p:nvPr>
        </p:nvSpPr>
        <p:spPr>
          <a:xfrm>
            <a:off x="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已经进行了物理的、功能的、环境的审核，并且</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没有发现任何可能干扰集成测试的异常。</a:t>
            </a:r>
          </a:p>
          <a:p>
            <a:r>
              <a:rPr lang="en-US" altLang="zh-CN">
                <a:ea typeface="宋体" panose="02010600030101010101" pitchFamily="2" charset="-122"/>
              </a:rPr>
              <a:t>●	</a:t>
            </a:r>
            <a:r>
              <a:rPr lang="zh-CN" altLang="zh-CN">
                <a:ea typeface="宋体" panose="02010600030101010101" pitchFamily="2" charset="-122"/>
              </a:rPr>
              <a:t>一个多平台测试工具包已经安装并证明可以工作。</a:t>
            </a:r>
          </a:p>
          <a:p>
            <a:r>
              <a:rPr lang="en-US" altLang="zh-CN">
                <a:ea typeface="宋体" panose="02010600030101010101" pitchFamily="2" charset="-122"/>
              </a:rPr>
              <a:t>●	</a:t>
            </a:r>
            <a:r>
              <a:rPr lang="zh-CN" altLang="zh-CN">
                <a:ea typeface="宋体" panose="02010600030101010101" pitchFamily="2" charset="-122"/>
              </a:rPr>
              <a:t>一个多平台版本控制系统已经安装并正被使用。</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4211" name="灯片编号占位符 1">
            <a:extLst>
              <a:ext uri="{FF2B5EF4-FFF2-40B4-BE49-F238E27FC236}">
                <a16:creationId xmlns:a16="http://schemas.microsoft.com/office/drawing/2014/main" id="{C1C01F31-9135-4C93-A739-C541BE3661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4202E0-E815-43F1-845D-E9A0A1B0A06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01540735"/>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31196C70-A528-447E-90F4-536CCCB50189}"/>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每个被驱动的构件满足其测试样式的出口准则。</a:t>
            </a:r>
          </a:p>
          <a:p>
            <a:r>
              <a:rPr lang="en-US" altLang="zh-CN">
                <a:ea typeface="宋体" panose="02010600030101010101" pitchFamily="2" charset="-122"/>
              </a:rPr>
              <a:t>●	</a:t>
            </a:r>
            <a:r>
              <a:rPr lang="zh-CN" altLang="zh-CN">
                <a:ea typeface="宋体" panose="02010600030101010101" pitchFamily="2" charset="-122"/>
              </a:rPr>
              <a:t>到每个子构件的接口至少已被测试一次。</a:t>
            </a:r>
          </a:p>
          <a:p>
            <a:r>
              <a:rPr lang="en-US" altLang="zh-CN">
                <a:ea typeface="宋体" panose="02010600030101010101" pitchFamily="2" charset="-122"/>
              </a:rPr>
              <a:t>●	</a:t>
            </a:r>
            <a:r>
              <a:rPr lang="zh-CN" altLang="zh-CN">
                <a:ea typeface="宋体" panose="02010600030101010101" pitchFamily="2" charset="-122"/>
              </a:rPr>
              <a:t>测试用例集合在一个关于目标环境同构的测试环境中通过。</a:t>
            </a:r>
          </a:p>
          <a:p>
            <a:endParaRPr lang="zh-CN" altLang="en-US">
              <a:ea typeface="宋体" panose="02010600030101010101" pitchFamily="2" charset="-122"/>
            </a:endParaRPr>
          </a:p>
        </p:txBody>
      </p:sp>
      <p:sp>
        <p:nvSpPr>
          <p:cNvPr id="95235" name="灯片编号占位符 1">
            <a:extLst>
              <a:ext uri="{FF2B5EF4-FFF2-40B4-BE49-F238E27FC236}">
                <a16:creationId xmlns:a16="http://schemas.microsoft.com/office/drawing/2014/main" id="{D950F477-A84D-41DD-A24A-0A0A576AF0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BF866E-EB07-4EA8-8BAB-5B5D59CB448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87161002"/>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a:extLst>
              <a:ext uri="{FF2B5EF4-FFF2-40B4-BE49-F238E27FC236}">
                <a16:creationId xmlns:a16="http://schemas.microsoft.com/office/drawing/2014/main" id="{E5AE1F9D-05BA-4BC7-96A0-F674E6D2A01E}"/>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6</a:t>
            </a:r>
            <a:r>
              <a:rPr lang="zh-CN" altLang="zh-CN">
                <a:ea typeface="宋体" panose="02010600030101010101" pitchFamily="2" charset="-122"/>
              </a:rPr>
              <a:t>．客户</a:t>
            </a:r>
            <a:r>
              <a:rPr lang="en-US" altLang="zh-CN">
                <a:ea typeface="宋体" panose="02010600030101010101" pitchFamily="2" charset="-122"/>
              </a:rPr>
              <a:t>/</a:t>
            </a:r>
            <a:r>
              <a:rPr lang="zh-CN" altLang="zh-CN">
                <a:ea typeface="宋体" panose="02010600030101010101" pitchFamily="2" charset="-122"/>
              </a:rPr>
              <a:t>服务器集成方式的优点和缺点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客户</a:t>
            </a:r>
            <a:r>
              <a:rPr lang="en-US" altLang="zh-CN">
                <a:ea typeface="宋体" panose="02010600030101010101" pitchFamily="2" charset="-122"/>
              </a:rPr>
              <a:t>/</a:t>
            </a:r>
            <a:r>
              <a:rPr lang="zh-CN" altLang="zh-CN">
                <a:ea typeface="宋体" panose="02010600030101010101" pitchFamily="2" charset="-122"/>
              </a:rPr>
              <a:t>服务器集成次序一般几乎没有约束，集成可以根据优先性或风险排序。</a:t>
            </a:r>
          </a:p>
          <a:p>
            <a:r>
              <a:rPr lang="en-US" altLang="zh-CN">
                <a:ea typeface="宋体" panose="02010600030101010101" pitchFamily="2" charset="-122"/>
              </a:rPr>
              <a:t>●	</a:t>
            </a:r>
            <a:r>
              <a:rPr lang="zh-CN" altLang="zh-CN">
                <a:ea typeface="宋体" panose="02010600030101010101" pitchFamily="2" charset="-122"/>
              </a:rPr>
              <a:t>结构清晰。</a:t>
            </a:r>
          </a:p>
          <a:p>
            <a:r>
              <a:rPr lang="en-US" altLang="zh-CN">
                <a:ea typeface="宋体" panose="02010600030101010101" pitchFamily="2" charset="-122"/>
              </a:rPr>
              <a:t>●	</a:t>
            </a:r>
            <a:r>
              <a:rPr lang="zh-CN" altLang="zh-CN">
                <a:ea typeface="宋体" panose="02010600030101010101" pitchFamily="2" charset="-122"/>
              </a:rPr>
              <a:t>测试用例可控制、可复用。</a:t>
            </a:r>
          </a:p>
        </p:txBody>
      </p:sp>
      <p:sp>
        <p:nvSpPr>
          <p:cNvPr id="96259" name="灯片编号占位符 1">
            <a:extLst>
              <a:ext uri="{FF2B5EF4-FFF2-40B4-BE49-F238E27FC236}">
                <a16:creationId xmlns:a16="http://schemas.microsoft.com/office/drawing/2014/main" id="{2D1512ED-81F1-445F-99BC-D9278589C5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87EC58-422F-44BC-9DF6-F8C0ABBFA83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00713268"/>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a:extLst>
              <a:ext uri="{FF2B5EF4-FFF2-40B4-BE49-F238E27FC236}">
                <a16:creationId xmlns:a16="http://schemas.microsoft.com/office/drawing/2014/main" id="{B7DD0C94-0975-491C-8E50-500A1822CE13}"/>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开发驱动模块和桩模块的费用大。</a:t>
            </a:r>
          </a:p>
          <a:p>
            <a:r>
              <a:rPr lang="en-US" altLang="zh-CN">
                <a:ea typeface="宋体" panose="02010600030101010101" pitchFamily="2" charset="-122"/>
              </a:rPr>
              <a:t>●	</a:t>
            </a:r>
            <a:r>
              <a:rPr lang="zh-CN" altLang="zh-CN">
                <a:ea typeface="宋体" panose="02010600030101010101" pitchFamily="2" charset="-122"/>
              </a:rPr>
              <a:t>直到测试周期的中期或晚期，测试才能检测衔接的用例。</a:t>
            </a:r>
            <a:endParaRPr lang="en-US"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7283" name="灯片编号占位符 1">
            <a:extLst>
              <a:ext uri="{FF2B5EF4-FFF2-40B4-BE49-F238E27FC236}">
                <a16:creationId xmlns:a16="http://schemas.microsoft.com/office/drawing/2014/main" id="{7CF4A40A-FDB5-48EC-939D-0959A8119E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043FE6-8DB8-404F-8242-9A6E1F31192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2472385"/>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a:extLst>
              <a:ext uri="{FF2B5EF4-FFF2-40B4-BE49-F238E27FC236}">
                <a16:creationId xmlns:a16="http://schemas.microsoft.com/office/drawing/2014/main" id="{EFF065AC-0347-4C8E-9CAD-7CBFAE615304}"/>
              </a:ext>
            </a:extLst>
          </p:cNvPr>
          <p:cNvSpPr>
            <a:spLocks noGrp="1"/>
          </p:cNvSpPr>
          <p:nvPr>
            <p:ph idx="1"/>
          </p:nvPr>
        </p:nvSpPr>
        <p:spPr>
          <a:xfrm>
            <a:off x="228600" y="1295400"/>
            <a:ext cx="8763000" cy="4953000"/>
          </a:xfrm>
        </p:spPr>
        <p:txBody>
          <a:bodyPr/>
          <a:lstStyle/>
          <a:p>
            <a:r>
              <a:rPr lang="en-US" altLang="zh-CN">
                <a:ea typeface="宋体" panose="02010600030101010101" pitchFamily="2" charset="-122"/>
              </a:rPr>
              <a:t>	5.3.8  </a:t>
            </a:r>
            <a:r>
              <a:rPr lang="zh-CN" altLang="zh-CN">
                <a:ea typeface="宋体" panose="02010600030101010101" pitchFamily="2" charset="-122"/>
              </a:rPr>
              <a:t>分布服务集成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分布服务集成（</a:t>
            </a:r>
            <a:r>
              <a:rPr lang="en-US" altLang="zh-CN">
                <a:ea typeface="宋体" panose="02010600030101010101" pitchFamily="2" charset="-122"/>
              </a:rPr>
              <a:t>Distributed Services Integration</a:t>
            </a:r>
            <a:r>
              <a:rPr lang="zh-CN" altLang="zh-CN">
                <a:ea typeface="宋体" panose="02010600030101010101" pitchFamily="2" charset="-122"/>
              </a:rPr>
              <a:t>）方式论证松散耦合的同等构件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之间的交互稳定性。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它从单独测试一些结点开始，然后在范</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围内使用受控增加，直到最后测试所有接口。</a:t>
            </a:r>
          </a:p>
          <a:p>
            <a:endParaRPr lang="zh-CN" altLang="en-US">
              <a:ea typeface="宋体" panose="02010600030101010101" pitchFamily="2" charset="-122"/>
            </a:endParaRPr>
          </a:p>
        </p:txBody>
      </p:sp>
      <p:sp>
        <p:nvSpPr>
          <p:cNvPr id="98307" name="灯片编号占位符 1">
            <a:extLst>
              <a:ext uri="{FF2B5EF4-FFF2-40B4-BE49-F238E27FC236}">
                <a16:creationId xmlns:a16="http://schemas.microsoft.com/office/drawing/2014/main" id="{27FB414D-EC5D-4E75-AC47-14C0299665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3EDBAD-D548-451A-A61D-E76FCCEDD8E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57389790"/>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a:extLst>
              <a:ext uri="{FF2B5EF4-FFF2-40B4-BE49-F238E27FC236}">
                <a16:creationId xmlns:a16="http://schemas.microsoft.com/office/drawing/2014/main" id="{65A28EB8-3695-4F19-8DC6-5049052DBDB2}"/>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该集成方式对于构建接口测试可以有多种顺序，例如可以选择：</a:t>
            </a:r>
          </a:p>
          <a:p>
            <a:r>
              <a:rPr lang="en-US" altLang="zh-CN">
                <a:ea typeface="宋体" panose="02010600030101010101" pitchFamily="2" charset="-122"/>
              </a:rPr>
              <a:t>●	</a:t>
            </a:r>
            <a:r>
              <a:rPr lang="zh-CN" altLang="zh-CN">
                <a:ea typeface="宋体" panose="02010600030101010101" pitchFamily="2" charset="-122"/>
              </a:rPr>
              <a:t>风险驱动。从最可能有问题的接口和构件开始。</a:t>
            </a:r>
          </a:p>
          <a:p>
            <a:r>
              <a:rPr lang="en-US" altLang="zh-CN">
                <a:ea typeface="宋体" panose="02010600030101010101" pitchFamily="2" charset="-122"/>
              </a:rPr>
              <a:t>●	</a:t>
            </a:r>
            <a:r>
              <a:rPr lang="zh-CN" altLang="zh-CN">
                <a:ea typeface="宋体" panose="02010600030101010101" pitchFamily="2" charset="-122"/>
              </a:rPr>
              <a:t>反风险策略。从最不可能有问题的接口和构件开始。</a:t>
            </a:r>
          </a:p>
        </p:txBody>
      </p:sp>
      <p:sp>
        <p:nvSpPr>
          <p:cNvPr id="99331" name="灯片编号占位符 1">
            <a:extLst>
              <a:ext uri="{FF2B5EF4-FFF2-40B4-BE49-F238E27FC236}">
                <a16:creationId xmlns:a16="http://schemas.microsoft.com/office/drawing/2014/main" id="{9BAE6F49-59B8-4182-8E3B-8BD027DF3CA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7D2076B-7DDC-4A4C-A125-AF5B189BC73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71435767"/>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4224B6C6-CA9F-428F-BC66-4F5B0092DF5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相依性驱动。从可以被单独测试的或是依赖最少的其它构件的接口和构件开始。</a:t>
            </a:r>
          </a:p>
          <a:p>
            <a:r>
              <a:rPr lang="en-US" altLang="zh-CN">
                <a:ea typeface="宋体" panose="02010600030101010101" pitchFamily="2" charset="-122"/>
              </a:rPr>
              <a:t>●	</a:t>
            </a:r>
            <a:r>
              <a:rPr lang="zh-CN" altLang="zh-CN">
                <a:ea typeface="宋体" panose="02010600030101010101" pitchFamily="2" charset="-122"/>
              </a:rPr>
              <a:t>优先驱动。从验证高优先级性能（不是与实时任务调度有关的优先级，而是必须验证的系统特性）需要的接口和构件开始。</a:t>
            </a:r>
          </a:p>
          <a:p>
            <a:endParaRPr lang="zh-CN" altLang="en-US">
              <a:ea typeface="宋体" panose="02010600030101010101" pitchFamily="2" charset="-122"/>
            </a:endParaRPr>
          </a:p>
        </p:txBody>
      </p:sp>
      <p:sp>
        <p:nvSpPr>
          <p:cNvPr id="100355" name="灯片编号占位符 1">
            <a:extLst>
              <a:ext uri="{FF2B5EF4-FFF2-40B4-BE49-F238E27FC236}">
                <a16:creationId xmlns:a16="http://schemas.microsoft.com/office/drawing/2014/main" id="{9D3A2D84-6012-4F28-A151-AE559C28F9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2EBF29-C785-4D27-8B29-9A6EC4D114D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575853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5D5454CC-02CF-4F88-8FBE-0E1C0B748088}"/>
              </a:ext>
            </a:extLst>
          </p:cNvPr>
          <p:cNvSpPr>
            <a:spLocks noGrp="1"/>
          </p:cNvSpPr>
          <p:nvPr>
            <p:ph idx="1"/>
          </p:nvPr>
        </p:nvSpPr>
        <p:spPr/>
        <p:txBody>
          <a:bodyPr/>
          <a:lstStyle/>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2</a:t>
            </a:r>
            <a:r>
              <a:rPr lang="zh-CN" altLang="zh-CN">
                <a:ea typeface="宋体" panose="02010600030101010101" pitchFamily="2" charset="-122"/>
              </a:rPr>
              <a:t>：测试工作具有创造性，但很困难。</a:t>
            </a:r>
          </a:p>
          <a:p>
            <a:pPr eaLnBrk="1" hangingPunct="1"/>
            <a:r>
              <a:rPr lang="en-US" altLang="zh-CN">
                <a:ea typeface="宋体" panose="02010600030101010101" pitchFamily="2" charset="-122"/>
              </a:rPr>
              <a:t>		 Bill Hetzel</a:t>
            </a:r>
            <a:r>
              <a:rPr lang="zh-CN" altLang="zh-CN">
                <a:ea typeface="宋体" panose="02010600030101010101" pitchFamily="2" charset="-122"/>
              </a:rPr>
              <a:t>总结出成功测试的必要元素：</a:t>
            </a:r>
          </a:p>
          <a:p>
            <a:pPr eaLnBrk="1" hangingPunct="1"/>
            <a:r>
              <a:rPr lang="en-US" altLang="zh-CN">
                <a:ea typeface="宋体" panose="02010600030101010101" pitchFamily="2" charset="-122"/>
              </a:rPr>
              <a:t>●	</a:t>
            </a:r>
            <a:r>
              <a:rPr lang="zh-CN" altLang="zh-CN">
                <a:ea typeface="宋体" panose="02010600030101010101" pitchFamily="2" charset="-122"/>
              </a:rPr>
              <a:t>创造性和洞察力；</a:t>
            </a:r>
          </a:p>
          <a:p>
            <a:pPr eaLnBrk="1" hangingPunct="1"/>
            <a:r>
              <a:rPr lang="en-US" altLang="zh-CN">
                <a:ea typeface="宋体" panose="02010600030101010101" pitchFamily="2" charset="-122"/>
              </a:rPr>
              <a:t>●	</a:t>
            </a:r>
            <a:r>
              <a:rPr lang="zh-CN" altLang="zh-CN">
                <a:ea typeface="宋体" panose="02010600030101010101" pitchFamily="2" charset="-122"/>
              </a:rPr>
              <a:t>商业知识；</a:t>
            </a:r>
          </a:p>
          <a:p>
            <a:pPr eaLnBrk="1" hangingPunct="1"/>
            <a:r>
              <a:rPr lang="en-US" altLang="zh-CN">
                <a:ea typeface="宋体" panose="02010600030101010101" pitchFamily="2" charset="-122"/>
              </a:rPr>
              <a:t>●	</a:t>
            </a:r>
            <a:r>
              <a:rPr lang="zh-CN" altLang="zh-CN">
                <a:ea typeface="宋体" panose="02010600030101010101" pitchFamily="2" charset="-122"/>
              </a:rPr>
              <a:t>正确的测试方法；</a:t>
            </a:r>
          </a:p>
          <a:p>
            <a:pPr eaLnBrk="1" hangingPunct="1"/>
            <a:r>
              <a:rPr lang="en-US" altLang="zh-CN">
                <a:ea typeface="宋体" panose="02010600030101010101" pitchFamily="2" charset="-122"/>
              </a:rPr>
              <a:t>●	</a:t>
            </a:r>
            <a:r>
              <a:rPr lang="zh-CN" altLang="zh-CN">
                <a:ea typeface="宋体" panose="02010600030101010101" pitchFamily="2" charset="-122"/>
              </a:rPr>
              <a:t>良好的测试经验。</a:t>
            </a:r>
          </a:p>
          <a:p>
            <a:pPr eaLnBrk="1" hangingPunct="1"/>
            <a:endParaRPr lang="zh-CN" altLang="en-US">
              <a:ea typeface="宋体" panose="02010600030101010101" pitchFamily="2" charset="-122"/>
            </a:endParaRPr>
          </a:p>
        </p:txBody>
      </p:sp>
      <p:pic>
        <p:nvPicPr>
          <p:cNvPr id="50179" name="Picture 4">
            <a:extLst>
              <a:ext uri="{FF2B5EF4-FFF2-40B4-BE49-F238E27FC236}">
                <a16:creationId xmlns:a16="http://schemas.microsoft.com/office/drawing/2014/main" id="{89BEAF7F-502F-4B30-87EA-43792E7988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068638"/>
            <a:ext cx="2770188"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2E0A2E89-F6A3-40CE-B43C-836BF1A61836}"/>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被测试的系统包括许多的并发运行、没有专一的控制轨迹的构件时，以及没有专一的服务器层次的地方，需要分布服务集成。</a:t>
            </a:r>
          </a:p>
          <a:p>
            <a:r>
              <a:rPr lang="en-US" altLang="zh-CN">
                <a:ea typeface="宋体" panose="02010600030101010101" pitchFamily="2" charset="-122"/>
              </a:rPr>
              <a:t>	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测试环境中要使用的虚拟机是稳定的。若虚拟机正在开发，考虑基干集成。</a:t>
            </a:r>
          </a:p>
        </p:txBody>
      </p:sp>
      <p:sp>
        <p:nvSpPr>
          <p:cNvPr id="101379" name="灯片编号占位符 1">
            <a:extLst>
              <a:ext uri="{FF2B5EF4-FFF2-40B4-BE49-F238E27FC236}">
                <a16:creationId xmlns:a16="http://schemas.microsoft.com/office/drawing/2014/main" id="{BBE02D16-8084-4E41-9414-A70E80DE61C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11476B-9D83-47FA-B6AC-11AD42EAA3B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3720845"/>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2">
            <a:extLst>
              <a:ext uri="{FF2B5EF4-FFF2-40B4-BE49-F238E27FC236}">
                <a16:creationId xmlns:a16="http://schemas.microsoft.com/office/drawing/2014/main" id="{AF182D75-B1BC-4748-8175-08E535CD64ED}"/>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被测的协作构件是最低可操作的，即它们应该满足适合的构件范围测试的出口准则。</a:t>
            </a:r>
          </a:p>
          <a:p>
            <a:r>
              <a:rPr lang="en-US" altLang="zh-CN">
                <a:ea typeface="宋体" panose="02010600030101010101" pitchFamily="2" charset="-122"/>
              </a:rPr>
              <a:t>●	</a:t>
            </a:r>
            <a:r>
              <a:rPr lang="zh-CN" altLang="zh-CN">
                <a:ea typeface="宋体" panose="02010600030101010101" pitchFamily="2" charset="-122"/>
              </a:rPr>
              <a:t>已经进行了物理的、功能的、环境的审核，并且没有发现任何可能干扰集成测试的异常。</a:t>
            </a:r>
          </a:p>
          <a:p>
            <a:r>
              <a:rPr lang="en-US" altLang="zh-CN">
                <a:ea typeface="宋体" panose="02010600030101010101" pitchFamily="2" charset="-122"/>
              </a:rPr>
              <a:t>●	</a:t>
            </a:r>
            <a:r>
              <a:rPr lang="zh-CN" altLang="zh-CN">
                <a:ea typeface="宋体" panose="02010600030101010101" pitchFamily="2" charset="-122"/>
              </a:rPr>
              <a:t>多平台测试工具包已经安装并证明可以工作。</a:t>
            </a:r>
          </a:p>
        </p:txBody>
      </p:sp>
      <p:sp>
        <p:nvSpPr>
          <p:cNvPr id="102403" name="灯片编号占位符 1">
            <a:extLst>
              <a:ext uri="{FF2B5EF4-FFF2-40B4-BE49-F238E27FC236}">
                <a16:creationId xmlns:a16="http://schemas.microsoft.com/office/drawing/2014/main" id="{95FA3312-4B4F-4C9B-ADA8-F547AF19F75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2DD9B3-7C06-4A2C-84BC-9353D414F8B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92434813"/>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a:extLst>
              <a:ext uri="{FF2B5EF4-FFF2-40B4-BE49-F238E27FC236}">
                <a16:creationId xmlns:a16="http://schemas.microsoft.com/office/drawing/2014/main" id="{2F03E11E-981C-45F7-A225-FDE8F8DE820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多平台版本控制系统已经安装并正被使用。</a:t>
            </a:r>
          </a:p>
          <a:p>
            <a:r>
              <a:rPr lang="en-US" altLang="zh-CN">
                <a:ea typeface="宋体" panose="02010600030101010101" pitchFamily="2" charset="-122"/>
              </a:rPr>
              <a:t>●	</a:t>
            </a:r>
            <a:r>
              <a:rPr lang="zh-CN" altLang="zh-CN">
                <a:ea typeface="宋体" panose="02010600030101010101" pitchFamily="2" charset="-122"/>
              </a:rPr>
              <a:t>典型的远程主机配置已经被确定、安装和测试。</a:t>
            </a:r>
          </a:p>
          <a:p>
            <a:r>
              <a:rPr lang="en-US" altLang="zh-CN">
                <a:ea typeface="宋体" panose="02010600030101010101" pitchFamily="2" charset="-122"/>
              </a:rPr>
              <a:t>●	</a:t>
            </a:r>
            <a:r>
              <a:rPr lang="zh-CN" altLang="zh-CN">
                <a:ea typeface="宋体" panose="02010600030101010101" pitchFamily="2" charset="-122"/>
              </a:rPr>
              <a:t>选择的测试件已经在每个远程主机上安装和配置。</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03427" name="灯片编号占位符 1">
            <a:extLst>
              <a:ext uri="{FF2B5EF4-FFF2-40B4-BE49-F238E27FC236}">
                <a16:creationId xmlns:a16="http://schemas.microsoft.com/office/drawing/2014/main" id="{525BD8E1-A0C0-4EA7-B8C6-17C4C3BCB6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F74E37-11DD-475D-8DB5-347D24A239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6627386"/>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a:extLst>
              <a:ext uri="{FF2B5EF4-FFF2-40B4-BE49-F238E27FC236}">
                <a16:creationId xmlns:a16="http://schemas.microsoft.com/office/drawing/2014/main" id="{8125B5AD-2870-4A6F-BA33-B18D3D706BA0}"/>
              </a:ext>
            </a:extLst>
          </p:cNvPr>
          <p:cNvSpPr>
            <a:spLocks noGrp="1"/>
          </p:cNvSpPr>
          <p:nvPr>
            <p:ph idx="1"/>
          </p:nvPr>
        </p:nvSpPr>
        <p:spPr/>
        <p:txBody>
          <a:bodyPr/>
          <a:lstStyle/>
          <a:p>
            <a:r>
              <a:rPr lang="en-US" altLang="zh-CN">
                <a:ea typeface="宋体" panose="02010600030101010101" pitchFamily="2" charset="-122"/>
              </a:rPr>
              <a:t>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基于责任的出口准则，满足用以开发测试实例内容的测试样式的要求。</a:t>
            </a:r>
            <a:r>
              <a:rPr lang="zh-CN" altLang="en-US">
                <a:ea typeface="宋体" panose="02010600030101010101" pitchFamily="2" charset="-122"/>
              </a:rPr>
              <a:t>因为不要求完全测试所有特征，所用的责任范围应该被限制在可行的最小限度之内。</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到每个典型远程主机的每个构件的接口至少已被测试一次。</a:t>
            </a:r>
          </a:p>
          <a:p>
            <a:r>
              <a:rPr lang="en-US" altLang="zh-CN">
                <a:ea typeface="宋体" panose="02010600030101010101" pitchFamily="2" charset="-122"/>
              </a:rPr>
              <a:t>●	</a:t>
            </a:r>
            <a:r>
              <a:rPr lang="zh-CN" altLang="zh-CN">
                <a:ea typeface="宋体" panose="02010600030101010101" pitchFamily="2" charset="-122"/>
              </a:rPr>
              <a:t>测试用例集合在关于目标环境同构的测试环境中通过。</a:t>
            </a:r>
          </a:p>
        </p:txBody>
      </p:sp>
      <p:sp>
        <p:nvSpPr>
          <p:cNvPr id="104451" name="灯片编号占位符 1">
            <a:extLst>
              <a:ext uri="{FF2B5EF4-FFF2-40B4-BE49-F238E27FC236}">
                <a16:creationId xmlns:a16="http://schemas.microsoft.com/office/drawing/2014/main" id="{0D5564D4-216D-4A45-B69C-C21A1DCEF75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7BA5662-31DF-498F-969F-91D4F1852D5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34821270"/>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a:extLst>
              <a:ext uri="{FF2B5EF4-FFF2-40B4-BE49-F238E27FC236}">
                <a16:creationId xmlns:a16="http://schemas.microsoft.com/office/drawing/2014/main" id="{237F4F12-0D57-447C-AD54-A9FBF4160C3A}"/>
              </a:ext>
            </a:extLst>
          </p:cNvPr>
          <p:cNvSpPr>
            <a:spLocks noGrp="1"/>
          </p:cNvSpPr>
          <p:nvPr>
            <p:ph idx="1"/>
          </p:nvPr>
        </p:nvSpPr>
        <p:spPr/>
        <p:txBody>
          <a:bodyPr/>
          <a:lstStyle/>
          <a:p>
            <a:r>
              <a:rPr lang="en-US" altLang="zh-CN">
                <a:ea typeface="宋体" panose="02010600030101010101" pitchFamily="2" charset="-122"/>
              </a:rPr>
              <a:t>6</a:t>
            </a:r>
            <a:r>
              <a:rPr lang="zh-CN" altLang="zh-CN">
                <a:ea typeface="宋体" panose="02010600030101010101" pitchFamily="2" charset="-122"/>
              </a:rPr>
              <a:t>．分布式服务集成方式的优点和缺点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客户和服务器集成次序一般几乎没有约束，所以集成可以根据优先性或风险排序。</a:t>
            </a:r>
          </a:p>
          <a:p>
            <a:r>
              <a:rPr lang="en-US" altLang="zh-CN">
                <a:ea typeface="宋体" panose="02010600030101010101" pitchFamily="2" charset="-122"/>
              </a:rPr>
              <a:t>●	</a:t>
            </a:r>
            <a:r>
              <a:rPr lang="zh-CN" altLang="zh-CN">
                <a:ea typeface="宋体" panose="02010600030101010101" pitchFamily="2" charset="-122"/>
              </a:rPr>
              <a:t>结构清晰。</a:t>
            </a:r>
          </a:p>
          <a:p>
            <a:r>
              <a:rPr lang="en-US" altLang="zh-CN">
                <a:ea typeface="宋体" panose="02010600030101010101" pitchFamily="2" charset="-122"/>
              </a:rPr>
              <a:t>●	</a:t>
            </a:r>
            <a:r>
              <a:rPr lang="zh-CN" altLang="zh-CN">
                <a:ea typeface="宋体" panose="02010600030101010101" pitchFamily="2" charset="-122"/>
              </a:rPr>
              <a:t>测试用例和测试环境可控制、可复用。</a:t>
            </a:r>
          </a:p>
          <a:p>
            <a:endParaRPr lang="zh-CN" altLang="en-US">
              <a:ea typeface="宋体" panose="02010600030101010101" pitchFamily="2" charset="-122"/>
            </a:endParaRPr>
          </a:p>
        </p:txBody>
      </p:sp>
      <p:sp>
        <p:nvSpPr>
          <p:cNvPr id="105475" name="灯片编号占位符 1">
            <a:extLst>
              <a:ext uri="{FF2B5EF4-FFF2-40B4-BE49-F238E27FC236}">
                <a16:creationId xmlns:a16="http://schemas.microsoft.com/office/drawing/2014/main" id="{512CA8A7-7359-494C-8419-E4E3AD4452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597B63-611B-40E4-8A91-E39C2DAB940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0896123"/>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内容占位符 2">
            <a:extLst>
              <a:ext uri="{FF2B5EF4-FFF2-40B4-BE49-F238E27FC236}">
                <a16:creationId xmlns:a16="http://schemas.microsoft.com/office/drawing/2014/main" id="{3BE1FB1A-E56D-4B64-BDA7-27625A57BADE}"/>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 </a:t>
            </a:r>
          </a:p>
          <a:p>
            <a:r>
              <a:rPr lang="en-US" altLang="zh-CN">
                <a:ea typeface="宋体" panose="02010600030101010101" pitchFamily="2" charset="-122"/>
              </a:rPr>
              <a:t>●	</a:t>
            </a:r>
            <a:r>
              <a:rPr lang="zh-CN" altLang="zh-CN">
                <a:ea typeface="宋体" panose="02010600030101010101" pitchFamily="2" charset="-122"/>
              </a:rPr>
              <a:t>开发驱动模块和桩模块的费用大。</a:t>
            </a:r>
          </a:p>
          <a:p>
            <a:r>
              <a:rPr lang="en-US" altLang="zh-CN">
                <a:ea typeface="宋体" panose="02010600030101010101" pitchFamily="2" charset="-122"/>
              </a:rPr>
              <a:t>●	</a:t>
            </a:r>
            <a:r>
              <a:rPr lang="zh-CN" altLang="zh-CN">
                <a:ea typeface="宋体" panose="02010600030101010101" pitchFamily="2" charset="-122"/>
              </a:rPr>
              <a:t>直到测试周期的中期或晚期，测试才能检测衔接的用例。</a:t>
            </a:r>
          </a:p>
          <a:p>
            <a:r>
              <a:rPr lang="en-US" altLang="zh-CN">
                <a:ea typeface="宋体" panose="02010600030101010101" pitchFamily="2" charset="-122"/>
              </a:rPr>
              <a:t>●	</a:t>
            </a:r>
            <a:r>
              <a:rPr lang="zh-CN" altLang="zh-CN">
                <a:ea typeface="宋体" panose="02010600030101010101" pitchFamily="2" charset="-122"/>
              </a:rPr>
              <a:t>建立用典型远程主机构成的稳定的测试环境可能比较困难，花费高且比较费时。</a:t>
            </a:r>
          </a:p>
          <a:p>
            <a:endParaRPr lang="zh-CN" altLang="en-US">
              <a:ea typeface="宋体" panose="02010600030101010101" pitchFamily="2" charset="-122"/>
            </a:endParaRPr>
          </a:p>
        </p:txBody>
      </p:sp>
      <p:sp>
        <p:nvSpPr>
          <p:cNvPr id="106499" name="灯片编号占位符 1">
            <a:extLst>
              <a:ext uri="{FF2B5EF4-FFF2-40B4-BE49-F238E27FC236}">
                <a16:creationId xmlns:a16="http://schemas.microsoft.com/office/drawing/2014/main" id="{09EF3065-00DA-45BA-A447-B34B57C935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B6EB38-71CB-4EDF-9FD6-3D6F4840685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61182524"/>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内容占位符 2">
            <a:extLst>
              <a:ext uri="{FF2B5EF4-FFF2-40B4-BE49-F238E27FC236}">
                <a16:creationId xmlns:a16="http://schemas.microsoft.com/office/drawing/2014/main" id="{71393BFA-4D64-4D91-8920-1D089085EEC0}"/>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5.3.9  </a:t>
            </a:r>
            <a:r>
              <a:rPr lang="zh-CN" altLang="zh-CN">
                <a:ea typeface="宋体" panose="02010600030101010101" pitchFamily="2" charset="-122"/>
              </a:rPr>
              <a:t>高频集成</a:t>
            </a:r>
          </a:p>
          <a:p>
            <a:r>
              <a:rPr lang="en-US" altLang="zh-CN">
                <a:ea typeface="宋体" panose="02010600030101010101" pitchFamily="2" charset="-122"/>
              </a:rPr>
              <a:t>	1</a:t>
            </a:r>
            <a:r>
              <a:rPr lang="zh-CN" altLang="zh-CN">
                <a:ea typeface="宋体" panose="02010600030101010101" pitchFamily="2" charset="-122"/>
              </a:rPr>
              <a:t>．测试目的</a:t>
            </a:r>
          </a:p>
          <a:p>
            <a:r>
              <a:rPr lang="en-US" altLang="zh-CN">
                <a:ea typeface="宋体" panose="02010600030101010101" pitchFamily="2" charset="-122"/>
              </a:rPr>
              <a:t>		  </a:t>
            </a:r>
            <a:r>
              <a:rPr lang="zh-CN" altLang="zh-CN">
                <a:ea typeface="宋体" panose="02010600030101010101" pitchFamily="2" charset="-122"/>
              </a:rPr>
              <a:t>高频集成（</a:t>
            </a:r>
            <a:r>
              <a:rPr lang="en-US" altLang="zh-CN">
                <a:ea typeface="宋体" panose="02010600030101010101" pitchFamily="2" charset="-122"/>
              </a:rPr>
              <a:t>High-frequency Integration</a:t>
            </a:r>
            <a:r>
              <a:rPr lang="zh-CN" altLang="zh-CN">
                <a:ea typeface="宋体" panose="02010600030101010101" pitchFamily="2" charset="-122"/>
              </a:rPr>
              <a:t>）方式频繁地将新代码和已稳定的基线集成在一起，以避免集成故障不能被发现以及防止运行的、稳定化的基线的偏差。</a:t>
            </a:r>
          </a:p>
          <a:p>
            <a:endParaRPr lang="zh-CN" altLang="en-US">
              <a:ea typeface="宋体" panose="02010600030101010101" pitchFamily="2" charset="-122"/>
            </a:endParaRPr>
          </a:p>
        </p:txBody>
      </p:sp>
      <p:sp>
        <p:nvSpPr>
          <p:cNvPr id="107523" name="灯片编号占位符 1">
            <a:extLst>
              <a:ext uri="{FF2B5EF4-FFF2-40B4-BE49-F238E27FC236}">
                <a16:creationId xmlns:a16="http://schemas.microsoft.com/office/drawing/2014/main" id="{4472C79F-C9F5-404C-B417-6797161A53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9B90AA-6CCC-49E7-9505-43717D1DA44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38701869"/>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内容占位符 2">
            <a:extLst>
              <a:ext uri="{FF2B5EF4-FFF2-40B4-BE49-F238E27FC236}">
                <a16:creationId xmlns:a16="http://schemas.microsoft.com/office/drawing/2014/main" id="{CBB70CB3-1FFA-44ED-A683-9FFCD5344458}"/>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．测试步骤</a:t>
            </a:r>
          </a:p>
          <a:p>
            <a:r>
              <a:rPr lang="en-US" altLang="zh-CN">
                <a:ea typeface="宋体" panose="02010600030101010101" pitchFamily="2" charset="-122"/>
              </a:rPr>
              <a:t>		  </a:t>
            </a:r>
            <a:r>
              <a:rPr lang="zh-CN" altLang="zh-CN">
                <a:ea typeface="宋体" panose="02010600030101010101" pitchFamily="2" charset="-122"/>
              </a:rPr>
              <a:t>高频集成有三个主要的步骤。</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）开发者产生要集成的代码增量和相应的测试用例集合，以完成下列任务：</a:t>
            </a:r>
          </a:p>
          <a:p>
            <a:r>
              <a:rPr lang="en-US" altLang="zh-CN">
                <a:ea typeface="宋体" panose="02010600030101010101" pitchFamily="2" charset="-122"/>
              </a:rPr>
              <a:t>●	</a:t>
            </a:r>
            <a:r>
              <a:rPr lang="zh-CN" altLang="zh-CN">
                <a:ea typeface="宋体" panose="02010600030101010101" pitchFamily="2" charset="-122"/>
              </a:rPr>
              <a:t>编写或修改代码。</a:t>
            </a:r>
          </a:p>
          <a:p>
            <a:r>
              <a:rPr lang="en-US" altLang="zh-CN">
                <a:ea typeface="宋体" panose="02010600030101010101" pitchFamily="2" charset="-122"/>
              </a:rPr>
              <a:t>●	</a:t>
            </a:r>
            <a:r>
              <a:rPr lang="zh-CN" altLang="zh-CN">
                <a:ea typeface="宋体" panose="02010600030101010101" pitchFamily="2" charset="-122"/>
              </a:rPr>
              <a:t>编写或修改对代码的测试用例集合。</a:t>
            </a:r>
          </a:p>
        </p:txBody>
      </p:sp>
      <p:sp>
        <p:nvSpPr>
          <p:cNvPr id="108547" name="灯片编号占位符 1">
            <a:extLst>
              <a:ext uri="{FF2B5EF4-FFF2-40B4-BE49-F238E27FC236}">
                <a16:creationId xmlns:a16="http://schemas.microsoft.com/office/drawing/2014/main" id="{71954ECD-517F-4A46-BAF8-BB425E57AF2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20D084-6208-4DB9-91DB-8BC1836A1B1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01346419"/>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内容占位符 2">
            <a:extLst>
              <a:ext uri="{FF2B5EF4-FFF2-40B4-BE49-F238E27FC236}">
                <a16:creationId xmlns:a16="http://schemas.microsoft.com/office/drawing/2014/main" id="{1328656C-06A8-4069-A8B7-C982A52907D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桌面检查、审议修改过的构件。</a:t>
            </a:r>
          </a:p>
          <a:p>
            <a:r>
              <a:rPr lang="en-US" altLang="zh-CN">
                <a:ea typeface="宋体" panose="02010600030101010101" pitchFamily="2" charset="-122"/>
              </a:rPr>
              <a:t>●	</a:t>
            </a:r>
            <a:r>
              <a:rPr lang="zh-CN" altLang="zh-CN">
                <a:ea typeface="宋体" panose="02010600030101010101" pitchFamily="2" charset="-122"/>
              </a:rPr>
              <a:t>桌面检查、审议测试用例集合。</a:t>
            </a:r>
          </a:p>
          <a:p>
            <a:r>
              <a:rPr lang="en-US" altLang="zh-CN">
                <a:ea typeface="宋体" panose="02010600030101010101" pitchFamily="2" charset="-122"/>
              </a:rPr>
              <a:t>●	</a:t>
            </a:r>
            <a:r>
              <a:rPr lang="zh-CN" altLang="zh-CN">
                <a:ea typeface="宋体" panose="02010600030101010101" pitchFamily="2" charset="-122"/>
              </a:rPr>
              <a:t>运行静态分析的所有形式，并解决所有的错误。</a:t>
            </a:r>
            <a:endParaRPr lang="zh-CN" altLang="en-US">
              <a:ea typeface="宋体" panose="02010600030101010101" pitchFamily="2" charset="-122"/>
            </a:endParaRPr>
          </a:p>
          <a:p>
            <a:endParaRPr lang="zh-CN" altLang="en-US">
              <a:ea typeface="宋体" panose="02010600030101010101" pitchFamily="2" charset="-122"/>
            </a:endParaRPr>
          </a:p>
        </p:txBody>
      </p:sp>
      <p:sp>
        <p:nvSpPr>
          <p:cNvPr id="109571" name="灯片编号占位符 1">
            <a:extLst>
              <a:ext uri="{FF2B5EF4-FFF2-40B4-BE49-F238E27FC236}">
                <a16:creationId xmlns:a16="http://schemas.microsoft.com/office/drawing/2014/main" id="{8864B669-1C60-4B33-8F8C-0D378F45C9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1691F0F-5481-4302-8771-F084E5BAAF9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93833440"/>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内容占位符 2">
            <a:extLst>
              <a:ext uri="{FF2B5EF4-FFF2-40B4-BE49-F238E27FC236}">
                <a16:creationId xmlns:a16="http://schemas.microsoft.com/office/drawing/2014/main" id="{250E9DCA-2BE3-40A9-881A-C96D4C021A6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编译和建造改变的代码。</a:t>
            </a:r>
          </a:p>
          <a:p>
            <a:r>
              <a:rPr lang="en-US" altLang="zh-CN">
                <a:ea typeface="宋体" panose="02010600030101010101" pitchFamily="2" charset="-122"/>
              </a:rPr>
              <a:t>●	</a:t>
            </a:r>
            <a:r>
              <a:rPr lang="zh-CN" altLang="zh-CN">
                <a:ea typeface="宋体" panose="02010600030101010101" pitchFamily="2" charset="-122"/>
              </a:rPr>
              <a:t>运行测试用例集合。如果适用，使用内存渗漏检测器。</a:t>
            </a:r>
          </a:p>
          <a:p>
            <a:r>
              <a:rPr lang="en-US" altLang="zh-CN">
                <a:ea typeface="宋体" panose="02010600030101010101" pitchFamily="2" charset="-122"/>
              </a:rPr>
              <a:t>●	</a:t>
            </a:r>
            <a:r>
              <a:rPr lang="zh-CN" altLang="zh-CN">
                <a:ea typeface="宋体" panose="02010600030101010101" pitchFamily="2" charset="-122"/>
              </a:rPr>
              <a:t>当构件通过所有测试时，将已经修改的代码测试用例集合，检入到开发集成部门。</a:t>
            </a:r>
          </a:p>
          <a:p>
            <a:endParaRPr lang="zh-CN" altLang="en-US">
              <a:ea typeface="宋体" panose="02010600030101010101" pitchFamily="2" charset="-122"/>
            </a:endParaRPr>
          </a:p>
        </p:txBody>
      </p:sp>
      <p:sp>
        <p:nvSpPr>
          <p:cNvPr id="110595" name="灯片编号占位符 1">
            <a:extLst>
              <a:ext uri="{FF2B5EF4-FFF2-40B4-BE49-F238E27FC236}">
                <a16:creationId xmlns:a16="http://schemas.microsoft.com/office/drawing/2014/main" id="{3ED78278-32B9-4C77-960A-85B359A9431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5A1F379-09FD-4993-ABB1-FE6A11605E3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9117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A884305D-5EA5-4B1C-BFFF-4C49F7D3F19B}"/>
              </a:ext>
            </a:extLst>
          </p:cNvPr>
          <p:cNvSpPr>
            <a:spLocks noGrp="1"/>
          </p:cNvSpPr>
          <p:nvPr>
            <p:ph idx="1"/>
          </p:nvPr>
        </p:nvSpPr>
        <p:spPr/>
        <p:txBody>
          <a:bodyPr/>
          <a:lstStyle/>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3</a:t>
            </a:r>
            <a:r>
              <a:rPr lang="zh-CN" altLang="zh-CN">
                <a:ea typeface="宋体" panose="02010600030101010101" pitchFamily="2" charset="-122"/>
              </a:rPr>
              <a:t>：测试旨在防止错误的发生。</a:t>
            </a:r>
          </a:p>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4</a:t>
            </a:r>
            <a:r>
              <a:rPr lang="zh-CN" altLang="zh-CN">
                <a:ea typeface="宋体" panose="02010600030101010101" pitchFamily="2" charset="-122"/>
              </a:rPr>
              <a:t>：测试是有风险的。</a:t>
            </a:r>
          </a:p>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5</a:t>
            </a:r>
            <a:r>
              <a:rPr lang="zh-CN" altLang="zh-CN">
                <a:ea typeface="宋体" panose="02010600030101010101" pitchFamily="2" charset="-122"/>
              </a:rPr>
              <a:t>：测试需要有计划性。</a:t>
            </a:r>
          </a:p>
          <a:p>
            <a:pPr eaLnBrk="1" hangingPunct="1"/>
            <a:r>
              <a:rPr lang="en-US" altLang="zh-CN">
                <a:ea typeface="宋体" panose="02010600030101010101" pitchFamily="2" charset="-122"/>
              </a:rPr>
              <a:t>		  </a:t>
            </a:r>
            <a:r>
              <a:rPr lang="zh-CN" altLang="zh-CN">
                <a:ea typeface="宋体" panose="02010600030101010101" pitchFamily="2" charset="-122"/>
              </a:rPr>
              <a:t>测试计划就是定义测试目标和测试步骤的文档，主要包括两个过程。</a:t>
            </a:r>
          </a:p>
          <a:p>
            <a:pPr eaLnBrk="1" hangingPunct="1"/>
            <a:r>
              <a:rPr lang="en-US" altLang="zh-CN">
                <a:ea typeface="宋体" panose="02010600030101010101" pitchFamily="2" charset="-122"/>
              </a:rPr>
              <a:t>●	</a:t>
            </a:r>
            <a:r>
              <a:rPr lang="zh-CN" altLang="zh-CN">
                <a:ea typeface="宋体" panose="02010600030101010101" pitchFamily="2" charset="-122"/>
              </a:rPr>
              <a:t>计划：确定测试对象、描述测试方法、定义测试步骤。</a:t>
            </a:r>
          </a:p>
          <a:p>
            <a:pPr eaLnBrk="1" hangingPunct="1"/>
            <a:r>
              <a:rPr lang="en-US" altLang="zh-CN">
                <a:ea typeface="宋体" panose="02010600030101010101" pitchFamily="2" charset="-122"/>
              </a:rPr>
              <a:t>●	</a:t>
            </a:r>
            <a:r>
              <a:rPr lang="zh-CN" altLang="zh-CN">
                <a:ea typeface="宋体" panose="02010600030101010101" pitchFamily="2" charset="-122"/>
              </a:rPr>
              <a:t>设计：包括测试过程的设计和测试用例的设计。</a:t>
            </a:r>
            <a:endParaRPr lang="zh-CN" altLang="en-US">
              <a:ea typeface="宋体" panose="02010600030101010101" pitchFamily="2" charset="-122"/>
            </a:endParaRPr>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内容占位符 2">
            <a:extLst>
              <a:ext uri="{FF2B5EF4-FFF2-40B4-BE49-F238E27FC236}">
                <a16:creationId xmlns:a16="http://schemas.microsoft.com/office/drawing/2014/main" id="{47466008-5429-4C79-9BAC-3DA652354F9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）建议测试员将开发者的修改聚集起来，并运行集成测试用例集合。</a:t>
            </a:r>
          </a:p>
          <a:p>
            <a:r>
              <a:rPr lang="en-US" altLang="zh-CN">
                <a:ea typeface="宋体" panose="02010600030101010101" pitchFamily="2" charset="-122"/>
              </a:rPr>
              <a:t>●	</a:t>
            </a:r>
            <a:r>
              <a:rPr lang="zh-CN" altLang="zh-CN">
                <a:ea typeface="宋体" panose="02010600030101010101" pitchFamily="2" charset="-122"/>
              </a:rPr>
              <a:t>在一致约定的时间段中，负责运行集成的人员停止接收增量，并建造新系统。</a:t>
            </a:r>
          </a:p>
          <a:p>
            <a:r>
              <a:rPr lang="en-US" altLang="zh-CN">
                <a:ea typeface="宋体" panose="02010600030101010101" pitchFamily="2" charset="-122"/>
              </a:rPr>
              <a:t>●	</a:t>
            </a:r>
            <a:r>
              <a:rPr lang="zh-CN" altLang="zh-CN">
                <a:ea typeface="宋体" panose="02010600030101010101" pitchFamily="2" charset="-122"/>
              </a:rPr>
              <a:t>当建造顺利完成时，运行测试用例集合。</a:t>
            </a:r>
          </a:p>
        </p:txBody>
      </p:sp>
      <p:sp>
        <p:nvSpPr>
          <p:cNvPr id="111619" name="灯片编号占位符 1">
            <a:extLst>
              <a:ext uri="{FF2B5EF4-FFF2-40B4-BE49-F238E27FC236}">
                <a16:creationId xmlns:a16="http://schemas.microsoft.com/office/drawing/2014/main" id="{F37AAEBA-7449-45D7-8093-ADE02CBF9F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BF17E2-C0A0-4EDE-B6CE-85BDD0B7F5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1194"/>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内容占位符 2">
            <a:extLst>
              <a:ext uri="{FF2B5EF4-FFF2-40B4-BE49-F238E27FC236}">
                <a16:creationId xmlns:a16="http://schemas.microsoft.com/office/drawing/2014/main" id="{F3DE893E-0CF2-4B48-AECA-DDB6B185AE5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）评价结果。比如，应对如下的问题做出明确的回答：</a:t>
            </a:r>
          </a:p>
          <a:p>
            <a:r>
              <a:rPr lang="en-US" altLang="zh-CN">
                <a:ea typeface="宋体" panose="02010600030101010101" pitchFamily="2" charset="-122"/>
              </a:rPr>
              <a:t>●	</a:t>
            </a:r>
            <a:r>
              <a:rPr lang="zh-CN" altLang="zh-CN">
                <a:ea typeface="宋体" panose="02010600030101010101" pitchFamily="2" charset="-122"/>
              </a:rPr>
              <a:t>谁负责维护现有的测试用例集合？</a:t>
            </a:r>
          </a:p>
          <a:p>
            <a:r>
              <a:rPr lang="en-US" altLang="zh-CN">
                <a:ea typeface="宋体" panose="02010600030101010101" pitchFamily="2" charset="-122"/>
              </a:rPr>
              <a:t>●	</a:t>
            </a:r>
            <a:r>
              <a:rPr lang="zh-CN" altLang="zh-CN">
                <a:ea typeface="宋体" panose="02010600030101010101" pitchFamily="2" charset="-122"/>
              </a:rPr>
              <a:t>建造的周期是什么？接收一个修改的最后期限是什么？</a:t>
            </a:r>
          </a:p>
          <a:p>
            <a:r>
              <a:rPr lang="en-US" altLang="zh-CN">
                <a:ea typeface="宋体" panose="02010600030101010101" pitchFamily="2" charset="-122"/>
              </a:rPr>
              <a:t>●	</a:t>
            </a:r>
            <a:r>
              <a:rPr lang="zh-CN" altLang="zh-CN">
                <a:ea typeface="宋体" panose="02010600030101010101" pitchFamily="2" charset="-122"/>
              </a:rPr>
              <a:t>谁将运行建造和集成测试？在什么情况下？</a:t>
            </a:r>
          </a:p>
        </p:txBody>
      </p:sp>
      <p:sp>
        <p:nvSpPr>
          <p:cNvPr id="112643" name="灯片编号占位符 1">
            <a:extLst>
              <a:ext uri="{FF2B5EF4-FFF2-40B4-BE49-F238E27FC236}">
                <a16:creationId xmlns:a16="http://schemas.microsoft.com/office/drawing/2014/main" id="{AE5273AC-AE25-4C60-B8E9-A8C9748610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F4E524-C40C-4199-8032-9E96B7B6D6D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06488490"/>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内容占位符 2">
            <a:extLst>
              <a:ext uri="{FF2B5EF4-FFF2-40B4-BE49-F238E27FC236}">
                <a16:creationId xmlns:a16="http://schemas.microsoft.com/office/drawing/2014/main" id="{0551DB85-B37C-4595-B01E-97B9473CA17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因为链接错误而建造失败或是测试没有通过的情况下，应采取什么应对措施？系统应回复到哪个版本？</a:t>
            </a:r>
          </a:p>
          <a:p>
            <a:r>
              <a:rPr lang="en-US" altLang="zh-CN">
                <a:ea typeface="宋体" panose="02010600030101010101" pitchFamily="2" charset="-122"/>
              </a:rPr>
              <a:t>●	</a:t>
            </a:r>
            <a:r>
              <a:rPr lang="zh-CN" altLang="zh-CN">
                <a:ea typeface="宋体" panose="02010600030101010101" pitchFamily="2" charset="-122"/>
              </a:rPr>
              <a:t>问题确定是怎样的以及怎样将改正错误的任务分配给个人或组织？</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113667" name="Picture 4" descr="Picture16">
            <a:extLst>
              <a:ext uri="{FF2B5EF4-FFF2-40B4-BE49-F238E27FC236}">
                <a16:creationId xmlns:a16="http://schemas.microsoft.com/office/drawing/2014/main" id="{D4468F4E-9CBA-42BF-A692-FD0F49E374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22812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8" name="灯片编号占位符 1">
            <a:extLst>
              <a:ext uri="{FF2B5EF4-FFF2-40B4-BE49-F238E27FC236}">
                <a16:creationId xmlns:a16="http://schemas.microsoft.com/office/drawing/2014/main" id="{D9B5F4DA-D17F-4053-B0BF-35D06207BE1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310555-F10F-49B7-A022-5D2893A3A3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00390806"/>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内容占位符 2">
            <a:extLst>
              <a:ext uri="{FF2B5EF4-FFF2-40B4-BE49-F238E27FC236}">
                <a16:creationId xmlns:a16="http://schemas.microsoft.com/office/drawing/2014/main" id="{328BF353-4826-4D91-B4FD-0BA72959B306}"/>
              </a:ext>
            </a:extLst>
          </p:cNvPr>
          <p:cNvSpPr>
            <a:spLocks noGrp="1"/>
          </p:cNvSpPr>
          <p:nvPr>
            <p:ph idx="1"/>
          </p:nvPr>
        </p:nvSpPr>
        <p:spPr>
          <a:xfrm>
            <a:off x="228600" y="1295400"/>
            <a:ext cx="8763000" cy="4953000"/>
          </a:xfrm>
        </p:spPr>
        <p:txBody>
          <a:bodyPr/>
          <a:lstStyle/>
          <a:p>
            <a:r>
              <a:rPr lang="en-US" altLang="zh-CN">
                <a:ea typeface="宋体" panose="02010600030101010101" pitchFamily="2" charset="-122"/>
              </a:rPr>
              <a:t>	3</a:t>
            </a:r>
            <a:r>
              <a:rPr lang="zh-CN" altLang="zh-CN">
                <a:ea typeface="宋体" panose="02010600030101010101" pitchFamily="2" charset="-122"/>
              </a:rPr>
              <a:t>．适用环境</a:t>
            </a:r>
          </a:p>
          <a:p>
            <a:r>
              <a:rPr lang="en-US" altLang="zh-CN">
                <a:ea typeface="宋体" panose="02010600030101010101" pitchFamily="2" charset="-122"/>
              </a:rPr>
              <a:t>		  </a:t>
            </a:r>
            <a:r>
              <a:rPr lang="zh-CN" altLang="zh-CN">
                <a:ea typeface="宋体" panose="02010600030101010101" pitchFamily="2" charset="-122"/>
              </a:rPr>
              <a:t>通常高频集成适合应用于迭代增量开发、版本维护、框架开发等。</a:t>
            </a:r>
          </a:p>
          <a:p>
            <a:r>
              <a:rPr lang="en-US" altLang="zh-CN">
                <a:ea typeface="宋体" panose="02010600030101010101" pitchFamily="2" charset="-122"/>
              </a:rPr>
              <a:t>		  </a:t>
            </a:r>
            <a:r>
              <a:rPr lang="zh-CN" altLang="zh-CN">
                <a:ea typeface="宋体" panose="02010600030101010101" pitchFamily="2" charset="-122"/>
              </a:rPr>
              <a:t>概括来讲，应用高频集成所必需的条件如下：</a:t>
            </a:r>
          </a:p>
          <a:p>
            <a:r>
              <a:rPr lang="en-US" altLang="zh-CN">
                <a:ea typeface="宋体" panose="02010600030101010101" pitchFamily="2" charset="-122"/>
              </a:rPr>
              <a:t>●	</a:t>
            </a:r>
            <a:r>
              <a:rPr lang="zh-CN" altLang="zh-CN">
                <a:ea typeface="宋体" panose="02010600030101010101" pitchFamily="2" charset="-122"/>
              </a:rPr>
              <a:t>可以得到稳定的增量，并且所开发系统的某子集是没有问题可以运行的。稳定性的这点可以只用少数几个类使用自顶向下集成方法很早达到。</a:t>
            </a:r>
          </a:p>
        </p:txBody>
      </p:sp>
      <p:sp>
        <p:nvSpPr>
          <p:cNvPr id="114691" name="灯片编号占位符 1">
            <a:extLst>
              <a:ext uri="{FF2B5EF4-FFF2-40B4-BE49-F238E27FC236}">
                <a16:creationId xmlns:a16="http://schemas.microsoft.com/office/drawing/2014/main" id="{7E429BB5-7D03-4043-8FB1-565E674388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148AC8D-665C-40DE-BE29-93177D88072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2527737"/>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内容占位符 2">
            <a:extLst>
              <a:ext uri="{FF2B5EF4-FFF2-40B4-BE49-F238E27FC236}">
                <a16:creationId xmlns:a16="http://schemas.microsoft.com/office/drawing/2014/main" id="{618A6FD5-6620-447C-AB64-E3BCE086C88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大多有意义的功能增量可以在频率间隔内产生。即如果集成频率是每天，用程序员一天所能生产的代码来衡量开发增量的大小是有意义的。</a:t>
            </a:r>
          </a:p>
          <a:p>
            <a:r>
              <a:rPr lang="en-US" altLang="zh-CN">
                <a:ea typeface="宋体" panose="02010600030101010101" pitchFamily="2" charset="-122"/>
              </a:rPr>
              <a:t>●	</a:t>
            </a:r>
            <a:r>
              <a:rPr lang="zh-CN" altLang="zh-CN">
                <a:ea typeface="宋体" panose="02010600030101010101" pitchFamily="2" charset="-122"/>
              </a:rPr>
              <a:t>测试用例集合和代码并行开发并保持是当前的。集成测试用例集合的开发被推迟，而且其必须在第一个集成周期就可得到，并为每个随后的周期实施维护。</a:t>
            </a:r>
          </a:p>
        </p:txBody>
      </p:sp>
      <p:sp>
        <p:nvSpPr>
          <p:cNvPr id="115715" name="灯片编号占位符 1">
            <a:extLst>
              <a:ext uri="{FF2B5EF4-FFF2-40B4-BE49-F238E27FC236}">
                <a16:creationId xmlns:a16="http://schemas.microsoft.com/office/drawing/2014/main" id="{3BDB9244-D9FF-4070-BCD3-DE90216489B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D5EA44-9AC5-458A-B8EE-59D4BB392C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283768"/>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内容占位符 2">
            <a:extLst>
              <a:ext uri="{FF2B5EF4-FFF2-40B4-BE49-F238E27FC236}">
                <a16:creationId xmlns:a16="http://schemas.microsoft.com/office/drawing/2014/main" id="{9E174E0B-4B39-4F0B-AB76-71DE8D653E9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高频集成必须是自动化的。必须有一个可靠的根据，以运行和再运行集成测试脚本。</a:t>
            </a:r>
          </a:p>
          <a:p>
            <a:r>
              <a:rPr lang="en-US" altLang="zh-CN">
                <a:ea typeface="宋体" panose="02010600030101010101" pitchFamily="2" charset="-122"/>
              </a:rPr>
              <a:t>●	</a:t>
            </a:r>
            <a:r>
              <a:rPr lang="zh-CN" altLang="zh-CN">
                <a:ea typeface="宋体" panose="02010600030101010101" pitchFamily="2" charset="-122"/>
              </a:rPr>
              <a:t>必须安装并常规使用配置管理工具。没有有效的配置管理，高频集成开发中的版本将变得难以管理。</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16739" name="灯片编号占位符 1">
            <a:extLst>
              <a:ext uri="{FF2B5EF4-FFF2-40B4-BE49-F238E27FC236}">
                <a16:creationId xmlns:a16="http://schemas.microsoft.com/office/drawing/2014/main" id="{D356A75F-BC92-4B76-B2B4-E302E31E7E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E8D52B-A6A9-4FD7-A758-93F92883A20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1128313"/>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内容占位符 2">
            <a:extLst>
              <a:ext uri="{FF2B5EF4-FFF2-40B4-BE49-F238E27FC236}">
                <a16:creationId xmlns:a16="http://schemas.microsoft.com/office/drawing/2014/main" id="{305D6AEC-D3BC-4C77-8B26-03B4D6AE3F50}"/>
              </a:ext>
            </a:extLst>
          </p:cNvPr>
          <p:cNvSpPr>
            <a:spLocks noGrp="1"/>
          </p:cNvSpPr>
          <p:nvPr>
            <p:ph idx="1"/>
          </p:nvPr>
        </p:nvSpPr>
        <p:spPr/>
        <p:txBody>
          <a:bodyPr/>
          <a:lstStyle/>
          <a:p>
            <a:r>
              <a:rPr lang="en-US" altLang="zh-CN">
                <a:ea typeface="宋体" panose="02010600030101010101" pitchFamily="2" charset="-122"/>
              </a:rPr>
              <a:t>4</a:t>
            </a:r>
            <a:r>
              <a:rPr lang="zh-CN" altLang="zh-CN">
                <a:ea typeface="宋体" panose="02010600030101010101" pitchFamily="2" charset="-122"/>
              </a:rPr>
              <a:t>．入口准则—测试的前提条件</a:t>
            </a:r>
          </a:p>
          <a:p>
            <a:r>
              <a:rPr lang="en-US" altLang="zh-CN">
                <a:ea typeface="宋体" panose="02010600030101010101" pitchFamily="2" charset="-122"/>
              </a:rPr>
              <a:t>●	</a:t>
            </a:r>
            <a:r>
              <a:rPr lang="zh-CN" altLang="zh-CN">
                <a:ea typeface="宋体" panose="02010600030101010101" pitchFamily="2" charset="-122"/>
              </a:rPr>
              <a:t>测试环境中要使用的虚拟机是稳定的。</a:t>
            </a:r>
          </a:p>
          <a:p>
            <a:r>
              <a:rPr lang="en-US" altLang="zh-CN">
                <a:ea typeface="宋体" panose="02010600030101010101" pitchFamily="2" charset="-122"/>
              </a:rPr>
              <a:t>●	</a:t>
            </a:r>
            <a:r>
              <a:rPr lang="zh-CN" altLang="zh-CN">
                <a:ea typeface="宋体" panose="02010600030101010101" pitchFamily="2" charset="-122"/>
              </a:rPr>
              <a:t>已经为建造开发了自动可重复的测试用例集合，并且执行该测试用例集合的测试装置已将被开发和测试。</a:t>
            </a:r>
          </a:p>
          <a:p>
            <a:r>
              <a:rPr lang="en-US" altLang="zh-CN">
                <a:ea typeface="宋体" panose="02010600030101010101" pitchFamily="2" charset="-122"/>
              </a:rPr>
              <a:t>●	</a:t>
            </a:r>
            <a:r>
              <a:rPr lang="zh-CN" altLang="zh-CN">
                <a:ea typeface="宋体" panose="02010600030101010101" pitchFamily="2" charset="-122"/>
              </a:rPr>
              <a:t>高频集成在有足够的构件集成时就可开始。一般这个阶段对应一个完整的协作或高层控制对象的完成。</a:t>
            </a:r>
          </a:p>
        </p:txBody>
      </p:sp>
      <p:sp>
        <p:nvSpPr>
          <p:cNvPr id="117763" name="灯片编号占位符 1">
            <a:extLst>
              <a:ext uri="{FF2B5EF4-FFF2-40B4-BE49-F238E27FC236}">
                <a16:creationId xmlns:a16="http://schemas.microsoft.com/office/drawing/2014/main" id="{3FF43B96-885B-4ED2-8CA3-064C1CFDB5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0F9C9D-7D16-40F5-AD20-27C4BF21234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95517536"/>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内容占位符 2">
            <a:extLst>
              <a:ext uri="{FF2B5EF4-FFF2-40B4-BE49-F238E27FC236}">
                <a16:creationId xmlns:a16="http://schemas.microsoft.com/office/drawing/2014/main" id="{211F5079-2E9E-4131-AA7B-E58BACA87F9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构件是在自动的配置管理控制下，并且成功的建造可以从这个配置生成。</a:t>
            </a:r>
          </a:p>
          <a:p>
            <a:r>
              <a:rPr lang="en-US" altLang="zh-CN">
                <a:ea typeface="宋体" panose="02010600030101010101" pitchFamily="2" charset="-122"/>
              </a:rPr>
              <a:t>●	</a:t>
            </a:r>
            <a:r>
              <a:rPr lang="zh-CN" altLang="zh-CN">
                <a:ea typeface="宋体" panose="02010600030101010101" pitchFamily="2" charset="-122"/>
              </a:rPr>
              <a:t>向建造中加入一个构件的清楚的、无二义的标准和过程已经建立，验证和通知了所有有兴趣的各方。</a:t>
            </a:r>
          </a:p>
          <a:p>
            <a:r>
              <a:rPr lang="en-US" altLang="zh-CN">
                <a:ea typeface="宋体" panose="02010600030101010101" pitchFamily="2" charset="-122"/>
              </a:rPr>
              <a:t>●	</a:t>
            </a:r>
            <a:r>
              <a:rPr lang="zh-CN" altLang="zh-CN">
                <a:ea typeface="宋体" panose="02010600030101010101" pitchFamily="2" charset="-122"/>
              </a:rPr>
              <a:t>周期的截止时间已经制定。</a:t>
            </a:r>
          </a:p>
          <a:p>
            <a:r>
              <a:rPr lang="en-US" altLang="zh-CN">
                <a:ea typeface="宋体" panose="02010600030101010101" pitchFamily="2" charset="-122"/>
              </a:rPr>
              <a:t>●	</a:t>
            </a:r>
            <a:r>
              <a:rPr lang="zh-CN" altLang="zh-CN">
                <a:ea typeface="宋体" panose="02010600030101010101" pitchFamily="2" charset="-122"/>
              </a:rPr>
              <a:t>一旦过程开始，所有开发者都必须遵守向建造中加入构件的规程。</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18787" name="灯片编号占位符 1">
            <a:extLst>
              <a:ext uri="{FF2B5EF4-FFF2-40B4-BE49-F238E27FC236}">
                <a16:creationId xmlns:a16="http://schemas.microsoft.com/office/drawing/2014/main" id="{A6A5204A-48F5-46C5-98F7-701A720CCA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87F8F8E-8A09-47E2-A6D3-17F9BE20C6C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8392104"/>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内容占位符 2">
            <a:extLst>
              <a:ext uri="{FF2B5EF4-FFF2-40B4-BE49-F238E27FC236}">
                <a16:creationId xmlns:a16="http://schemas.microsoft.com/office/drawing/2014/main" id="{58B09EF8-DF87-4934-B58A-559669CA18C6}"/>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提交的构件应该通过构件范围的测试用例集合。</a:t>
            </a:r>
          </a:p>
          <a:p>
            <a:r>
              <a:rPr lang="en-US" altLang="zh-CN">
                <a:ea typeface="宋体" panose="02010600030101010101" pitchFamily="2" charset="-122"/>
              </a:rPr>
              <a:t>●	</a:t>
            </a:r>
            <a:r>
              <a:rPr lang="zh-CN" altLang="zh-CN">
                <a:ea typeface="宋体" panose="02010600030101010101" pitchFamily="2" charset="-122"/>
              </a:rPr>
              <a:t>提交的构件必须坚持建造的配置控制规程。</a:t>
            </a:r>
          </a:p>
          <a:p>
            <a:r>
              <a:rPr lang="en-US" altLang="zh-CN">
                <a:ea typeface="宋体" panose="02010600030101010101" pitchFamily="2" charset="-122"/>
              </a:rPr>
              <a:t>●	</a:t>
            </a:r>
            <a:r>
              <a:rPr lang="zh-CN" altLang="zh-CN">
                <a:ea typeface="宋体" panose="02010600030101010101" pitchFamily="2" charset="-122"/>
              </a:rPr>
              <a:t>提交的构件必须坚持已建立的关于检入、实践性等的规定（若规定行不通，就修改规定，但不能在既定规定中实行“特殊化”的特例）。</a:t>
            </a:r>
          </a:p>
          <a:p>
            <a:endParaRPr lang="zh-CN" altLang="en-US">
              <a:ea typeface="宋体" panose="02010600030101010101" pitchFamily="2" charset="-122"/>
            </a:endParaRPr>
          </a:p>
        </p:txBody>
      </p:sp>
      <p:sp>
        <p:nvSpPr>
          <p:cNvPr id="119811" name="灯片编号占位符 1">
            <a:extLst>
              <a:ext uri="{FF2B5EF4-FFF2-40B4-BE49-F238E27FC236}">
                <a16:creationId xmlns:a16="http://schemas.microsoft.com/office/drawing/2014/main" id="{81383837-93E7-4855-B84F-F8237FC317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45F5AE-FB40-4770-A0E6-D040FB06F63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91128899"/>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内容占位符 2">
            <a:extLst>
              <a:ext uri="{FF2B5EF4-FFF2-40B4-BE49-F238E27FC236}">
                <a16:creationId xmlns:a16="http://schemas.microsoft.com/office/drawing/2014/main" id="{37B63AB2-5704-4EA6-9BB3-FA1B7ADBECDB}"/>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5</a:t>
            </a:r>
            <a:r>
              <a:rPr lang="zh-CN" altLang="zh-CN">
                <a:ea typeface="宋体" panose="02010600030101010101" pitchFamily="2" charset="-122"/>
              </a:rPr>
              <a:t>．出口准则—测试的结束条件</a:t>
            </a:r>
          </a:p>
          <a:p>
            <a:r>
              <a:rPr lang="en-US" altLang="zh-CN">
                <a:ea typeface="宋体" panose="02010600030101010101" pitchFamily="2" charset="-122"/>
              </a:rPr>
              <a:t>		  </a:t>
            </a:r>
            <a:r>
              <a:rPr lang="zh-CN" altLang="zh-CN">
                <a:ea typeface="宋体" panose="02010600030101010101" pitchFamily="2" charset="-122"/>
              </a:rPr>
              <a:t>当开发增量完成且要测试的系统通过最后的增量的测试用例集合时，高频集成停止。存在两种可能的情况：</a:t>
            </a:r>
          </a:p>
          <a:p>
            <a:r>
              <a:rPr lang="en-US" altLang="zh-CN">
                <a:ea typeface="宋体" panose="02010600030101010101" pitchFamily="2" charset="-122"/>
              </a:rPr>
              <a:t>●	</a:t>
            </a:r>
            <a:r>
              <a:rPr lang="zh-CN" altLang="zh-CN">
                <a:ea typeface="宋体" panose="02010600030101010101" pitchFamily="2" charset="-122"/>
              </a:rPr>
              <a:t>高频集成测试用例集合被设计成为达到集成覆盖。即建造测试用例集合时包括用自顶向下集成、自底向上集成、协作集成、客户</a:t>
            </a:r>
            <a:r>
              <a:rPr lang="en-US" altLang="zh-CN">
                <a:ea typeface="宋体" panose="02010600030101010101" pitchFamily="2" charset="-122"/>
              </a:rPr>
              <a:t>/</a:t>
            </a:r>
            <a:r>
              <a:rPr lang="zh-CN" altLang="zh-CN">
                <a:ea typeface="宋体" panose="02010600030101010101" pitchFamily="2" charset="-122"/>
              </a:rPr>
              <a:t>服务器集成等方式开发的测试。</a:t>
            </a:r>
            <a:r>
              <a:rPr lang="zh-CN" altLang="en-US">
                <a:ea typeface="宋体" panose="02010600030101010101" pitchFamily="2" charset="-122"/>
              </a:rPr>
              <a:t>如果要测试的系统还满足这些样式的出口准则，则高频集成结束。</a:t>
            </a:r>
            <a:endParaRPr lang="zh-CN" altLang="zh-CN">
              <a:ea typeface="宋体" panose="02010600030101010101" pitchFamily="2" charset="-122"/>
            </a:endParaRPr>
          </a:p>
          <a:p>
            <a:r>
              <a:rPr lang="zh-CN" altLang="zh-CN">
                <a:ea typeface="宋体" panose="02010600030101010101" pitchFamily="2" charset="-122"/>
              </a:rPr>
              <a:t>。</a:t>
            </a:r>
          </a:p>
          <a:p>
            <a:endParaRPr lang="zh-CN" altLang="en-US">
              <a:ea typeface="宋体" panose="02010600030101010101" pitchFamily="2" charset="-122"/>
            </a:endParaRPr>
          </a:p>
        </p:txBody>
      </p:sp>
      <p:sp>
        <p:nvSpPr>
          <p:cNvPr id="120835" name="灯片编号占位符 1">
            <a:extLst>
              <a:ext uri="{FF2B5EF4-FFF2-40B4-BE49-F238E27FC236}">
                <a16:creationId xmlns:a16="http://schemas.microsoft.com/office/drawing/2014/main" id="{9261647A-28A1-4168-9E71-A007073A5B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50E5CC-0801-46EC-8D09-A39DDF73B62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157055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2BCC6D2D-615F-43EF-A024-A996814E53A2}"/>
              </a:ext>
            </a:extLst>
          </p:cNvPr>
          <p:cNvSpPr>
            <a:spLocks noGrp="1"/>
          </p:cNvSpPr>
          <p:nvPr>
            <p:ph idx="1"/>
          </p:nvPr>
        </p:nvSpPr>
        <p:spPr/>
        <p:txBody>
          <a:bodyPr/>
          <a:lstStyle/>
          <a:p>
            <a:pPr eaLnBrk="1" hangingPunct="1">
              <a:buFont typeface="Wingdings" panose="05000000000000000000" pitchFamily="2" charset="2"/>
              <a:buChar char="Ø"/>
            </a:pPr>
            <a:r>
              <a:rPr lang="zh-CN" altLang="zh-CN">
                <a:ea typeface="宋体" panose="02010600030101010101" pitchFamily="2" charset="-122"/>
              </a:rPr>
              <a:t>原则</a:t>
            </a:r>
            <a:r>
              <a:rPr lang="en-US" altLang="zh-CN">
                <a:ea typeface="宋体" panose="02010600030101010101" pitchFamily="2" charset="-122"/>
              </a:rPr>
              <a:t>6</a:t>
            </a:r>
            <a:r>
              <a:rPr lang="zh-CN" altLang="zh-CN">
                <a:ea typeface="宋体" panose="02010600030101010101" pitchFamily="2" charset="-122"/>
              </a:rPr>
              <a:t>：测试需要有独立性。</a:t>
            </a:r>
          </a:p>
          <a:p>
            <a:pPr eaLnBrk="1" hangingPunct="1"/>
            <a:r>
              <a:rPr lang="en-US" altLang="zh-CN">
                <a:ea typeface="宋体" panose="02010600030101010101" pitchFamily="2" charset="-122"/>
              </a:rPr>
              <a:t>		  </a:t>
            </a:r>
            <a:r>
              <a:rPr lang="zh-CN" altLang="zh-CN">
                <a:ea typeface="宋体" panose="02010600030101010101" pitchFamily="2" charset="-122"/>
              </a:rPr>
              <a:t>测试是与开发并行的，每一阶段的具体工作如图</a:t>
            </a:r>
            <a:r>
              <a:rPr lang="en-US" altLang="zh-CN">
                <a:ea typeface="宋体" panose="02010600030101010101" pitchFamily="2" charset="-122"/>
              </a:rPr>
              <a:t>1.9</a:t>
            </a:r>
            <a:r>
              <a:rPr lang="zh-CN" altLang="zh-CN">
                <a:ea typeface="宋体" panose="02010600030101010101" pitchFamily="2" charset="-122"/>
              </a:rPr>
              <a:t>所示。</a:t>
            </a:r>
          </a:p>
        </p:txBody>
      </p:sp>
      <p:pic>
        <p:nvPicPr>
          <p:cNvPr id="52227" name="Picture 4">
            <a:extLst>
              <a:ext uri="{FF2B5EF4-FFF2-40B4-BE49-F238E27FC236}">
                <a16:creationId xmlns:a16="http://schemas.microsoft.com/office/drawing/2014/main" id="{677E6437-455E-4521-94AC-8CBEEF601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124200"/>
            <a:ext cx="3313113" cy="342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内容占位符 2">
            <a:extLst>
              <a:ext uri="{FF2B5EF4-FFF2-40B4-BE49-F238E27FC236}">
                <a16:creationId xmlns:a16="http://schemas.microsoft.com/office/drawing/2014/main" id="{078E610B-2814-4D8D-AF74-D111A1804EC5}"/>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5</a:t>
            </a:r>
            <a:r>
              <a:rPr lang="zh-CN" altLang="zh-CN">
                <a:ea typeface="宋体" panose="02010600030101010101" pitchFamily="2" charset="-122"/>
              </a:rPr>
              <a:t>．出口准则—测试的结束条件</a:t>
            </a:r>
          </a:p>
          <a:p>
            <a:r>
              <a:rPr lang="en-US" altLang="zh-CN">
                <a:ea typeface="宋体" panose="02010600030101010101" pitchFamily="2" charset="-122"/>
              </a:rPr>
              <a:t>		 ●	</a:t>
            </a:r>
            <a:r>
              <a:rPr lang="zh-CN" altLang="zh-CN">
                <a:ea typeface="宋体" panose="02010600030101010101" pitchFamily="2" charset="-122"/>
              </a:rPr>
              <a:t>高频集成测试用例集合被设计成验证最低限度的互操作性，但是没有试图达到集成覆盖。</a:t>
            </a:r>
          </a:p>
          <a:p>
            <a:endParaRPr lang="zh-CN" altLang="en-US">
              <a:ea typeface="宋体" panose="02010600030101010101" pitchFamily="2" charset="-122"/>
            </a:endParaRPr>
          </a:p>
        </p:txBody>
      </p:sp>
      <p:sp>
        <p:nvSpPr>
          <p:cNvPr id="121859" name="灯片编号占位符 1">
            <a:extLst>
              <a:ext uri="{FF2B5EF4-FFF2-40B4-BE49-F238E27FC236}">
                <a16:creationId xmlns:a16="http://schemas.microsoft.com/office/drawing/2014/main" id="{5920F89C-E422-47A5-BC85-D654DD88EC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81E7F0-19DA-4F7C-AD8A-1427B23DBB9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6452479"/>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内容占位符 2">
            <a:extLst>
              <a:ext uri="{FF2B5EF4-FFF2-40B4-BE49-F238E27FC236}">
                <a16:creationId xmlns:a16="http://schemas.microsoft.com/office/drawing/2014/main" id="{F55325E8-A878-4DFD-9F7B-A5CB0F48A354}"/>
              </a:ext>
            </a:extLst>
          </p:cNvPr>
          <p:cNvSpPr>
            <a:spLocks noGrp="1"/>
          </p:cNvSpPr>
          <p:nvPr>
            <p:ph idx="1"/>
          </p:nvPr>
        </p:nvSpPr>
        <p:spPr/>
        <p:txBody>
          <a:bodyPr/>
          <a:lstStyle/>
          <a:p>
            <a:r>
              <a:rPr lang="en-US" altLang="zh-CN">
                <a:ea typeface="宋体" panose="02010600030101010101" pitchFamily="2" charset="-122"/>
              </a:rPr>
              <a:t>	6</a:t>
            </a:r>
            <a:r>
              <a:rPr lang="zh-CN" altLang="zh-CN">
                <a:ea typeface="宋体" panose="02010600030101010101" pitchFamily="2" charset="-122"/>
              </a:rPr>
              <a:t>．高频集成方式的优点和缺点</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）优点</a:t>
            </a:r>
          </a:p>
          <a:p>
            <a:r>
              <a:rPr lang="en-US" altLang="zh-CN">
                <a:ea typeface="宋体" panose="02010600030101010101" pitchFamily="2" charset="-122"/>
              </a:rPr>
              <a:t>●	</a:t>
            </a:r>
            <a:r>
              <a:rPr lang="zh-CN" altLang="zh-CN">
                <a:ea typeface="宋体" panose="02010600030101010101" pitchFamily="2" charset="-122"/>
              </a:rPr>
              <a:t>严重错误、遗漏和不正确的假设等可以较早地被揭示。</a:t>
            </a:r>
          </a:p>
          <a:p>
            <a:r>
              <a:rPr lang="en-US" altLang="zh-CN">
                <a:ea typeface="宋体" panose="02010600030101010101" pitchFamily="2" charset="-122"/>
              </a:rPr>
              <a:t>●	</a:t>
            </a:r>
            <a:r>
              <a:rPr lang="zh-CN" altLang="zh-CN">
                <a:ea typeface="宋体" panose="02010600030101010101" pitchFamily="2" charset="-122"/>
              </a:rPr>
              <a:t>集中于开发一个可运转的系统，开发组可以较早看到切实的结果。</a:t>
            </a:r>
          </a:p>
        </p:txBody>
      </p:sp>
      <p:sp>
        <p:nvSpPr>
          <p:cNvPr id="122883" name="灯片编号占位符 1">
            <a:extLst>
              <a:ext uri="{FF2B5EF4-FFF2-40B4-BE49-F238E27FC236}">
                <a16:creationId xmlns:a16="http://schemas.microsoft.com/office/drawing/2014/main" id="{BFAE85D7-E6E4-4799-8847-3E92577320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B3DD76-4848-44DE-9C1F-9904C217F4E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923750"/>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内容占位符 2">
            <a:extLst>
              <a:ext uri="{FF2B5EF4-FFF2-40B4-BE49-F238E27FC236}">
                <a16:creationId xmlns:a16="http://schemas.microsoft.com/office/drawing/2014/main" id="{FEF111AB-889F-4B34-89D6-8AF1B44EF2C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测试辅助模块要求少。</a:t>
            </a:r>
          </a:p>
          <a:p>
            <a:r>
              <a:rPr lang="en-US" altLang="zh-CN">
                <a:ea typeface="宋体" panose="02010600030101010101" pitchFamily="2" charset="-122"/>
              </a:rPr>
              <a:t>●	</a:t>
            </a:r>
            <a:r>
              <a:rPr lang="zh-CN" altLang="zh-CN">
                <a:ea typeface="宋体" panose="02010600030101010101" pitchFamily="2" charset="-122"/>
              </a:rPr>
              <a:t>由于其需要开发和维护源代码的测试用例集合的约定，这是有效的防止错误的策略。</a:t>
            </a:r>
          </a:p>
          <a:p>
            <a:r>
              <a:rPr lang="en-US" altLang="zh-CN">
                <a:ea typeface="宋体" panose="02010600030101010101" pitchFamily="2" charset="-122"/>
              </a:rPr>
              <a:t>●	</a:t>
            </a:r>
            <a:r>
              <a:rPr lang="zh-CN" altLang="zh-CN">
                <a:ea typeface="宋体" panose="02010600030101010101" pitchFamily="2" charset="-122"/>
              </a:rPr>
              <a:t>由于对建造最近的增加最可能和错误相关，调试通常更容易。</a:t>
            </a:r>
          </a:p>
          <a:p>
            <a:r>
              <a:rPr lang="en-US" altLang="zh-CN">
                <a:ea typeface="宋体" panose="02010600030101010101" pitchFamily="2" charset="-122"/>
              </a:rPr>
              <a:t>●	</a:t>
            </a:r>
            <a:r>
              <a:rPr lang="zh-CN" altLang="zh-CN">
                <a:ea typeface="宋体" panose="02010600030101010101" pitchFamily="2" charset="-122"/>
              </a:rPr>
              <a:t>能直观地看到开发团队的有效工程进度。</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23907" name="灯片编号占位符 1">
            <a:extLst>
              <a:ext uri="{FF2B5EF4-FFF2-40B4-BE49-F238E27FC236}">
                <a16:creationId xmlns:a16="http://schemas.microsoft.com/office/drawing/2014/main" id="{F05C2F94-9923-404C-A103-E3CD85A1A63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99A410-029C-4535-8D76-7B1A1B26AC0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56246927"/>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内容占位符 2">
            <a:extLst>
              <a:ext uri="{FF2B5EF4-FFF2-40B4-BE49-F238E27FC236}">
                <a16:creationId xmlns:a16="http://schemas.microsoft.com/office/drawing/2014/main" id="{E6924846-EFE8-4602-9825-D09D07A1AFC3}"/>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）缺点</a:t>
            </a:r>
          </a:p>
          <a:p>
            <a:r>
              <a:rPr lang="en-US" altLang="zh-CN">
                <a:ea typeface="宋体" panose="02010600030101010101" pitchFamily="2" charset="-122"/>
              </a:rPr>
              <a:t>●	</a:t>
            </a:r>
            <a:r>
              <a:rPr lang="zh-CN" altLang="zh-CN">
                <a:ea typeface="宋体" panose="02010600030101010101" pitchFamily="2" charset="-122"/>
              </a:rPr>
              <a:t>初始的基线定义和测试不易平稳进行。</a:t>
            </a:r>
          </a:p>
          <a:p>
            <a:r>
              <a:rPr lang="en-US" altLang="zh-CN">
                <a:ea typeface="宋体" panose="02010600030101010101" pitchFamily="2" charset="-122"/>
              </a:rPr>
              <a:t>●	</a:t>
            </a:r>
            <a:r>
              <a:rPr lang="zh-CN" altLang="zh-CN">
                <a:ea typeface="宋体" panose="02010600030101010101" pitchFamily="2" charset="-122"/>
              </a:rPr>
              <a:t>测试用例集合有时候可能不能暴露深层次的编码错误和图形界面错误。</a:t>
            </a:r>
          </a:p>
          <a:p>
            <a:endParaRPr lang="zh-CN" altLang="en-US">
              <a:ea typeface="宋体" panose="02010600030101010101" pitchFamily="2" charset="-122"/>
            </a:endParaRPr>
          </a:p>
        </p:txBody>
      </p:sp>
      <p:sp>
        <p:nvSpPr>
          <p:cNvPr id="124931" name="灯片编号占位符 1">
            <a:extLst>
              <a:ext uri="{FF2B5EF4-FFF2-40B4-BE49-F238E27FC236}">
                <a16:creationId xmlns:a16="http://schemas.microsoft.com/office/drawing/2014/main" id="{C116F995-F43A-40FE-A816-5B6E998FFB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FF2AD5-373E-4E4B-9909-C80F79D976A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5119570"/>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1DC06512-C412-4197-BE7B-9FFE7591FEE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5.3.10  </a:t>
            </a:r>
            <a:r>
              <a:rPr lang="zh-CN" altLang="zh-CN">
                <a:ea typeface="宋体" panose="02010600030101010101" pitchFamily="2" charset="-122"/>
              </a:rPr>
              <a:t>基于调用图集成</a:t>
            </a:r>
          </a:p>
          <a:p>
            <a:r>
              <a:rPr lang="en-US" altLang="zh-CN">
                <a:ea typeface="宋体" panose="02010600030101010101" pitchFamily="2" charset="-122"/>
              </a:rPr>
              <a:t>		  </a:t>
            </a:r>
            <a:r>
              <a:rPr lang="zh-CN" altLang="zh-CN">
                <a:ea typeface="宋体" panose="02010600030101010101" pitchFamily="2" charset="-122"/>
              </a:rPr>
              <a:t>以上介绍的方法基本属于基于分解集成方式，这一大类集成方式的缺点之一是以“相依性树”为基础。如果改用调用图集成（</a:t>
            </a:r>
            <a:r>
              <a:rPr lang="en-US" altLang="zh-CN">
                <a:ea typeface="宋体" panose="02010600030101010101" pitchFamily="2" charset="-122"/>
              </a:rPr>
              <a:t>Calling Graph Integration</a:t>
            </a:r>
            <a:r>
              <a:rPr lang="zh-CN" altLang="zh-CN">
                <a:ea typeface="宋体" panose="02010600030101010101" pitchFamily="2" charset="-122"/>
              </a:rPr>
              <a:t>）方式，可以在一定程度上避免基于分解集成方式的缺点，如图</a:t>
            </a:r>
            <a:r>
              <a:rPr lang="en-US" altLang="zh-CN">
                <a:ea typeface="宋体" panose="02010600030101010101" pitchFamily="2" charset="-122"/>
              </a:rPr>
              <a:t>5.15</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125955" name="灯片编号占位符 1">
            <a:extLst>
              <a:ext uri="{FF2B5EF4-FFF2-40B4-BE49-F238E27FC236}">
                <a16:creationId xmlns:a16="http://schemas.microsoft.com/office/drawing/2014/main" id="{12DF8A91-5B8F-42C7-BF6F-7A656854C5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951AC9-B046-46F3-84D9-662F37BE079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68919600"/>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2">
            <a:extLst>
              <a:ext uri="{FF2B5EF4-FFF2-40B4-BE49-F238E27FC236}">
                <a16:creationId xmlns:a16="http://schemas.microsoft.com/office/drawing/2014/main" id="{6B5B4E58-88B2-4327-90AA-A912E3338DFD}"/>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26979" name="Object 1">
            <a:extLst>
              <a:ext uri="{FF2B5EF4-FFF2-40B4-BE49-F238E27FC236}">
                <a16:creationId xmlns:a16="http://schemas.microsoft.com/office/drawing/2014/main" id="{6085E4DB-6BB5-4082-9D8C-B3B6EF9A74D7}"/>
              </a:ext>
            </a:extLst>
          </p:cNvPr>
          <p:cNvGraphicFramePr>
            <a:graphicFrameLocks noChangeAspect="1"/>
          </p:cNvGraphicFramePr>
          <p:nvPr/>
        </p:nvGraphicFramePr>
        <p:xfrm>
          <a:off x="1600200" y="1219200"/>
          <a:ext cx="5638800" cy="4797425"/>
        </p:xfrm>
        <a:graphic>
          <a:graphicData uri="http://schemas.openxmlformats.org/presentationml/2006/ole">
            <mc:AlternateContent xmlns:mc="http://schemas.openxmlformats.org/markup-compatibility/2006">
              <mc:Choice xmlns:v="urn:schemas-microsoft-com:vml" Requires="v">
                <p:oleObj spid="_x0000_s114693" r:id="rId3" imgW="4066794" imgH="3454718" progId="Visio.Drawing.11">
                  <p:embed/>
                </p:oleObj>
              </mc:Choice>
              <mc:Fallback>
                <p:oleObj r:id="rId3" imgW="4066794" imgH="3454718" progId="Visio.Drawing.11">
                  <p:embed/>
                  <p:pic>
                    <p:nvPicPr>
                      <p:cNvPr id="126979" name="Object 1">
                        <a:extLst>
                          <a:ext uri="{FF2B5EF4-FFF2-40B4-BE49-F238E27FC236}">
                            <a16:creationId xmlns:a16="http://schemas.microsoft.com/office/drawing/2014/main" id="{6085E4DB-6BB5-4082-9D8C-B3B6EF9A74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1219200"/>
                        <a:ext cx="5638800" cy="479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6980" name="矩形 5">
            <a:extLst>
              <a:ext uri="{FF2B5EF4-FFF2-40B4-BE49-F238E27FC236}">
                <a16:creationId xmlns:a16="http://schemas.microsoft.com/office/drawing/2014/main" id="{683CF29B-375A-481B-9064-AC8AD95C1CC1}"/>
              </a:ext>
            </a:extLst>
          </p:cNvPr>
          <p:cNvSpPr>
            <a:spLocks noChangeArrowheads="1"/>
          </p:cNvSpPr>
          <p:nvPr/>
        </p:nvSpPr>
        <p:spPr bwMode="auto">
          <a:xfrm>
            <a:off x="3276600" y="6172200"/>
            <a:ext cx="283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一个系统的调用图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6981" name="灯片编号占位符 1">
            <a:extLst>
              <a:ext uri="{FF2B5EF4-FFF2-40B4-BE49-F238E27FC236}">
                <a16:creationId xmlns:a16="http://schemas.microsoft.com/office/drawing/2014/main" id="{7903EF00-14A6-42E9-A8BE-92805B370A8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FFE426-94F0-4B9D-847F-C8EFFF38789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2226496"/>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内容占位符 2">
            <a:extLst>
              <a:ext uri="{FF2B5EF4-FFF2-40B4-BE49-F238E27FC236}">
                <a16:creationId xmlns:a16="http://schemas.microsoft.com/office/drawing/2014/main" id="{26E5A95B-8BBD-46ED-917B-D5E04594F6F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基于调用图的集成方式主要有成对集成和相邻集成。</a:t>
            </a:r>
          </a:p>
          <a:p>
            <a:r>
              <a:rPr lang="en-US" altLang="zh-CN">
                <a:ea typeface="宋体" panose="02010600030101010101" pitchFamily="2" charset="-122"/>
              </a:rPr>
              <a:t>		  </a:t>
            </a:r>
            <a:r>
              <a:rPr lang="zh-CN" altLang="zh-CN">
                <a:ea typeface="宋体" panose="02010600030101010101" pitchFamily="2" charset="-122"/>
              </a:rPr>
              <a:t>成对集成的思想是避免桩模块和驱动模块的开发工作—为什么要额外开发那些桩模块和驱动模块，而不是使用实际的代码呢？所以成对集成初看起来有些像一次性集成。成对集成是将集成限定在调用图的一对单元上，依次进行，最终使得调用图的每条边都有一个集成测试会话，同时又可以大大降低桩模块和驱动模块的开发工作，如图</a:t>
            </a:r>
            <a:r>
              <a:rPr lang="en-US" altLang="zh-CN">
                <a:ea typeface="宋体" panose="02010600030101010101" pitchFamily="2" charset="-122"/>
              </a:rPr>
              <a:t>5.16</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128003" name="灯片编号占位符 1">
            <a:extLst>
              <a:ext uri="{FF2B5EF4-FFF2-40B4-BE49-F238E27FC236}">
                <a16:creationId xmlns:a16="http://schemas.microsoft.com/office/drawing/2014/main" id="{24EB18D9-D6ED-40AF-9178-A00CB27210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A341D8-8CFF-4B37-BA27-A444D967F0B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17463328"/>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F652DD95-0F47-42DC-B8D1-445FE276C98C}"/>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29027" name="Object 1">
            <a:extLst>
              <a:ext uri="{FF2B5EF4-FFF2-40B4-BE49-F238E27FC236}">
                <a16:creationId xmlns:a16="http://schemas.microsoft.com/office/drawing/2014/main" id="{4D94E350-E1B8-4BB9-9033-6410A6D27DAA}"/>
              </a:ext>
            </a:extLst>
          </p:cNvPr>
          <p:cNvGraphicFramePr>
            <a:graphicFrameLocks noChangeAspect="1"/>
          </p:cNvGraphicFramePr>
          <p:nvPr/>
        </p:nvGraphicFramePr>
        <p:xfrm>
          <a:off x="2209800" y="1371600"/>
          <a:ext cx="4760913" cy="3962400"/>
        </p:xfrm>
        <a:graphic>
          <a:graphicData uri="http://schemas.openxmlformats.org/presentationml/2006/ole">
            <mc:AlternateContent xmlns:mc="http://schemas.openxmlformats.org/markup-compatibility/2006">
              <mc:Choice xmlns:v="urn:schemas-microsoft-com:vml" Requires="v">
                <p:oleObj spid="_x0000_s115717" r:id="rId3" imgW="4157167" imgH="3454603" progId="Visio.Drawing.11">
                  <p:embed/>
                </p:oleObj>
              </mc:Choice>
              <mc:Fallback>
                <p:oleObj r:id="rId3" imgW="4157167" imgH="3454603" progId="Visio.Drawing.11">
                  <p:embed/>
                  <p:pic>
                    <p:nvPicPr>
                      <p:cNvPr id="129027" name="Object 1">
                        <a:extLst>
                          <a:ext uri="{FF2B5EF4-FFF2-40B4-BE49-F238E27FC236}">
                            <a16:creationId xmlns:a16="http://schemas.microsoft.com/office/drawing/2014/main" id="{4D94E350-E1B8-4BB9-9033-6410A6D27D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1371600"/>
                        <a:ext cx="47609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9028" name="矩形 5">
            <a:extLst>
              <a:ext uri="{FF2B5EF4-FFF2-40B4-BE49-F238E27FC236}">
                <a16:creationId xmlns:a16="http://schemas.microsoft.com/office/drawing/2014/main" id="{8D940B4F-7722-4E47-AF0C-DDE037CCF92D}"/>
              </a:ext>
            </a:extLst>
          </p:cNvPr>
          <p:cNvSpPr>
            <a:spLocks noChangeArrowheads="1"/>
          </p:cNvSpPr>
          <p:nvPr/>
        </p:nvSpPr>
        <p:spPr bwMode="auto">
          <a:xfrm>
            <a:off x="3352800" y="609600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成对集成配置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9029" name="灯片编号占位符 1">
            <a:extLst>
              <a:ext uri="{FF2B5EF4-FFF2-40B4-BE49-F238E27FC236}">
                <a16:creationId xmlns:a16="http://schemas.microsoft.com/office/drawing/2014/main" id="{830C07E8-2CB9-428A-ABE7-87CA29798F7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8CA45A7-6969-4432-B030-4CC9899BBC8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3415060"/>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内容占位符 2">
            <a:extLst>
              <a:ext uri="{FF2B5EF4-FFF2-40B4-BE49-F238E27FC236}">
                <a16:creationId xmlns:a16="http://schemas.microsoft.com/office/drawing/2014/main" id="{537F33B3-974E-49B5-A076-CAA63D6876F7}"/>
              </a:ext>
            </a:extLst>
          </p:cNvPr>
          <p:cNvSpPr>
            <a:spLocks noGrp="1"/>
          </p:cNvSpPr>
          <p:nvPr>
            <p:ph idx="1"/>
          </p:nvPr>
        </p:nvSpPr>
        <p:spPr>
          <a:xfrm>
            <a:off x="-228600" y="1295400"/>
            <a:ext cx="9220200" cy="4953000"/>
          </a:xfrm>
        </p:spPr>
        <p:txBody>
          <a:bodyPr/>
          <a:lstStyle/>
          <a:p>
            <a:r>
              <a:rPr lang="en-US" altLang="zh-CN">
                <a:ea typeface="宋体" panose="02010600030101010101" pitchFamily="2" charset="-122"/>
              </a:rPr>
              <a:t>		  </a:t>
            </a:r>
            <a:r>
              <a:rPr lang="zh-CN" altLang="zh-CN">
                <a:ea typeface="宋体" panose="02010600030101010101" pitchFamily="2" charset="-122"/>
              </a:rPr>
              <a:t>相邻集成是借用拓扑学的相邻概念，图中结点的邻居是边从给定的结点引出的结点集合。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a:t>
            </a:r>
            <a:r>
              <a:rPr lang="zh-CN" altLang="en-US">
                <a:ea typeface="宋体" panose="02010600030101010101" pitchFamily="2" charset="-122"/>
              </a:rPr>
              <a:t>有向</a:t>
            </a:r>
            <a:r>
              <a:rPr lang="zh-CN" altLang="zh-CN">
                <a:ea typeface="宋体" panose="02010600030101010101" pitchFamily="2" charset="-122"/>
              </a:rPr>
              <a:t>图中，结点邻居包括直接前驱结点和所有的直接后继结点（对应着结点的桩模块和驱动模块）。相邻集成如图</a:t>
            </a:r>
            <a:r>
              <a:rPr lang="en-US" altLang="zh-CN">
                <a:ea typeface="宋体" panose="02010600030101010101" pitchFamily="2" charset="-122"/>
              </a:rPr>
              <a:t>5.17</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130051" name="灯片编号占位符 1">
            <a:extLst>
              <a:ext uri="{FF2B5EF4-FFF2-40B4-BE49-F238E27FC236}">
                <a16:creationId xmlns:a16="http://schemas.microsoft.com/office/drawing/2014/main" id="{4A9251D0-2361-4A01-92A4-9C13C4C9B33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A4E4F8-8CFF-4A7D-8651-39FE9924229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24500"/>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977D5CFF-14D6-4D95-BCA8-8800BA2960C7}"/>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131075" name="Object 1">
            <a:extLst>
              <a:ext uri="{FF2B5EF4-FFF2-40B4-BE49-F238E27FC236}">
                <a16:creationId xmlns:a16="http://schemas.microsoft.com/office/drawing/2014/main" id="{74932A16-B1C0-44FD-BD75-1F9BD017D164}"/>
              </a:ext>
            </a:extLst>
          </p:cNvPr>
          <p:cNvGraphicFramePr>
            <a:graphicFrameLocks noChangeAspect="1"/>
          </p:cNvGraphicFramePr>
          <p:nvPr/>
        </p:nvGraphicFramePr>
        <p:xfrm>
          <a:off x="1905000" y="1600200"/>
          <a:ext cx="5105400" cy="4344988"/>
        </p:xfrm>
        <a:graphic>
          <a:graphicData uri="http://schemas.openxmlformats.org/presentationml/2006/ole">
            <mc:AlternateContent xmlns:mc="http://schemas.openxmlformats.org/markup-compatibility/2006">
              <mc:Choice xmlns:v="urn:schemas-microsoft-com:vml" Requires="v">
                <p:oleObj spid="_x0000_s116741" r:id="rId3" imgW="4186733" imgH="3574999" progId="Visio.Drawing.11">
                  <p:embed/>
                </p:oleObj>
              </mc:Choice>
              <mc:Fallback>
                <p:oleObj r:id="rId3" imgW="4186733" imgH="3574999" progId="Visio.Drawing.11">
                  <p:embed/>
                  <p:pic>
                    <p:nvPicPr>
                      <p:cNvPr id="131075" name="Object 1">
                        <a:extLst>
                          <a:ext uri="{FF2B5EF4-FFF2-40B4-BE49-F238E27FC236}">
                            <a16:creationId xmlns:a16="http://schemas.microsoft.com/office/drawing/2014/main" id="{74932A16-B1C0-44FD-BD75-1F9BD017D1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600200"/>
                        <a:ext cx="5105400" cy="434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6" name="矩形 5">
            <a:extLst>
              <a:ext uri="{FF2B5EF4-FFF2-40B4-BE49-F238E27FC236}">
                <a16:creationId xmlns:a16="http://schemas.microsoft.com/office/drawing/2014/main" id="{14B5C482-0709-41D7-82AD-BBB69E780C54}"/>
              </a:ext>
            </a:extLst>
          </p:cNvPr>
          <p:cNvSpPr>
            <a:spLocks noChangeArrowheads="1"/>
          </p:cNvSpPr>
          <p:nvPr/>
        </p:nvSpPr>
        <p:spPr bwMode="auto">
          <a:xfrm>
            <a:off x="3352800" y="624840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5.17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相邻集成配置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31077" name="灯片编号占位符 1">
            <a:extLst>
              <a:ext uri="{FF2B5EF4-FFF2-40B4-BE49-F238E27FC236}">
                <a16:creationId xmlns:a16="http://schemas.microsoft.com/office/drawing/2014/main" id="{7BE36318-074A-445F-A916-4904ADACB5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D70044-D6E1-40FE-A615-7A8F9AA0FF2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047434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0D37F7AB-65CC-4189-83F5-C6022A950B95}"/>
              </a:ext>
            </a:extLst>
          </p:cNvPr>
          <p:cNvSpPr>
            <a:spLocks noGrp="1" noChangeArrowheads="1"/>
          </p:cNvSpPr>
          <p:nvPr>
            <p:ph type="title"/>
          </p:nvPr>
        </p:nvSpPr>
        <p:spPr/>
        <p:txBody>
          <a:bodyPr/>
          <a:lstStyle/>
          <a:p>
            <a:pPr eaLnBrk="1" hangingPunct="1"/>
            <a:r>
              <a:rPr lang="zh-CN" altLang="en-US" sz="4800">
                <a:ea typeface="隶书" panose="02010509060101010101" pitchFamily="49" charset="-122"/>
              </a:rPr>
              <a:t>课程主要内容</a:t>
            </a:r>
          </a:p>
        </p:txBody>
      </p:sp>
      <p:sp>
        <p:nvSpPr>
          <p:cNvPr id="7171" name="Rectangle 3">
            <a:extLst>
              <a:ext uri="{FF2B5EF4-FFF2-40B4-BE49-F238E27FC236}">
                <a16:creationId xmlns:a16="http://schemas.microsoft.com/office/drawing/2014/main" id="{2AA1C36C-F621-4305-A488-476CBA61D2FE}"/>
              </a:ext>
            </a:extLst>
          </p:cNvPr>
          <p:cNvSpPr>
            <a:spLocks noGrp="1" noChangeArrowheads="1"/>
          </p:cNvSpPr>
          <p:nvPr>
            <p:ph type="body" idx="1"/>
          </p:nvPr>
        </p:nvSpPr>
        <p:spPr/>
        <p:txBody>
          <a:bodyPr/>
          <a:lstStyle/>
          <a:p>
            <a:pPr eaLnBrk="1" hangingPunct="1"/>
            <a:r>
              <a:rPr lang="zh-CN" altLang="en-US" sz="4400">
                <a:solidFill>
                  <a:srgbClr val="000000"/>
                </a:solidFill>
                <a:ea typeface="黑体" panose="02010609060101010101" pitchFamily="49" charset="-122"/>
              </a:rPr>
              <a:t>软件测试技术</a:t>
            </a:r>
          </a:p>
          <a:p>
            <a:pPr eaLnBrk="1" hangingPunct="1"/>
            <a:endParaRPr lang="zh-CN" altLang="en-US" sz="4400">
              <a:solidFill>
                <a:srgbClr val="000000"/>
              </a:solidFill>
              <a:ea typeface="黑体" panose="02010609060101010101" pitchFamily="49" charset="-122"/>
            </a:endParaRPr>
          </a:p>
          <a:p>
            <a:pPr eaLnBrk="1" hangingPunct="1"/>
            <a:r>
              <a:rPr lang="zh-CN" altLang="en-US" sz="4400">
                <a:solidFill>
                  <a:srgbClr val="000000"/>
                </a:solidFill>
                <a:ea typeface="黑体" panose="02010609060101010101" pitchFamily="49" charset="-122"/>
              </a:rPr>
              <a:t>软件质量管理与控制</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0109">
            <a:extLst>
              <a:ext uri="{FF2B5EF4-FFF2-40B4-BE49-F238E27FC236}">
                <a16:creationId xmlns:a16="http://schemas.microsoft.com/office/drawing/2014/main" id="{C29883E9-81BA-4173-AD64-AF49A9EB46F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1981200" y="1752600"/>
            <a:ext cx="5654675" cy="4191000"/>
          </a:xfrm>
          <a:noFill/>
        </p:spPr>
      </p:pic>
      <p:sp>
        <p:nvSpPr>
          <p:cNvPr id="53251" name="矩形 4">
            <a:extLst>
              <a:ext uri="{FF2B5EF4-FFF2-40B4-BE49-F238E27FC236}">
                <a16:creationId xmlns:a16="http://schemas.microsoft.com/office/drawing/2014/main" id="{458A79A6-E232-44BF-91FD-44BD052E9D32}"/>
              </a:ext>
            </a:extLst>
          </p:cNvPr>
          <p:cNvSpPr>
            <a:spLocks noChangeArrowheads="1"/>
          </p:cNvSpPr>
          <p:nvPr/>
        </p:nvSpPr>
        <p:spPr bwMode="auto">
          <a:xfrm>
            <a:off x="3429000" y="6172200"/>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1.9  </a:t>
            </a:r>
            <a:r>
              <a:rPr lang="zh-CN" altLang="zh-CN" b="1">
                <a:ea typeface="宋体" panose="02010600030101010101" pitchFamily="2" charset="-122"/>
              </a:rPr>
              <a:t>测试与开发并行</a:t>
            </a:r>
            <a:endParaRPr lang="zh-CN" altLang="en-US" b="1">
              <a:ea typeface="宋体" panose="02010600030101010101" pitchFamily="2" charset="-122"/>
            </a:endParaRPr>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D5E92F18-A11C-4452-8928-AE76E78CA472}"/>
              </a:ext>
            </a:extLst>
          </p:cNvPr>
          <p:cNvSpPr>
            <a:spLocks noGrp="1" noChangeArrowheads="1"/>
          </p:cNvSpPr>
          <p:nvPr>
            <p:ph type="ctrTitle"/>
          </p:nvPr>
        </p:nvSpPr>
        <p:spPr/>
        <p:txBody>
          <a:bodyPr/>
          <a:lstStyle/>
          <a:p>
            <a:r>
              <a:rPr lang="zh-CN" altLang="en-US" sz="5400">
                <a:ea typeface="宋体" panose="02010600030101010101" pitchFamily="2" charset="-122"/>
              </a:rPr>
              <a:t>第</a:t>
            </a:r>
            <a:r>
              <a:rPr lang="en-US" altLang="zh-CN" sz="5400">
                <a:ea typeface="宋体" panose="02010600030101010101" pitchFamily="2" charset="-122"/>
              </a:rPr>
              <a:t>6</a:t>
            </a:r>
            <a:r>
              <a:rPr lang="zh-CN" altLang="en-US" sz="5400">
                <a:ea typeface="宋体" panose="02010600030101010101" pitchFamily="2" charset="-122"/>
              </a:rPr>
              <a:t>章  系统测试</a:t>
            </a:r>
          </a:p>
        </p:txBody>
      </p:sp>
      <p:sp>
        <p:nvSpPr>
          <p:cNvPr id="3075" name="灯片编号占位符 1">
            <a:extLst>
              <a:ext uri="{FF2B5EF4-FFF2-40B4-BE49-F238E27FC236}">
                <a16:creationId xmlns:a16="http://schemas.microsoft.com/office/drawing/2014/main" id="{1F9E44E1-940F-47A8-9C11-5EF411AFC9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2E3A40-B2FD-4986-A2BD-D7BABDECAFE2}"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4064245"/>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7D68A897-D8F6-41D8-8084-1D4C325E6982}"/>
              </a:ext>
            </a:extLst>
          </p:cNvPr>
          <p:cNvSpPr>
            <a:spLocks noGrp="1"/>
          </p:cNvSpPr>
          <p:nvPr>
            <p:ph idx="1"/>
          </p:nvPr>
        </p:nvSpPr>
        <p:spPr/>
        <p:txBody>
          <a:bodyPr/>
          <a:lstStyle/>
          <a:p>
            <a:r>
              <a:rPr lang="en-US" altLang="zh-CN">
                <a:ea typeface="宋体" panose="02010600030101010101" pitchFamily="2" charset="-122"/>
              </a:rPr>
              <a:t>		  </a:t>
            </a:r>
            <a:r>
              <a:rPr lang="zh-CN" altLang="en-US">
                <a:ea typeface="宋体" panose="02010600030101010101" pitchFamily="2" charset="-122"/>
              </a:rPr>
              <a:t>系统测试的目的在于通过与系统的需求定义作比较，发现软件与系统定义不符合或与之矛盾的地方。</a:t>
            </a:r>
            <a:r>
              <a:rPr lang="zh-CN" altLang="zh-CN">
                <a:ea typeface="宋体" panose="02010600030101010101" pitchFamily="2" charset="-122"/>
              </a:rPr>
              <a:t>系统测试有两个隐含的含义：</a:t>
            </a:r>
          </a:p>
          <a:p>
            <a:r>
              <a:rPr lang="en-US" altLang="zh-CN">
                <a:ea typeface="宋体" panose="02010600030101010101" pitchFamily="2" charset="-122"/>
              </a:rPr>
              <a:t> </a:t>
            </a:r>
            <a:r>
              <a:rPr lang="zh-CN" altLang="zh-CN">
                <a:ea typeface="宋体" panose="02010600030101010101" pitchFamily="2" charset="-122"/>
              </a:rPr>
              <a:t>（1）系统测试并不局限于系统，如果产品是一个程序，那么系统测试就是一个试图说明程序作为一个整体是如何不满足其目标的过程；</a:t>
            </a:r>
          </a:p>
          <a:p>
            <a:r>
              <a:rPr lang="en-US" altLang="zh-CN">
                <a:ea typeface="宋体" panose="02010600030101010101" pitchFamily="2" charset="-122"/>
              </a:rPr>
              <a:t> </a:t>
            </a:r>
            <a:r>
              <a:rPr lang="zh-CN" altLang="zh-CN">
                <a:ea typeface="宋体" panose="02010600030101010101" pitchFamily="2" charset="-122"/>
              </a:rPr>
              <a:t>（2）根据定义，如果产品没有一组书面的、可度量的目标，系统测试也就无法进行。</a:t>
            </a:r>
          </a:p>
          <a:p>
            <a:endParaRPr lang="zh-CN" altLang="en-US">
              <a:ea typeface="宋体" panose="02010600030101010101" pitchFamily="2" charset="-122"/>
            </a:endParaRPr>
          </a:p>
        </p:txBody>
      </p:sp>
      <p:sp>
        <p:nvSpPr>
          <p:cNvPr id="4099" name="灯片编号占位符 1">
            <a:extLst>
              <a:ext uri="{FF2B5EF4-FFF2-40B4-BE49-F238E27FC236}">
                <a16:creationId xmlns:a16="http://schemas.microsoft.com/office/drawing/2014/main" id="{51D6B460-F0FE-4EA3-910D-6841159012A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B0D4E87-6551-4B1D-B815-210C8D5A14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94962041"/>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A3EFDB2A-7C8E-4D9A-B135-09210BF7D8AC}"/>
              </a:ext>
            </a:extLst>
          </p:cNvPr>
          <p:cNvSpPr>
            <a:spLocks noGrp="1"/>
          </p:cNvSpPr>
          <p:nvPr>
            <p:ph idx="1"/>
          </p:nvPr>
        </p:nvSpPr>
        <p:spPr>
          <a:xfrm>
            <a:off x="-304800" y="1295400"/>
            <a:ext cx="9448800" cy="4953000"/>
          </a:xfrm>
        </p:spPr>
        <p:txBody>
          <a:bodyPr/>
          <a:lstStyle/>
          <a:p>
            <a:r>
              <a:rPr lang="en-US" altLang="zh-CN">
                <a:ea typeface="宋体" panose="02010600030101010101" pitchFamily="2" charset="-122"/>
              </a:rPr>
              <a:t>	</a:t>
            </a:r>
            <a:r>
              <a:rPr lang="zh-CN" altLang="zh-CN">
                <a:ea typeface="宋体" panose="02010600030101010101" pitchFamily="2" charset="-122"/>
              </a:rPr>
              <a:t>6.1  非功能测试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6.1.1  安装测试</a:t>
            </a:r>
          </a:p>
          <a:p>
            <a:r>
              <a:rPr lang="en-US" altLang="zh-CN">
                <a:ea typeface="宋体" panose="02010600030101010101" pitchFamily="2" charset="-122"/>
              </a:rPr>
              <a:t>		  </a:t>
            </a:r>
            <a:r>
              <a:rPr lang="zh-CN" altLang="zh-CN">
                <a:ea typeface="宋体" panose="02010600030101010101" pitchFamily="2" charset="-122"/>
              </a:rPr>
              <a:t>安装测试（</a:t>
            </a:r>
            <a:r>
              <a:rPr lang="en-US" altLang="zh-CN">
                <a:ea typeface="宋体" panose="02010600030101010101" pitchFamily="2" charset="-122"/>
              </a:rPr>
              <a:t>Installation Test</a:t>
            </a:r>
            <a:r>
              <a:rPr lang="zh-CN" altLang="zh-CN">
                <a:ea typeface="宋体" panose="02010600030101010101" pitchFamily="2" charset="-122"/>
              </a:rPr>
              <a:t>）是确保应用软件在正常情况和异常情况下都不丢失数据或者功能，具体工作可以包括首次安装、升级、卸载、完全安装和自定义安装等测试活动，测试对象包括了安装代码以及安装手册。</a:t>
            </a:r>
          </a:p>
        </p:txBody>
      </p:sp>
      <p:sp>
        <p:nvSpPr>
          <p:cNvPr id="5123" name="灯片编号占位符 1">
            <a:extLst>
              <a:ext uri="{FF2B5EF4-FFF2-40B4-BE49-F238E27FC236}">
                <a16:creationId xmlns:a16="http://schemas.microsoft.com/office/drawing/2014/main" id="{56BA998D-FBB4-474F-846F-F3BB9EDA9E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E141D2-942E-480F-A555-E1C0B4A35B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9255938"/>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61364D36-6AE1-435A-A536-EAF541E7140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安装测试活动不是寻找软件中的错误，而是寻找安装错误，目的有两个：</a:t>
            </a:r>
          </a:p>
          <a:p>
            <a:r>
              <a:rPr lang="en-US" altLang="zh-CN">
                <a:ea typeface="宋体" panose="02010600030101010101" pitchFamily="2" charset="-122"/>
              </a:rPr>
              <a:t> </a:t>
            </a:r>
            <a:r>
              <a:rPr lang="zh-CN" altLang="zh-CN">
                <a:ea typeface="宋体" panose="02010600030101010101" pitchFamily="2" charset="-122"/>
              </a:rPr>
              <a:t>（1）确保该软件在正常情况和异常情况下都能进行安装。异常情况包括磁盘空间不足、通信中断、缺少目录创建权限或者意外掉电等。</a:t>
            </a:r>
          </a:p>
          <a:p>
            <a:r>
              <a:rPr lang="en-US" altLang="zh-CN">
                <a:ea typeface="宋体" panose="02010600030101010101" pitchFamily="2" charset="-122"/>
              </a:rPr>
              <a:t> </a:t>
            </a:r>
            <a:r>
              <a:rPr lang="zh-CN" altLang="zh-CN">
                <a:ea typeface="宋体" panose="02010600030101010101" pitchFamily="2" charset="-122"/>
              </a:rPr>
              <a:t>（2）核实软件在安装后可立即正常运行。这通常是指运行大量为功能测试制定的测试。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安装测试检查表如表</a:t>
            </a:r>
            <a:r>
              <a:rPr lang="en-US" altLang="zh-CN">
                <a:ea typeface="宋体" panose="02010600030101010101" pitchFamily="2" charset="-122"/>
              </a:rPr>
              <a:t>6.1</a:t>
            </a:r>
            <a:r>
              <a:rPr lang="zh-CN" altLang="zh-CN">
                <a:ea typeface="宋体" panose="02010600030101010101" pitchFamily="2" charset="-122"/>
              </a:rPr>
              <a:t>所示。</a:t>
            </a:r>
          </a:p>
          <a:p>
            <a:endParaRPr lang="zh-CN"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147" name="灯片编号占位符 1">
            <a:extLst>
              <a:ext uri="{FF2B5EF4-FFF2-40B4-BE49-F238E27FC236}">
                <a16:creationId xmlns:a16="http://schemas.microsoft.com/office/drawing/2014/main" id="{A55FAE4C-A515-429B-8B07-58D0ADB372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431546-B7D6-4E06-9B30-40CE0AAF11F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5480831"/>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EF61C01-E660-4912-9DF4-9F0CC2A86D59}"/>
              </a:ext>
            </a:extLst>
          </p:cNvPr>
          <p:cNvGraphicFramePr>
            <a:graphicFrameLocks noGrp="1"/>
          </p:cNvGraphicFramePr>
          <p:nvPr>
            <p:ph idx="1"/>
          </p:nvPr>
        </p:nvGraphicFramePr>
        <p:xfrm>
          <a:off x="533400" y="1651000"/>
          <a:ext cx="8153400" cy="4906964"/>
        </p:xfrm>
        <a:graphic>
          <a:graphicData uri="http://schemas.openxmlformats.org/drawingml/2006/table">
            <a:tbl>
              <a:tblPr/>
              <a:tblGrid>
                <a:gridCol w="1141835">
                  <a:extLst>
                    <a:ext uri="{9D8B030D-6E8A-4147-A177-3AD203B41FA5}">
                      <a16:colId xmlns:a16="http://schemas.microsoft.com/office/drawing/2014/main" val="20000"/>
                    </a:ext>
                  </a:extLst>
                </a:gridCol>
                <a:gridCol w="2210966">
                  <a:extLst>
                    <a:ext uri="{9D8B030D-6E8A-4147-A177-3AD203B41FA5}">
                      <a16:colId xmlns:a16="http://schemas.microsoft.com/office/drawing/2014/main" val="20001"/>
                    </a:ext>
                  </a:extLst>
                </a:gridCol>
                <a:gridCol w="4800599">
                  <a:extLst>
                    <a:ext uri="{9D8B030D-6E8A-4147-A177-3AD203B41FA5}">
                      <a16:colId xmlns:a16="http://schemas.microsoft.com/office/drawing/2014/main" val="20002"/>
                    </a:ext>
                  </a:extLst>
                </a:gridCol>
              </a:tblGrid>
              <a:tr h="238158">
                <a:tc>
                  <a:txBody>
                    <a:bodyPr/>
                    <a:lstStyle/>
                    <a:p>
                      <a:pPr indent="266700" algn="ctr">
                        <a:spcBef>
                          <a:spcPts val="120"/>
                        </a:spcBef>
                        <a:spcAft>
                          <a:spcPts val="120"/>
                        </a:spcAft>
                      </a:pPr>
                      <a:r>
                        <a:rPr lang="zh-CN" sz="1000" b="1" kern="100">
                          <a:latin typeface="Times New Roman"/>
                          <a:ea typeface="方正书宋简体"/>
                          <a:cs typeface="Times New Roman"/>
                        </a:rPr>
                        <a:t>验</a:t>
                      </a:r>
                      <a:r>
                        <a:rPr lang="en-US" sz="1000" b="1" kern="100">
                          <a:latin typeface="Times New Roman"/>
                          <a:ea typeface="方正书宋简体"/>
                          <a:cs typeface="Times New Roman"/>
                        </a:rPr>
                        <a:t>  </a:t>
                      </a:r>
                      <a:r>
                        <a:rPr lang="zh-CN" sz="1000" b="1" kern="100">
                          <a:latin typeface="Times New Roman"/>
                          <a:ea typeface="方正书宋简体"/>
                          <a:cs typeface="Times New Roman"/>
                        </a:rPr>
                        <a:t>证</a:t>
                      </a:r>
                      <a:r>
                        <a:rPr lang="en-US" sz="1000" b="1" kern="100">
                          <a:latin typeface="Times New Roman"/>
                          <a:ea typeface="方正书宋简体"/>
                          <a:cs typeface="Times New Roman"/>
                        </a:rPr>
                        <a:t>  </a:t>
                      </a:r>
                      <a:r>
                        <a:rPr lang="zh-CN" sz="1000" b="1" kern="100">
                          <a:latin typeface="Times New Roman"/>
                          <a:ea typeface="方正书宋简体"/>
                          <a:cs typeface="Times New Roman"/>
                        </a:rPr>
                        <a:t>项</a:t>
                      </a:r>
                      <a:endParaRPr lang="zh-CN" sz="1000" b="1" kern="1000">
                        <a:latin typeface="Times New Roman"/>
                        <a:ea typeface="方正书宋简体"/>
                        <a:cs typeface="Times New Roman"/>
                      </a:endParaRPr>
                    </a:p>
                  </a:txBody>
                  <a:tcPr marL="68300" marR="6830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
                          <a:latin typeface="Times New Roman"/>
                          <a:ea typeface="方正书宋简体"/>
                          <a:cs typeface="Times New Roman"/>
                        </a:rPr>
                        <a:t>检</a:t>
                      </a:r>
                      <a:r>
                        <a:rPr lang="en-US" sz="1000" b="1" kern="100">
                          <a:latin typeface="Times New Roman"/>
                          <a:ea typeface="方正书宋简体"/>
                          <a:cs typeface="Times New Roman"/>
                        </a:rPr>
                        <a:t>  </a:t>
                      </a:r>
                      <a:r>
                        <a:rPr lang="zh-CN" sz="1000" b="1" kern="100">
                          <a:latin typeface="Times New Roman"/>
                          <a:ea typeface="方正书宋简体"/>
                          <a:cs typeface="Times New Roman"/>
                        </a:rPr>
                        <a:t>查</a:t>
                      </a:r>
                      <a:r>
                        <a:rPr lang="en-US" sz="1000" b="1" kern="100">
                          <a:latin typeface="Times New Roman"/>
                          <a:ea typeface="方正书宋简体"/>
                          <a:cs typeface="Times New Roman"/>
                        </a:rPr>
                        <a:t>  </a:t>
                      </a:r>
                      <a:r>
                        <a:rPr lang="zh-CN" sz="1000" b="1" kern="100">
                          <a:latin typeface="Times New Roman"/>
                          <a:ea typeface="方正书宋简体"/>
                          <a:cs typeface="Times New Roman"/>
                        </a:rPr>
                        <a:t>项</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
                          <a:latin typeface="Times New Roman"/>
                          <a:ea typeface="方正书宋简体"/>
                          <a:cs typeface="Times New Roman"/>
                        </a:rPr>
                        <a:t>检 查 内 容</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8158">
                <a:tc rowSpan="7">
                  <a:txBody>
                    <a:bodyPr/>
                    <a:lstStyle/>
                    <a:p>
                      <a:pPr indent="266700" algn="just">
                        <a:spcBef>
                          <a:spcPts val="120"/>
                        </a:spcBef>
                        <a:spcAft>
                          <a:spcPts val="120"/>
                        </a:spcAft>
                      </a:pPr>
                      <a:r>
                        <a:rPr lang="zh-CN" sz="1000" b="1" kern="100">
                          <a:latin typeface="Times New Roman"/>
                          <a:ea typeface="方正书宋简体"/>
                          <a:cs typeface="Times New Roman"/>
                        </a:rPr>
                        <a:t>安装验证</a:t>
                      </a:r>
                      <a:endParaRPr lang="zh-CN" sz="1000" b="1" kern="1000">
                        <a:latin typeface="Times New Roman"/>
                        <a:ea typeface="方正书宋简体"/>
                        <a:cs typeface="Times New Roman"/>
                      </a:endParaRPr>
                    </a:p>
                  </a:txBody>
                  <a:tcPr marL="68300" marR="6830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000" b="1" kern="100">
                          <a:latin typeface="Times New Roman"/>
                          <a:ea typeface="方正书宋简体"/>
                          <a:cs typeface="Times New Roman"/>
                        </a:rPr>
                        <a:t>正常情况下安装验证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2870" algn="just">
                        <a:spcBef>
                          <a:spcPts val="120"/>
                        </a:spcBef>
                        <a:spcAft>
                          <a:spcPts val="120"/>
                        </a:spcAft>
                      </a:pPr>
                      <a:r>
                        <a:rPr lang="zh-CN" sz="1000" b="1" kern="100" spc="-20">
                          <a:latin typeface="Times New Roman"/>
                          <a:ea typeface="方正书宋简体"/>
                          <a:cs typeface="Times New Roman"/>
                        </a:rPr>
                        <a:t>进行首次安装、升级、完全安装或自定义安装，系统能够正常进行安装</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20020">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异常情况下安装验证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异常情况包括磁盘空间不足、缺少目录创建权限等。检查安装中是否有提示信息</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815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重复安装验证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在已经安装过的机器上进行重复安装，检查是否有系统提示</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0010">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安装后功能验证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核实软件在安装后是否可立即正常运行</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815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取消安装验证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在安装过程中选择取消安装，检查是否可以停止安装，退出安装程序</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90836">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安装路径验证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在安装界面上选择被测对象安装的位置路径。检查：</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a:t>
                      </a:r>
                      <a:r>
                        <a:rPr lang="en-US" sz="1000" b="1" kern="100">
                          <a:latin typeface="Times New Roman"/>
                          <a:ea typeface="方正书宋简体"/>
                          <a:cs typeface="Times New Roman"/>
                        </a:rPr>
                        <a:t>1</a:t>
                      </a:r>
                      <a:r>
                        <a:rPr lang="zh-CN" sz="1000" b="1" kern="100">
                          <a:latin typeface="Times New Roman"/>
                          <a:ea typeface="方正书宋简体"/>
                          <a:cs typeface="Times New Roman"/>
                        </a:rPr>
                        <a:t>）是否能够被正确安装到指定路径下；</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a:t>
                      </a:r>
                      <a:r>
                        <a:rPr lang="en-US" sz="1000" b="1" kern="100">
                          <a:latin typeface="Times New Roman"/>
                          <a:ea typeface="方正书宋简体"/>
                          <a:cs typeface="Times New Roman"/>
                        </a:rPr>
                        <a:t>2</a:t>
                      </a:r>
                      <a:r>
                        <a:rPr lang="zh-CN" sz="1000" b="1" kern="100">
                          <a:latin typeface="Times New Roman"/>
                          <a:ea typeface="方正书宋简体"/>
                          <a:cs typeface="Times New Roman"/>
                        </a:rPr>
                        <a:t>）当路径中含有中文或者空格时，系统能否被正确安装，安装后系统能够正常运行</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723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序列号的验证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在安装过程中对序列号进行验证，当输入不正确的序列号或者输入为空时，系统要阻止进一步的安装操作</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20020">
                <a:tc rowSpan="3">
                  <a:txBody>
                    <a:bodyPr/>
                    <a:lstStyle/>
                    <a:p>
                      <a:pPr indent="266700" algn="just">
                        <a:spcBef>
                          <a:spcPts val="120"/>
                        </a:spcBef>
                        <a:spcAft>
                          <a:spcPts val="120"/>
                        </a:spcAft>
                      </a:pPr>
                      <a:r>
                        <a:rPr lang="zh-CN" sz="1000" b="1" kern="100">
                          <a:latin typeface="Times New Roman"/>
                          <a:ea typeface="方正书宋简体"/>
                          <a:cs typeface="Times New Roman"/>
                        </a:rPr>
                        <a:t>卸载验证</a:t>
                      </a:r>
                      <a:endParaRPr lang="zh-CN" sz="1000" b="1" kern="1000">
                        <a:latin typeface="Times New Roman"/>
                        <a:ea typeface="方正书宋简体"/>
                        <a:cs typeface="Times New Roman"/>
                      </a:endParaRPr>
                    </a:p>
                  </a:txBody>
                  <a:tcPr marL="68300" marR="6830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000" b="1" kern="100">
                          <a:latin typeface="Times New Roman"/>
                          <a:ea typeface="方正书宋简体"/>
                          <a:cs typeface="Times New Roman"/>
                        </a:rPr>
                        <a:t>完全卸载验证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运行卸载程序，检查是否能够成功卸载。安装文件夹及以下的文件是否全部删除</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815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部分卸载验证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选择要进行卸载的部件和应用程序，运行卸载程序，检查是否能够成功卸载</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714476">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系统占用卸载验证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在被测对象资源被占用（某项功能被打开、某项服务器没有停止）的情况下，进行卸载操作。首先，要查看系统有无处理信息；然后，在按照相应信息处理后，查看安装的路径下是否还存在原有的安装文件，检查菜单、任务栏中是否还有没有卸载干净的资源</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8158">
                <a:tc rowSpan="5">
                  <a:txBody>
                    <a:bodyPr/>
                    <a:lstStyle/>
                    <a:p>
                      <a:pPr indent="266700" algn="just">
                        <a:spcBef>
                          <a:spcPts val="120"/>
                        </a:spcBef>
                        <a:spcAft>
                          <a:spcPts val="120"/>
                        </a:spcAft>
                      </a:pPr>
                      <a:r>
                        <a:rPr lang="zh-CN" sz="1000" b="1" kern="100">
                          <a:latin typeface="Times New Roman"/>
                          <a:ea typeface="方正书宋简体"/>
                          <a:cs typeface="Times New Roman"/>
                        </a:rPr>
                        <a:t>文字验证</a:t>
                      </a:r>
                      <a:endParaRPr lang="zh-CN" sz="1000" b="1" kern="1000">
                        <a:latin typeface="Times New Roman"/>
                        <a:ea typeface="方正书宋简体"/>
                        <a:cs typeface="Times New Roman"/>
                      </a:endParaRPr>
                    </a:p>
                  </a:txBody>
                  <a:tcPr marL="68300" marR="6830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000" b="1" kern="100">
                          <a:latin typeface="Times New Roman"/>
                          <a:ea typeface="方正书宋简体"/>
                          <a:cs typeface="Times New Roman"/>
                        </a:rPr>
                        <a:t>文字使用验证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查看文字使用是否恰当，有无歧义，有无错别字</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60010">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字体字号验证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检查各个页面中的字体字号显示是否一致</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60010">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文字颜色验证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查看文字使用颜色是否一致</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3815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提示文字验证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检查中文版的提示文字是否为中文（简繁）、英文混杂</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35723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语言选择验证</a:t>
                      </a:r>
                      <a:endParaRPr lang="zh-CN" sz="1000" b="1" kern="100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dirty="0">
                          <a:latin typeface="Times New Roman"/>
                          <a:ea typeface="方正书宋简体"/>
                          <a:cs typeface="Times New Roman"/>
                        </a:rPr>
                        <a:t>选择语言为“中文简体”或“</a:t>
                      </a:r>
                      <a:r>
                        <a:rPr lang="en-US" sz="1000" b="1" kern="100" dirty="0">
                          <a:latin typeface="Times New Roman"/>
                          <a:ea typeface="方正书宋简体"/>
                          <a:cs typeface="Times New Roman"/>
                        </a:rPr>
                        <a:t>English</a:t>
                      </a:r>
                      <a:r>
                        <a:rPr lang="zh-CN" sz="1000" b="1" kern="100" dirty="0">
                          <a:latin typeface="Times New Roman"/>
                          <a:ea typeface="方正书宋简体"/>
                          <a:cs typeface="Times New Roman"/>
                        </a:rPr>
                        <a:t>”后，查看安装程序的文字显示是否和所选的语言相同</a:t>
                      </a:r>
                      <a:endParaRPr lang="zh-CN" sz="1000" b="1" kern="1000" dirty="0">
                        <a:latin typeface="Times New Roman"/>
                        <a:ea typeface="方正书宋简体"/>
                        <a:cs typeface="Times New Roman"/>
                      </a:endParaRPr>
                    </a:p>
                  </a:txBody>
                  <a:tcPr marL="68300" marR="6830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bl>
          </a:graphicData>
        </a:graphic>
      </p:graphicFrame>
      <p:sp>
        <p:nvSpPr>
          <p:cNvPr id="7226" name="矩形 4">
            <a:extLst>
              <a:ext uri="{FF2B5EF4-FFF2-40B4-BE49-F238E27FC236}">
                <a16:creationId xmlns:a16="http://schemas.microsoft.com/office/drawing/2014/main" id="{322ED2F7-D055-437C-8D3C-BCAE3D3B16F6}"/>
              </a:ext>
            </a:extLst>
          </p:cNvPr>
          <p:cNvSpPr>
            <a:spLocks noChangeArrowheads="1"/>
          </p:cNvSpPr>
          <p:nvPr/>
        </p:nvSpPr>
        <p:spPr bwMode="auto">
          <a:xfrm>
            <a:off x="3048000" y="12954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安装测试检查表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227" name="灯片编号占位符 1">
            <a:extLst>
              <a:ext uri="{FF2B5EF4-FFF2-40B4-BE49-F238E27FC236}">
                <a16:creationId xmlns:a16="http://schemas.microsoft.com/office/drawing/2014/main" id="{B379885D-0BC2-4060-81D6-4F7AA1FC84C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E4FBA9-6A23-4EB9-9798-4042E1658A8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8429534"/>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DD0AEDBD-647E-4205-9ED3-FB72FFE179D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6.1.2  兼容性测试</a:t>
            </a:r>
          </a:p>
          <a:p>
            <a:r>
              <a:rPr lang="en-US" altLang="zh-CN">
                <a:ea typeface="宋体" panose="02010600030101010101" pitchFamily="2" charset="-122"/>
              </a:rPr>
              <a:t>		  </a:t>
            </a:r>
            <a:r>
              <a:rPr lang="zh-CN" altLang="zh-CN">
                <a:ea typeface="宋体" panose="02010600030101010101" pitchFamily="2" charset="-122"/>
              </a:rPr>
              <a:t>兼容性测试是验证软件之间是否能正确地交互和共享信息，从而确认软件的说明书对硬件环境的描述是否正确、合理。</a:t>
            </a:r>
          </a:p>
          <a:p>
            <a:r>
              <a:rPr lang="en-US" altLang="zh-CN">
                <a:ea typeface="宋体" panose="02010600030101010101" pitchFamily="2" charset="-122"/>
              </a:rPr>
              <a:t>		  </a:t>
            </a:r>
            <a:r>
              <a:rPr lang="zh-CN" altLang="zh-CN">
                <a:ea typeface="宋体" panose="02010600030101010101" pitchFamily="2" charset="-122"/>
              </a:rPr>
              <a:t>兼容性测试包括硬件兼容性、软件兼容性和数据兼容性三个方面的测试。</a:t>
            </a:r>
          </a:p>
        </p:txBody>
      </p:sp>
      <p:sp>
        <p:nvSpPr>
          <p:cNvPr id="8195" name="灯片编号占位符 1">
            <a:extLst>
              <a:ext uri="{FF2B5EF4-FFF2-40B4-BE49-F238E27FC236}">
                <a16:creationId xmlns:a16="http://schemas.microsoft.com/office/drawing/2014/main" id="{1C5B32B1-7A09-4EDD-B60A-8496B1FEC9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B3CFF8-2A3F-41FD-9ABB-93AB250B157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3863243"/>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a:extLst>
              <a:ext uri="{FF2B5EF4-FFF2-40B4-BE49-F238E27FC236}">
                <a16:creationId xmlns:a16="http://schemas.microsoft.com/office/drawing/2014/main" id="{41480529-C702-44E4-8D22-AB24B9FD8063}"/>
              </a:ext>
            </a:extLst>
          </p:cNvPr>
          <p:cNvSpPr>
            <a:spLocks noGrp="1"/>
          </p:cNvSpPr>
          <p:nvPr>
            <p:ph type="title"/>
          </p:nvPr>
        </p:nvSpPr>
        <p:spPr/>
        <p:txBody>
          <a:bodyPr/>
          <a:lstStyle/>
          <a:p>
            <a:r>
              <a:rPr lang="en-US" altLang="zh-CN">
                <a:ea typeface="宋体" panose="02010600030101010101" pitchFamily="2" charset="-122"/>
              </a:rPr>
              <a:t> </a:t>
            </a:r>
            <a:endParaRPr lang="zh-CN" altLang="en-US">
              <a:ea typeface="宋体" panose="02010600030101010101" pitchFamily="2" charset="-122"/>
            </a:endParaRPr>
          </a:p>
        </p:txBody>
      </p:sp>
      <p:sp>
        <p:nvSpPr>
          <p:cNvPr id="9219" name="内容占位符 2">
            <a:extLst>
              <a:ext uri="{FF2B5EF4-FFF2-40B4-BE49-F238E27FC236}">
                <a16:creationId xmlns:a16="http://schemas.microsoft.com/office/drawing/2014/main" id="{B32AB78A-ABCD-4102-9A34-C57A1547E16F}"/>
              </a:ext>
            </a:extLst>
          </p:cNvPr>
          <p:cNvSpPr>
            <a:spLocks noGrp="1"/>
          </p:cNvSpPr>
          <p:nvPr>
            <p:ph idx="1"/>
          </p:nvPr>
        </p:nvSpPr>
        <p:spPr>
          <a:xfrm>
            <a:off x="-30480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硬件兼容性测试需要确认以下几点：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）在推荐配置下应用系统的响应和执行速度，推荐配置应保证软硬件构成的系统在正常业务的压力负载下，</a:t>
            </a:r>
            <a:r>
              <a:rPr lang="en-US" altLang="zh-CN">
                <a:ea typeface="宋体" panose="02010600030101010101" pitchFamily="2" charset="-122"/>
              </a:rPr>
              <a:t>CPU资源</a:t>
            </a:r>
            <a:r>
              <a:rPr lang="zh-CN" altLang="zh-CN">
                <a:ea typeface="宋体" panose="02010600030101010101" pitchFamily="2" charset="-122"/>
              </a:rPr>
              <a:t>占用率的平均值不超过</a:t>
            </a:r>
            <a:r>
              <a:rPr lang="en-US" altLang="zh-CN">
                <a:ea typeface="宋体" panose="02010600030101010101" pitchFamily="2" charset="-122"/>
              </a:rPr>
              <a:t>75%</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）在最低配置下能否满足应用系统运行的需要。</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）为了满足不同的使用需求，软件系统能否运行在多种硬件配置环境下，并且系统功能和性能都能满足设计需求。</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220" name="灯片编号占位符 1">
            <a:extLst>
              <a:ext uri="{FF2B5EF4-FFF2-40B4-BE49-F238E27FC236}">
                <a16:creationId xmlns:a16="http://schemas.microsoft.com/office/drawing/2014/main" id="{87169AC9-6654-4EB7-920B-EAF01AB3F77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28608A-6ED3-4BA3-89D1-740437CCB6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1188551"/>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5758D57B-A212-4635-9AA2-F72CD036B49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硬件兼容性测试可以进一步分为整机兼容性测试、与板卡的兼容性、打印机兼容性等。</a:t>
            </a:r>
          </a:p>
          <a:p>
            <a:r>
              <a:rPr lang="en-US" altLang="zh-CN">
                <a:ea typeface="宋体" panose="02010600030101010101" pitchFamily="2" charset="-122"/>
              </a:rPr>
              <a:t>		  </a:t>
            </a:r>
            <a:r>
              <a:rPr lang="zh-CN" altLang="zh-CN">
                <a:ea typeface="宋体" panose="02010600030101010101" pitchFamily="2" charset="-122"/>
              </a:rPr>
              <a:t>软件兼容性从内容上包括了操作系统、浏览器、应用服务器等，测试时需要考虑向前</a:t>
            </a:r>
            <a:r>
              <a:rPr lang="en-US" altLang="zh-CN">
                <a:ea typeface="宋体" panose="02010600030101010101" pitchFamily="2" charset="-122"/>
              </a:rPr>
              <a:t>/</a:t>
            </a:r>
            <a:r>
              <a:rPr lang="zh-CN" altLang="zh-CN">
                <a:ea typeface="宋体" panose="02010600030101010101" pitchFamily="2" charset="-122"/>
              </a:rPr>
              <a:t>向后兼容和多版本的兼容问题。</a:t>
            </a:r>
          </a:p>
        </p:txBody>
      </p:sp>
      <p:sp>
        <p:nvSpPr>
          <p:cNvPr id="10243" name="灯片编号占位符 1">
            <a:extLst>
              <a:ext uri="{FF2B5EF4-FFF2-40B4-BE49-F238E27FC236}">
                <a16:creationId xmlns:a16="http://schemas.microsoft.com/office/drawing/2014/main" id="{A80857DD-BE8E-41EE-BA70-6CA95A261C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B99FEC-CD96-4B73-90BB-668FDE02AA5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7934403"/>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BEEFD6A1-4205-4F9A-A8B1-3BE38C739E8B}"/>
              </a:ext>
            </a:extLst>
          </p:cNvPr>
          <p:cNvSpPr>
            <a:spLocks noGrp="1"/>
          </p:cNvSpPr>
          <p:nvPr>
            <p:ph idx="1"/>
          </p:nvPr>
        </p:nvSpPr>
        <p:spPr>
          <a:xfrm>
            <a:off x="0" y="1295400"/>
            <a:ext cx="9144000" cy="5410200"/>
          </a:xfrm>
        </p:spPr>
        <p:txBody>
          <a:bodyPr/>
          <a:lstStyle/>
          <a:p>
            <a:r>
              <a:rPr lang="en-US" altLang="zh-CN">
                <a:ea typeface="宋体" panose="02010600030101010101" pitchFamily="2" charset="-122"/>
              </a:rPr>
              <a:t>		  </a:t>
            </a:r>
            <a:r>
              <a:rPr lang="zh-CN" altLang="zh-CN">
                <a:ea typeface="宋体" panose="02010600030101010101" pitchFamily="2" charset="-122"/>
              </a:rPr>
              <a:t>操作系统兼容性的测试内容不仅包括安装，还需对关键流程进行检查。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具体需要测试哪些操作系统上的兼容性，首先取决于软件厂商对用户的承诺，其次还要考虑以下几个问题：</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Windows</a:t>
            </a:r>
            <a:r>
              <a:rPr lang="zh-CN" altLang="zh-CN">
                <a:ea typeface="宋体" panose="02010600030101010101" pitchFamily="2" charset="-122"/>
              </a:rPr>
              <a:t>平台</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Linux</a:t>
            </a:r>
            <a:r>
              <a:rPr lang="zh-CN" altLang="zh-CN">
                <a:ea typeface="宋体" panose="02010600030101010101" pitchFamily="2" charset="-122"/>
              </a:rPr>
              <a:t>平台</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UNIX</a:t>
            </a:r>
            <a:r>
              <a:rPr lang="zh-CN" altLang="zh-CN">
                <a:ea typeface="宋体" panose="02010600030101010101" pitchFamily="2" charset="-122"/>
              </a:rPr>
              <a:t>平台</a:t>
            </a:r>
            <a:endParaRPr lang="en-US" altLang="zh-CN">
              <a:ea typeface="宋体" panose="02010600030101010101" pitchFamily="2" charset="-122"/>
            </a:endParaRPr>
          </a:p>
          <a:p>
            <a:r>
              <a:rPr lang="zh-CN" altLang="en-US">
                <a:ea typeface="宋体" panose="02010600030101010101" pitchFamily="2" charset="-122"/>
              </a:rPr>
              <a:t>          数据兼容性指不同数据格式的兼容性，确认软件之间能否正确的交互和共享信息。</a:t>
            </a:r>
            <a:endParaRPr lang="en-US" altLang="zh-CN">
              <a:ea typeface="宋体" panose="02010600030101010101" pitchFamily="2" charset="-122"/>
            </a:endParaRPr>
          </a:p>
          <a:p>
            <a:endParaRPr lang="en-US" altLang="zh-CN">
              <a:ea typeface="宋体" panose="02010600030101010101" pitchFamily="2" charset="-122"/>
            </a:endParaRPr>
          </a:p>
          <a:p>
            <a:r>
              <a:rPr lang="en-US" altLang="zh-CN">
                <a:ea typeface="宋体" panose="02010600030101010101" pitchFamily="2" charset="-122"/>
              </a:rPr>
              <a:t>		</a:t>
            </a:r>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1267" name="灯片编号占位符 1">
            <a:extLst>
              <a:ext uri="{FF2B5EF4-FFF2-40B4-BE49-F238E27FC236}">
                <a16:creationId xmlns:a16="http://schemas.microsoft.com/office/drawing/2014/main" id="{1CE92369-AA4E-4904-86F7-A761C8882B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F4D558-5DAD-4455-81C4-B95C866532F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1626871"/>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D908953-B8BC-478B-BDB5-C9ADD985950D}"/>
              </a:ext>
            </a:extLst>
          </p:cNvPr>
          <p:cNvGraphicFramePr>
            <a:graphicFrameLocks noGrp="1"/>
          </p:cNvGraphicFramePr>
          <p:nvPr>
            <p:ph idx="1"/>
          </p:nvPr>
        </p:nvGraphicFramePr>
        <p:xfrm>
          <a:off x="304800" y="2514600"/>
          <a:ext cx="8458200" cy="3462339"/>
        </p:xfrm>
        <a:graphic>
          <a:graphicData uri="http://schemas.openxmlformats.org/drawingml/2006/table">
            <a:tbl>
              <a:tblPr/>
              <a:tblGrid>
                <a:gridCol w="12954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4267200">
                  <a:extLst>
                    <a:ext uri="{9D8B030D-6E8A-4147-A177-3AD203B41FA5}">
                      <a16:colId xmlns:a16="http://schemas.microsoft.com/office/drawing/2014/main" val="20002"/>
                    </a:ext>
                  </a:extLst>
                </a:gridCol>
              </a:tblGrid>
              <a:tr h="261356">
                <a:tc>
                  <a:txBody>
                    <a:bodyPr/>
                    <a:lstStyle/>
                    <a:p>
                      <a:pPr indent="266700" algn="ctr">
                        <a:spcBef>
                          <a:spcPts val="120"/>
                        </a:spcBef>
                        <a:spcAft>
                          <a:spcPts val="120"/>
                        </a:spcAft>
                      </a:pPr>
                      <a:r>
                        <a:rPr lang="zh-CN" sz="1400" b="1" kern="100" dirty="0">
                          <a:latin typeface="Times New Roman"/>
                          <a:ea typeface="方正书宋简体"/>
                          <a:cs typeface="Times New Roman"/>
                        </a:rPr>
                        <a:t>兼容性测试</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检</a:t>
                      </a:r>
                      <a:r>
                        <a:rPr lang="en-US" sz="1400" b="1" kern="100">
                          <a:latin typeface="Times New Roman"/>
                          <a:ea typeface="方正书宋简体"/>
                          <a:cs typeface="Times New Roman"/>
                        </a:rPr>
                        <a:t>  </a:t>
                      </a:r>
                      <a:r>
                        <a:rPr lang="zh-CN" sz="1400" b="1" kern="100">
                          <a:latin typeface="Times New Roman"/>
                          <a:ea typeface="方正书宋简体"/>
                          <a:cs typeface="Times New Roman"/>
                        </a:rPr>
                        <a:t>查</a:t>
                      </a:r>
                      <a:r>
                        <a:rPr lang="en-US" sz="1400" b="1" kern="100">
                          <a:latin typeface="Times New Roman"/>
                          <a:ea typeface="方正书宋简体"/>
                          <a:cs typeface="Times New Roman"/>
                        </a:rPr>
                        <a:t>  </a:t>
                      </a:r>
                      <a:r>
                        <a:rPr lang="zh-CN" sz="1400" b="1" kern="100">
                          <a:latin typeface="Times New Roman"/>
                          <a:ea typeface="方正书宋简体"/>
                          <a:cs typeface="Times New Roman"/>
                        </a:rPr>
                        <a:t>项</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检 查 内 容</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6994">
                <a:tc rowSpan="3">
                  <a:txBody>
                    <a:bodyPr/>
                    <a:lstStyle/>
                    <a:p>
                      <a:pPr indent="266700" algn="just">
                        <a:spcBef>
                          <a:spcPts val="120"/>
                        </a:spcBef>
                        <a:spcAft>
                          <a:spcPts val="120"/>
                        </a:spcAft>
                      </a:pPr>
                      <a:r>
                        <a:rPr lang="zh-CN" sz="1400" b="1" kern="100">
                          <a:latin typeface="Times New Roman"/>
                          <a:ea typeface="方正书宋简体"/>
                          <a:cs typeface="Times New Roman"/>
                        </a:rPr>
                        <a:t>软件和数据兼容性测试</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400" b="1" kern="100">
                          <a:latin typeface="Times New Roman"/>
                          <a:ea typeface="方正书宋简体"/>
                          <a:cs typeface="Times New Roman"/>
                        </a:rPr>
                        <a:t>不同应用服务器</a:t>
                      </a:r>
                      <a:r>
                        <a:rPr lang="en-US" sz="1400" b="1" kern="100">
                          <a:latin typeface="Times New Roman"/>
                          <a:ea typeface="方正书宋简体"/>
                          <a:cs typeface="Times New Roman"/>
                        </a:rPr>
                        <a:t>+</a:t>
                      </a:r>
                      <a:r>
                        <a:rPr lang="zh-CN" sz="1400" b="1" kern="100">
                          <a:latin typeface="Times New Roman"/>
                          <a:ea typeface="方正书宋简体"/>
                          <a:cs typeface="Times New Roman"/>
                        </a:rPr>
                        <a:t>后台不同数据库验证</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dirty="0">
                          <a:latin typeface="Times New Roman"/>
                          <a:ea typeface="方正书宋简体"/>
                          <a:cs typeface="Times New Roman"/>
                        </a:rPr>
                        <a:t>系统后台数据库可以分别采用</a:t>
                      </a:r>
                      <a:r>
                        <a:rPr lang="en-US" sz="1400" b="1" kern="100" dirty="0">
                          <a:latin typeface="Times New Roman"/>
                          <a:ea typeface="方正书宋简体"/>
                          <a:cs typeface="Times New Roman"/>
                        </a:rPr>
                        <a:t>SQL Server</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DB2</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Oracle</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MySQL</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SAP DB</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Sybase</a:t>
                      </a:r>
                      <a:r>
                        <a:rPr lang="zh-CN" sz="1400" b="1" kern="100" dirty="0">
                          <a:latin typeface="Times New Roman"/>
                          <a:ea typeface="方正书宋简体"/>
                          <a:cs typeface="Times New Roman"/>
                        </a:rPr>
                        <a:t>、</a:t>
                      </a:r>
                      <a:r>
                        <a:rPr lang="en-US" sz="1400" b="1" kern="100" dirty="0" err="1">
                          <a:latin typeface="Times New Roman"/>
                          <a:ea typeface="方正书宋简体"/>
                          <a:cs typeface="Times New Roman"/>
                        </a:rPr>
                        <a:t>InterBase</a:t>
                      </a:r>
                      <a:r>
                        <a:rPr lang="zh-CN" sz="1400" b="1" kern="100" dirty="0">
                          <a:latin typeface="Times New Roman"/>
                          <a:ea typeface="方正书宋简体"/>
                          <a:cs typeface="Times New Roman"/>
                        </a:rPr>
                        <a:t>、</a:t>
                      </a:r>
                      <a:r>
                        <a:rPr lang="en-US" sz="1400" b="1" kern="100" dirty="0" err="1">
                          <a:latin typeface="Times New Roman"/>
                          <a:ea typeface="方正书宋简体"/>
                          <a:cs typeface="Times New Roman"/>
                        </a:rPr>
                        <a:t>PointBase</a:t>
                      </a:r>
                      <a:r>
                        <a:rPr lang="zh-CN" sz="1400" b="1" kern="100" dirty="0">
                          <a:latin typeface="Times New Roman"/>
                          <a:ea typeface="方正书宋简体"/>
                          <a:cs typeface="Times New Roman"/>
                        </a:rPr>
                        <a:t>、</a:t>
                      </a:r>
                      <a:r>
                        <a:rPr lang="en-US" sz="1400" b="1" kern="100" dirty="0" err="1">
                          <a:latin typeface="Times New Roman"/>
                          <a:ea typeface="方正书宋简体"/>
                          <a:cs typeface="Times New Roman"/>
                        </a:rPr>
                        <a:t>Postgre</a:t>
                      </a:r>
                      <a:r>
                        <a:rPr lang="en-US" sz="1400" b="1" kern="100" dirty="0">
                          <a:latin typeface="Times New Roman"/>
                          <a:ea typeface="方正书宋简体"/>
                          <a:cs typeface="Times New Roman"/>
                        </a:rPr>
                        <a:t> SQL</a:t>
                      </a:r>
                      <a:r>
                        <a:rPr lang="zh-CN" sz="1400" b="1" kern="100" dirty="0">
                          <a:latin typeface="Times New Roman"/>
                          <a:ea typeface="方正书宋简体"/>
                          <a:cs typeface="Times New Roman"/>
                        </a:rPr>
                        <a:t>、</a:t>
                      </a:r>
                      <a:r>
                        <a:rPr lang="en-US" sz="1400" b="1" kern="100" dirty="0">
                          <a:latin typeface="Times New Roman"/>
                          <a:ea typeface="方正书宋简体"/>
                          <a:cs typeface="Times New Roman"/>
                        </a:rPr>
                        <a:t>HSQL DB</a:t>
                      </a:r>
                      <a:r>
                        <a:rPr lang="zh-CN" sz="1400" b="1" kern="100" dirty="0">
                          <a:latin typeface="Times New Roman"/>
                          <a:ea typeface="方正书宋简体"/>
                          <a:cs typeface="Times New Roman"/>
                        </a:rPr>
                        <a:t>，启动数据库和应用服务器，检查系统运行是否正常，输入输出数据是否正确</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6798">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相关软件兼容性测试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不同版本的</a:t>
                      </a:r>
                      <a:r>
                        <a:rPr lang="en-US" sz="1400" b="1" kern="100">
                          <a:latin typeface="Times New Roman"/>
                          <a:ea typeface="方正书宋简体"/>
                          <a:cs typeface="Times New Roman"/>
                        </a:rPr>
                        <a:t>JDK</a:t>
                      </a:r>
                      <a:r>
                        <a:rPr lang="zh-CN" sz="1400" b="1" kern="100">
                          <a:latin typeface="Times New Roman"/>
                          <a:ea typeface="方正书宋简体"/>
                          <a:cs typeface="Times New Roman"/>
                        </a:rPr>
                        <a:t>、驱动程序、浏览器以及其他相关结合到被测对象上的第三方软件</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3595">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操作系统兼容性测试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检验系统能够被部署到不同的操作系统上，并且能够正确运行。常用的操作系统包括</a:t>
                      </a:r>
                      <a:r>
                        <a:rPr lang="en-US" sz="1400" b="1" kern="100">
                          <a:latin typeface="Times New Roman"/>
                          <a:ea typeface="方正书宋简体"/>
                          <a:cs typeface="Times New Roman"/>
                        </a:rPr>
                        <a:t>Windows XP</a:t>
                      </a:r>
                      <a:r>
                        <a:rPr lang="zh-CN" sz="1400" b="1" kern="100">
                          <a:latin typeface="Times New Roman"/>
                          <a:ea typeface="方正书宋简体"/>
                          <a:cs typeface="Times New Roman"/>
                        </a:rPr>
                        <a:t>、</a:t>
                      </a:r>
                      <a:r>
                        <a:rPr lang="en-US" sz="1400" b="1" kern="100">
                          <a:latin typeface="Times New Roman"/>
                          <a:ea typeface="方正书宋简体"/>
                          <a:cs typeface="Times New Roman"/>
                        </a:rPr>
                        <a:t>Windows 2000</a:t>
                      </a:r>
                      <a:r>
                        <a:rPr lang="zh-CN" sz="1400" b="1" kern="100">
                          <a:latin typeface="Times New Roman"/>
                          <a:ea typeface="方正书宋简体"/>
                          <a:cs typeface="Times New Roman"/>
                        </a:rPr>
                        <a:t>、</a:t>
                      </a:r>
                      <a:r>
                        <a:rPr lang="en-US" sz="1400" b="1" kern="100">
                          <a:latin typeface="Times New Roman"/>
                          <a:ea typeface="方正书宋简体"/>
                          <a:cs typeface="Times New Roman"/>
                        </a:rPr>
                        <a:t>Linux</a:t>
                      </a:r>
                      <a:r>
                        <a:rPr lang="zh-CN" sz="1400" b="1" kern="100">
                          <a:latin typeface="Times New Roman"/>
                          <a:ea typeface="方正书宋简体"/>
                          <a:cs typeface="Times New Roman"/>
                        </a:rPr>
                        <a:t>、</a:t>
                      </a:r>
                      <a:r>
                        <a:rPr lang="en-US" sz="1400" b="1" kern="100">
                          <a:latin typeface="Times New Roman"/>
                          <a:ea typeface="方正书宋简体"/>
                          <a:cs typeface="Times New Roman"/>
                        </a:rPr>
                        <a:t>UNIX</a:t>
                      </a:r>
                      <a:r>
                        <a:rPr lang="zh-CN" sz="1400" b="1" kern="100">
                          <a:latin typeface="Times New Roman"/>
                          <a:ea typeface="方正书宋简体"/>
                          <a:cs typeface="Times New Roman"/>
                        </a:rPr>
                        <a:t>，检查不同软件支撑的被测对象是否会出现不兼容的现象</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798">
                <a:tc rowSpan="2">
                  <a:txBody>
                    <a:bodyPr/>
                    <a:lstStyle/>
                    <a:p>
                      <a:pPr indent="266700" algn="just">
                        <a:spcBef>
                          <a:spcPts val="120"/>
                        </a:spcBef>
                        <a:spcAft>
                          <a:spcPts val="120"/>
                        </a:spcAft>
                      </a:pPr>
                      <a:r>
                        <a:rPr lang="zh-CN" sz="1400" b="1" kern="100" dirty="0">
                          <a:latin typeface="Times New Roman"/>
                          <a:ea typeface="方正书宋简体"/>
                          <a:cs typeface="Times New Roman"/>
                        </a:rPr>
                        <a:t>硬件兼容性测试</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400" b="1" kern="100">
                          <a:latin typeface="Times New Roman"/>
                          <a:ea typeface="方正书宋简体"/>
                          <a:cs typeface="Times New Roman"/>
                        </a:rPr>
                        <a:t>最低配置验证</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0490" algn="just">
                        <a:spcBef>
                          <a:spcPts val="120"/>
                        </a:spcBef>
                        <a:spcAft>
                          <a:spcPts val="120"/>
                        </a:spcAft>
                      </a:pPr>
                      <a:r>
                        <a:rPr lang="zh-CN" sz="1400" b="1" kern="100" spc="10">
                          <a:latin typeface="Times New Roman"/>
                          <a:ea typeface="方正书宋简体"/>
                          <a:cs typeface="Times New Roman"/>
                        </a:rPr>
                        <a:t>检查服务端和客户端是否能够在需求上的最低硬件配置条件下正常运行</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798">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推荐配置验证</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0490" algn="just">
                        <a:spcBef>
                          <a:spcPts val="120"/>
                        </a:spcBef>
                        <a:spcAft>
                          <a:spcPts val="120"/>
                        </a:spcAft>
                      </a:pPr>
                      <a:r>
                        <a:rPr lang="zh-CN" sz="1400" b="1" kern="100" spc="10" dirty="0">
                          <a:latin typeface="Times New Roman"/>
                          <a:ea typeface="方正书宋简体"/>
                          <a:cs typeface="Times New Roman"/>
                        </a:rPr>
                        <a:t>检查服务端和客户端是否能够在需求上的推荐硬件配置条件下正常运行</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12315" name="矩形 4">
            <a:extLst>
              <a:ext uri="{FF2B5EF4-FFF2-40B4-BE49-F238E27FC236}">
                <a16:creationId xmlns:a16="http://schemas.microsoft.com/office/drawing/2014/main" id="{A97703F9-D531-4FAD-A727-75087768442A}"/>
              </a:ext>
            </a:extLst>
          </p:cNvPr>
          <p:cNvSpPr>
            <a:spLocks noChangeArrowheads="1"/>
          </p:cNvSpPr>
          <p:nvPr/>
        </p:nvSpPr>
        <p:spPr bwMode="auto">
          <a:xfrm>
            <a:off x="3124200" y="20574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兼容性测试检查表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16" name="灯片编号占位符 1">
            <a:extLst>
              <a:ext uri="{FF2B5EF4-FFF2-40B4-BE49-F238E27FC236}">
                <a16:creationId xmlns:a16="http://schemas.microsoft.com/office/drawing/2014/main" id="{FB9D0183-44C7-415A-9916-FB91C04C69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C5404A-57D4-4F33-94CA-7858D0D8479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317" name="矩形 2">
            <a:extLst>
              <a:ext uri="{FF2B5EF4-FFF2-40B4-BE49-F238E27FC236}">
                <a16:creationId xmlns:a16="http://schemas.microsoft.com/office/drawing/2014/main" id="{84B31095-EA70-45CD-8658-050A6106A782}"/>
              </a:ext>
            </a:extLst>
          </p:cNvPr>
          <p:cNvSpPr>
            <a:spLocks noChangeArrowheads="1"/>
          </p:cNvSpPr>
          <p:nvPr/>
        </p:nvSpPr>
        <p:spPr bwMode="auto">
          <a:xfrm>
            <a:off x="381000" y="1371600"/>
            <a:ext cx="67056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3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 </a:t>
            </a:r>
            <a:r>
              <a:rPr kumimoji="0" lang="zh-CN"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兼容性测试检查表如表</a:t>
            </a:r>
            <a:r>
              <a:rPr kumimoji="0" lang="en-US"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6.2</a:t>
            </a:r>
            <a:r>
              <a:rPr kumimoji="0" lang="zh-CN" altLang="zh-CN" sz="3200" b="1"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rPr>
              <a:t>所示</a:t>
            </a:r>
            <a:r>
              <a:rPr kumimoji="0" lang="zh-CN" altLang="zh-CN"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endParaRPr kumimoji="0" lang="zh-CN" altLang="en-US" sz="32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6167663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484BDAA7-5A45-4A9D-A1BB-623E461FADBE}"/>
              </a:ext>
            </a:extLst>
          </p:cNvPr>
          <p:cNvSpPr>
            <a:spLocks noGrp="1"/>
          </p:cNvSpPr>
          <p:nvPr>
            <p:ph idx="1"/>
          </p:nvPr>
        </p:nvSpPr>
        <p:spPr/>
        <p:txBody>
          <a:bodyPr/>
          <a:lstStyle/>
          <a:p>
            <a:pPr eaLnBrk="1" hangingPunct="1"/>
            <a:r>
              <a:rPr lang="en-US" altLang="zh-CN">
                <a:ea typeface="宋体" panose="02010600030101010101" pitchFamily="2" charset="-122"/>
              </a:rPr>
              <a:t>	2</a:t>
            </a:r>
            <a:r>
              <a:rPr lang="zh-CN" altLang="zh-CN">
                <a:ea typeface="宋体" panose="02010600030101010101" pitchFamily="2" charset="-122"/>
              </a:rPr>
              <a:t>．证实程序的正确性是测试的目的吗</a:t>
            </a:r>
          </a:p>
          <a:p>
            <a:pPr eaLnBrk="1" hangingPunct="1"/>
            <a:r>
              <a:rPr lang="en-US" altLang="zh-CN">
                <a:ea typeface="宋体" panose="02010600030101010101" pitchFamily="2" charset="-122"/>
              </a:rPr>
              <a:t>		  </a:t>
            </a:r>
            <a:r>
              <a:rPr lang="zh-CN" altLang="zh-CN">
                <a:ea typeface="宋体" panose="02010600030101010101" pitchFamily="2" charset="-122"/>
              </a:rPr>
              <a:t>如果我们测试活动的目标始终围绕着揭露程序中的错误，那么在选取测试数据时，自然要考虑那些易于发现程序错误的数据，并且认为能够发现程序错误的数据是好的数据，能够高效率揭露程序错误的测试是成功的测试；而持相反观点的人必然认为那些是坏的数据，找出程序错误的测试是失败的测试。</a:t>
            </a:r>
          </a:p>
          <a:p>
            <a:pPr eaLnBrk="1" hangingPunct="1"/>
            <a:endParaRPr lang="zh-CN" altLang="en-US">
              <a:ea typeface="宋体" panose="02010600030101010101" pitchFamily="2" charset="-122"/>
            </a:endParaRPr>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EB5C448B-81AE-4C68-B691-D6B84CBFAC92}"/>
              </a:ext>
            </a:extLst>
          </p:cNvPr>
          <p:cNvSpPr>
            <a:spLocks noGrp="1"/>
          </p:cNvSpPr>
          <p:nvPr>
            <p:ph idx="1"/>
          </p:nvPr>
        </p:nvSpPr>
        <p:spPr/>
        <p:txBody>
          <a:bodyPr/>
          <a:lstStyle/>
          <a:p>
            <a:r>
              <a:rPr lang="en-US" altLang="zh-CN">
                <a:ea typeface="宋体" panose="02010600030101010101" pitchFamily="2" charset="-122"/>
              </a:rPr>
              <a:t>	6.1.3  </a:t>
            </a:r>
            <a:r>
              <a:rPr lang="zh-CN" altLang="zh-CN">
                <a:ea typeface="宋体" panose="02010600030101010101" pitchFamily="2" charset="-122"/>
              </a:rPr>
              <a:t>安全性测试</a:t>
            </a:r>
          </a:p>
          <a:p>
            <a:r>
              <a:rPr lang="en-US" altLang="zh-CN">
                <a:ea typeface="宋体" panose="02010600030101010101" pitchFamily="2" charset="-122"/>
              </a:rPr>
              <a:t>		   </a:t>
            </a:r>
            <a:r>
              <a:rPr lang="zh-CN" altLang="zh-CN">
                <a:ea typeface="宋体" panose="02010600030101010101" pitchFamily="2" charset="-122"/>
              </a:rPr>
              <a:t>安全性测试（</a:t>
            </a:r>
            <a:r>
              <a:rPr lang="en-US" altLang="zh-CN">
                <a:ea typeface="宋体" panose="02010600030101010101" pitchFamily="2" charset="-122"/>
              </a:rPr>
              <a:t>Security Test</a:t>
            </a:r>
            <a:r>
              <a:rPr lang="zh-CN" altLang="zh-CN">
                <a:ea typeface="宋体" panose="02010600030101010101" pitchFamily="2" charset="-122"/>
              </a:rPr>
              <a:t>）是指有关验证应用程序的安全等级和识别潜在安全性缺陷的过程。</a:t>
            </a:r>
            <a:endParaRPr lang="zh-CN" altLang="en-US">
              <a:ea typeface="宋体" panose="02010600030101010101" pitchFamily="2" charset="-122"/>
            </a:endParaRPr>
          </a:p>
        </p:txBody>
      </p:sp>
      <p:pic>
        <p:nvPicPr>
          <p:cNvPr id="13315" name="Picture 4" descr="Picture3">
            <a:extLst>
              <a:ext uri="{FF2B5EF4-FFF2-40B4-BE49-F238E27FC236}">
                <a16:creationId xmlns:a16="http://schemas.microsoft.com/office/drawing/2014/main" id="{0436F4E8-FFC2-40CA-B265-63C09E1F26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3200400"/>
            <a:ext cx="2605088" cy="304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灯片编号占位符 1">
            <a:extLst>
              <a:ext uri="{FF2B5EF4-FFF2-40B4-BE49-F238E27FC236}">
                <a16:creationId xmlns:a16="http://schemas.microsoft.com/office/drawing/2014/main" id="{31F18CF9-5FE3-4C0B-9815-590B334C95A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23F216-0392-4662-88AD-DF84139F506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6293723"/>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9B9E67BF-32DE-48B9-B086-4DC6E5BBE6DE}"/>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通常试图破坏系统或者进入系统的方法有以下几种：</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）正面攻击或从侧面、背面攻击系统中易受损坏的部位；</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）以系统输入为突破口，利用输入的容错性进行正面攻击；</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）申请和占用过多的资源压垮系统，以破坏安全措施，从而进入系统；</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）故意使系统出错，利用系统恢复的过程，窃取用户口令及其他有用的信息；</a:t>
            </a:r>
            <a:r>
              <a:rPr lang="en-US" altLang="zh-CN">
                <a:ea typeface="宋体" panose="02010600030101010101" pitchFamily="2" charset="-122"/>
              </a:rPr>
              <a:t> </a:t>
            </a:r>
            <a:endParaRPr lang="zh-CN" altLang="zh-CN">
              <a:ea typeface="宋体" panose="02010600030101010101" pitchFamily="2" charset="-122"/>
            </a:endParaRPr>
          </a:p>
        </p:txBody>
      </p:sp>
      <p:sp>
        <p:nvSpPr>
          <p:cNvPr id="14339" name="灯片编号占位符 1">
            <a:extLst>
              <a:ext uri="{FF2B5EF4-FFF2-40B4-BE49-F238E27FC236}">
                <a16:creationId xmlns:a16="http://schemas.microsoft.com/office/drawing/2014/main" id="{7196C59C-AFDA-45D3-819D-3BEE1C3637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46D9136-F23E-48F4-9400-6D65D23E98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06747712"/>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5ED3FEAE-071E-4E24-8AAE-95A61305D14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）通过浏览残留在计算机各种资源中的信息，以获取如口令、安全码、译码关键字等信息；</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）浏览全局数据，期望从中找到进入系统的关键字；</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）浏览逻辑上不存在但物理上还存在的各种记录和资料等。</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5363" name="灯片编号占位符 1">
            <a:extLst>
              <a:ext uri="{FF2B5EF4-FFF2-40B4-BE49-F238E27FC236}">
                <a16:creationId xmlns:a16="http://schemas.microsoft.com/office/drawing/2014/main" id="{E34D3F39-7341-494D-AAB5-A3661BD487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ADBE56-06D8-4C40-8AA7-D9F83CB77E6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04068277"/>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295092B7-20B7-4E16-86A4-C79DF23D7CC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安全性测试内容包括以下一些。</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）根据软件技术规格说明书所规定的安全性准则和要求，设计并执行安全性测试的测试用例，应能处理下列情况：</a:t>
            </a:r>
          </a:p>
          <a:p>
            <a:r>
              <a:rPr lang="en-US" altLang="zh-CN">
                <a:ea typeface="宋体" panose="02010600030101010101" pitchFamily="2" charset="-122"/>
              </a:rPr>
              <a:t>●	</a:t>
            </a:r>
            <a:r>
              <a:rPr lang="zh-CN" altLang="zh-CN">
                <a:ea typeface="宋体" panose="02010600030101010101" pitchFamily="2" charset="-122"/>
              </a:rPr>
              <a:t>验证防止进入危险状态的措施的有效性和每一个危险状态下的反应；</a:t>
            </a:r>
          </a:p>
          <a:p>
            <a:r>
              <a:rPr lang="en-US" altLang="zh-CN">
                <a:ea typeface="宋体" panose="02010600030101010101" pitchFamily="2" charset="-122"/>
              </a:rPr>
              <a:t>●	</a:t>
            </a:r>
            <a:r>
              <a:rPr lang="zh-CN" altLang="zh-CN">
                <a:ea typeface="宋体" panose="02010600030101010101" pitchFamily="2" charset="-122"/>
              </a:rPr>
              <a:t>验证对设计中用于提高安全性的软件结构、算法、容错、冗余、中断处理等；</a:t>
            </a:r>
          </a:p>
        </p:txBody>
      </p:sp>
      <p:sp>
        <p:nvSpPr>
          <p:cNvPr id="16387" name="灯片编号占位符 1">
            <a:extLst>
              <a:ext uri="{FF2B5EF4-FFF2-40B4-BE49-F238E27FC236}">
                <a16:creationId xmlns:a16="http://schemas.microsoft.com/office/drawing/2014/main" id="{02CA77D6-8671-45E1-9530-FF56C3A967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39C920-B32D-4259-94D5-0EB490E8533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65484449"/>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C600BD35-B7DA-4CA9-A1DE-1451CD065FF6}"/>
              </a:ext>
            </a:extLst>
          </p:cNvPr>
          <p:cNvSpPr>
            <a:spLocks noGrp="1"/>
          </p:cNvSpPr>
          <p:nvPr>
            <p:ph idx="1"/>
          </p:nvPr>
        </p:nvSpPr>
        <p:spPr>
          <a:xfrm>
            <a:off x="15240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验证在异常条件下，不会因可能的单个或多个输入错误而导致软件进入不安全状态；</a:t>
            </a:r>
          </a:p>
          <a:p>
            <a:r>
              <a:rPr lang="en-US" altLang="zh-CN">
                <a:ea typeface="宋体" panose="02010600030101010101" pitchFamily="2" charset="-122"/>
              </a:rPr>
              <a:t>●	</a:t>
            </a:r>
            <a:r>
              <a:rPr lang="zh-CN" altLang="zh-CN">
                <a:ea typeface="宋体" panose="02010600030101010101" pitchFamily="2" charset="-122"/>
              </a:rPr>
              <a:t>验证软件配置项对安全关键操作错误的反应；</a:t>
            </a:r>
          </a:p>
          <a:p>
            <a:r>
              <a:rPr lang="en-US" altLang="zh-CN">
                <a:ea typeface="宋体" panose="02010600030101010101" pitchFamily="2" charset="-122"/>
              </a:rPr>
              <a:t>●	</a:t>
            </a:r>
            <a:r>
              <a:rPr lang="zh-CN" altLang="zh-CN">
                <a:ea typeface="宋体" panose="02010600030101010101" pitchFamily="2" charset="-122"/>
              </a:rPr>
              <a:t>验证被测试软件配置项防止越权或意外存取，以及意外修改的能力；</a:t>
            </a:r>
          </a:p>
          <a:p>
            <a:r>
              <a:rPr lang="en-US" altLang="zh-CN">
                <a:ea typeface="宋体" panose="02010600030101010101" pitchFamily="2" charset="-122"/>
              </a:rPr>
              <a:t>●	</a:t>
            </a:r>
            <a:r>
              <a:rPr lang="zh-CN" altLang="zh-CN">
                <a:ea typeface="宋体" panose="02010600030101010101" pitchFamily="2" charset="-122"/>
              </a:rPr>
              <a:t>验证必须包含边界、界外及边界结合部；</a:t>
            </a:r>
          </a:p>
          <a:p>
            <a:r>
              <a:rPr lang="en-US" altLang="zh-CN">
                <a:ea typeface="宋体" panose="02010600030101010101" pitchFamily="2" charset="-122"/>
              </a:rPr>
              <a:t>●	</a:t>
            </a:r>
            <a:r>
              <a:rPr lang="zh-CN" altLang="zh-CN">
                <a:ea typeface="宋体" panose="02010600030101010101" pitchFamily="2" charset="-122"/>
              </a:rPr>
              <a:t>验证必须包括“</a:t>
            </a:r>
            <a:r>
              <a:rPr lang="en-US" altLang="zh-CN">
                <a:ea typeface="宋体" panose="02010600030101010101" pitchFamily="2" charset="-122"/>
              </a:rPr>
              <a:t>0</a:t>
            </a:r>
            <a:r>
              <a:rPr lang="zh-CN" altLang="zh-CN">
                <a:ea typeface="宋体" panose="02010600030101010101" pitchFamily="2" charset="-122"/>
              </a:rPr>
              <a:t>”、穿越“</a:t>
            </a:r>
            <a:r>
              <a:rPr lang="en-US" altLang="zh-CN">
                <a:ea typeface="宋体" panose="02010600030101010101" pitchFamily="2" charset="-122"/>
              </a:rPr>
              <a:t>0</a:t>
            </a:r>
            <a:r>
              <a:rPr lang="zh-CN" altLang="zh-CN">
                <a:ea typeface="宋体" panose="02010600030101010101" pitchFamily="2" charset="-122"/>
              </a:rPr>
              <a:t>”，以及两个方向趋近于“</a:t>
            </a:r>
            <a:r>
              <a:rPr lang="en-US" altLang="zh-CN">
                <a:ea typeface="宋体" panose="02010600030101010101" pitchFamily="2" charset="-122"/>
              </a:rPr>
              <a:t>0</a:t>
            </a:r>
            <a:r>
              <a:rPr lang="zh-CN" altLang="zh-CN">
                <a:ea typeface="宋体" panose="02010600030101010101" pitchFamily="2" charset="-122"/>
              </a:rPr>
              <a:t>”的输入值。</a:t>
            </a:r>
          </a:p>
        </p:txBody>
      </p:sp>
      <p:sp>
        <p:nvSpPr>
          <p:cNvPr id="17411" name="灯片编号占位符 1">
            <a:extLst>
              <a:ext uri="{FF2B5EF4-FFF2-40B4-BE49-F238E27FC236}">
                <a16:creationId xmlns:a16="http://schemas.microsoft.com/office/drawing/2014/main" id="{C28217A6-760D-4EE3-8199-9694203E75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6482CAE-CBE5-4E38-A4EC-7E888E11804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8886288"/>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FACC2F5B-D56C-4BE5-8C2B-42A707C20522}"/>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）对软件中的关键单元，应重点进行单独测试，以确保该软件单元满足安全性需求。对于变更的安全关键软件单元，应进行全面的回归测试。</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）设计和执行测试用例集，应覆盖影响安全性的边界或端点情况。</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8435" name="灯片编号占位符 1">
            <a:extLst>
              <a:ext uri="{FF2B5EF4-FFF2-40B4-BE49-F238E27FC236}">
                <a16:creationId xmlns:a16="http://schemas.microsoft.com/office/drawing/2014/main" id="{7541E81D-7774-416F-9222-9681F9E17BB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F72502-6EEB-4829-B975-E34EC71F69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1408627"/>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A886C7B3-3B64-44EC-97A4-2FFBA9FF98C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开发者应当尽量周全地考虑到各种可能发生的问题，使出错的可能降至最小。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应用出现“保护性错误”而退出系统，这种错误很容易使用户对软件失去信心。因为这意味着用户要中断思路，并费时费力地重新登录，而且已进行的操作也会因没有存盘而全部丢失。开发过程中需要全面、审慎地考虑：</a:t>
            </a:r>
          </a:p>
          <a:p>
            <a:r>
              <a:rPr lang="en-US" altLang="zh-CN">
                <a:ea typeface="宋体" panose="02010600030101010101" pitchFamily="2" charset="-122"/>
              </a:rPr>
              <a:t>●	</a:t>
            </a:r>
            <a:r>
              <a:rPr lang="zh-CN" altLang="zh-CN">
                <a:ea typeface="宋体" panose="02010600030101010101" pitchFamily="2" charset="-122"/>
              </a:rPr>
              <a:t>排除可能会使应用非正常中止的错误，这是首要任务。</a:t>
            </a:r>
          </a:p>
        </p:txBody>
      </p:sp>
      <p:sp>
        <p:nvSpPr>
          <p:cNvPr id="19459" name="灯片编号占位符 1">
            <a:extLst>
              <a:ext uri="{FF2B5EF4-FFF2-40B4-BE49-F238E27FC236}">
                <a16:creationId xmlns:a16="http://schemas.microsoft.com/office/drawing/2014/main" id="{A88D008F-410A-4D5A-B4BA-527E31FB09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47A7963-A4BC-4781-9931-975528DB4B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26237523"/>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DDF0BB5F-F9DC-45FD-B375-ACEC089B7B5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应当尽可能避免用户无意录入无效的数据。</a:t>
            </a:r>
          </a:p>
          <a:p>
            <a:r>
              <a:rPr lang="en-US" altLang="zh-CN">
                <a:ea typeface="宋体" panose="02010600030101010101" pitchFamily="2" charset="-122"/>
              </a:rPr>
              <a:t>●	</a:t>
            </a:r>
            <a:r>
              <a:rPr lang="zh-CN" altLang="zh-CN">
                <a:ea typeface="宋体" panose="02010600030101010101" pitchFamily="2" charset="-122"/>
              </a:rPr>
              <a:t>采用相关控件限制用户输入值的种类。</a:t>
            </a:r>
          </a:p>
          <a:p>
            <a:r>
              <a:rPr lang="en-US" altLang="zh-CN">
                <a:ea typeface="宋体" panose="02010600030101010101" pitchFamily="2" charset="-122"/>
              </a:rPr>
              <a:t>●	</a:t>
            </a:r>
            <a:r>
              <a:rPr lang="zh-CN" altLang="zh-CN">
                <a:ea typeface="宋体" panose="02010600030101010101" pitchFamily="2" charset="-122"/>
              </a:rPr>
              <a:t>当用户做出的选择只有两个可能性时，可采用单选框；当选择的可能更多时，可采用复选框，以确保每一种选择都是有效的，用户不可能输入任何一种无效的选择。</a:t>
            </a:r>
          </a:p>
          <a:p>
            <a:r>
              <a:rPr lang="en-US" altLang="zh-CN">
                <a:ea typeface="宋体" panose="02010600030101010101" pitchFamily="2" charset="-122"/>
              </a:rPr>
              <a:t>●	</a:t>
            </a:r>
            <a:r>
              <a:rPr lang="zh-CN" altLang="zh-CN">
                <a:ea typeface="宋体" panose="02010600030101010101" pitchFamily="2" charset="-122"/>
              </a:rPr>
              <a:t>当选项特别多时，可以采用列表框、下拉式列表框。</a:t>
            </a:r>
          </a:p>
        </p:txBody>
      </p:sp>
      <p:sp>
        <p:nvSpPr>
          <p:cNvPr id="20483" name="灯片编号占位符 1">
            <a:extLst>
              <a:ext uri="{FF2B5EF4-FFF2-40B4-BE49-F238E27FC236}">
                <a16:creationId xmlns:a16="http://schemas.microsoft.com/office/drawing/2014/main" id="{258AB9A4-6D64-48C2-9E48-63CD0AE46F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786BF6-4FA7-49A2-BF5C-FFE1D18E8CF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6064764"/>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FE6F270D-DD8C-44D0-974F-B106B3B50A7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在一个应用系统中，开发者应当避免用户做出未经授权或无意义的操作。</a:t>
            </a:r>
          </a:p>
          <a:p>
            <a:r>
              <a:rPr lang="en-US" altLang="zh-CN">
                <a:ea typeface="宋体" panose="02010600030101010101" pitchFamily="2" charset="-122"/>
              </a:rPr>
              <a:t>●	</a:t>
            </a:r>
            <a:r>
              <a:rPr lang="zh-CN" altLang="zh-CN">
                <a:ea typeface="宋体" panose="02010600030101010101" pitchFamily="2" charset="-122"/>
              </a:rPr>
              <a:t>对可能引起致命错误或系统出错的输入字符</a:t>
            </a:r>
            <a:r>
              <a:rPr lang="en-US" altLang="zh-CN">
                <a:ea typeface="宋体" panose="02010600030101010101" pitchFamily="2" charset="-122"/>
              </a:rPr>
              <a:t>/</a:t>
            </a:r>
            <a:r>
              <a:rPr lang="zh-CN" altLang="zh-CN">
                <a:ea typeface="宋体" panose="02010600030101010101" pitchFamily="2" charset="-122"/>
              </a:rPr>
              <a:t>动作要加以限制或屏蔽。</a:t>
            </a:r>
          </a:p>
          <a:p>
            <a:r>
              <a:rPr lang="en-US" altLang="zh-CN">
                <a:ea typeface="宋体" panose="02010600030101010101" pitchFamily="2" charset="-122"/>
              </a:rPr>
              <a:t>●	</a:t>
            </a:r>
            <a:r>
              <a:rPr lang="zh-CN" altLang="zh-CN">
                <a:ea typeface="宋体" panose="02010600030101010101" pitchFamily="2" charset="-122"/>
              </a:rPr>
              <a:t>对可能发生严重后果的操作要有补救措施，通过补救措施，用户可以回到原来的正确状态。</a:t>
            </a:r>
          </a:p>
          <a:p>
            <a:r>
              <a:rPr lang="en-US" altLang="zh-CN">
                <a:ea typeface="宋体" panose="02010600030101010101" pitchFamily="2" charset="-122"/>
              </a:rPr>
              <a:t>●	</a:t>
            </a:r>
            <a:r>
              <a:rPr lang="zh-CN" altLang="zh-CN">
                <a:ea typeface="宋体" panose="02010600030101010101" pitchFamily="2" charset="-122"/>
              </a:rPr>
              <a:t>对输入与系统使用的保留字符相冲突的特殊字符进行判断，并阻止用户输入该字符。</a:t>
            </a:r>
          </a:p>
        </p:txBody>
      </p:sp>
      <p:sp>
        <p:nvSpPr>
          <p:cNvPr id="21507" name="灯片编号占位符 1">
            <a:extLst>
              <a:ext uri="{FF2B5EF4-FFF2-40B4-BE49-F238E27FC236}">
                <a16:creationId xmlns:a16="http://schemas.microsoft.com/office/drawing/2014/main" id="{A8A92854-7F86-4B9B-A602-B769D1D8524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956EB3C-0FA2-4B5B-BCA4-4B13D3DE86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442025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F18B8B43-ACFE-4C9D-86A3-7E680457AC5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对错误操作最好支持可逆性处理，如取消系列操作。</a:t>
            </a:r>
          </a:p>
          <a:p>
            <a:r>
              <a:rPr lang="en-US" altLang="zh-CN">
                <a:ea typeface="宋体" panose="02010600030101010101" pitchFamily="2" charset="-122"/>
              </a:rPr>
              <a:t>●	</a:t>
            </a:r>
            <a:r>
              <a:rPr lang="zh-CN" altLang="zh-CN">
                <a:ea typeface="宋体" panose="02010600030101010101" pitchFamily="2" charset="-122"/>
              </a:rPr>
              <a:t>在输入有效性字符之前，应阻止用户进行下一步操作。对于特殊字符（如；</a:t>
            </a:r>
            <a:r>
              <a:rPr lang="en-US" altLang="zh-CN">
                <a:ea typeface="宋体" panose="02010600030101010101" pitchFamily="2" charset="-122"/>
              </a:rPr>
              <a:t>;’”&gt;&lt;</a:t>
            </a:r>
            <a:r>
              <a:rPr lang="zh-CN" altLang="zh-CN">
                <a:ea typeface="宋体" panose="02010600030101010101" pitchFamily="2" charset="-122"/>
              </a:rPr>
              <a:t>，｀</a:t>
            </a:r>
            <a:r>
              <a:rPr lang="en-US" altLang="zh-CN">
                <a:ea typeface="宋体" panose="02010600030101010101" pitchFamily="2" charset="-122"/>
              </a:rPr>
              <a:t>‘</a:t>
            </a:r>
            <a:r>
              <a:rPr lang="zh-CN" altLang="zh-CN">
                <a:ea typeface="宋体" panose="02010600030101010101" pitchFamily="2" charset="-122"/>
              </a:rPr>
              <a:t>：“［”｛、</a:t>
            </a:r>
            <a:r>
              <a:rPr lang="en-US" altLang="zh-CN">
                <a:ea typeface="宋体" panose="02010600030101010101" pitchFamily="2" charset="-122"/>
              </a:rPr>
              <a:t>\|</a:t>
            </a:r>
            <a:r>
              <a:rPr lang="zh-CN" altLang="zh-CN">
                <a:ea typeface="宋体" panose="02010600030101010101" pitchFamily="2" charset="-122"/>
              </a:rPr>
              <a:t>｝］</a:t>
            </a:r>
            <a:r>
              <a:rPr lang="en-US" altLang="zh-CN">
                <a:ea typeface="宋体" panose="02010600030101010101" pitchFamily="2" charset="-122"/>
              </a:rPr>
              <a:t>+=)-</a:t>
            </a:r>
            <a:r>
              <a:rPr lang="zh-CN" altLang="zh-CN">
                <a:ea typeface="宋体" panose="02010600030101010101" pitchFamily="2" charset="-122"/>
              </a:rPr>
              <a:t>（</a:t>
            </a:r>
            <a:r>
              <a:rPr lang="en-US" altLang="zh-CN">
                <a:ea typeface="宋体" panose="02010600030101010101" pitchFamily="2" charset="-122"/>
              </a:rPr>
              <a:t>_*&amp;&amp;^%$#@!</a:t>
            </a:r>
            <a:r>
              <a:rPr lang="zh-CN" altLang="zh-CN">
                <a:ea typeface="宋体" panose="02010600030101010101" pitchFamily="2" charset="-122"/>
              </a:rPr>
              <a:t>。？</a:t>
            </a:r>
            <a:r>
              <a:rPr lang="en-US" altLang="zh-CN">
                <a:ea typeface="宋体" panose="02010600030101010101" pitchFamily="2" charset="-122"/>
              </a:rPr>
              <a:t>/</a:t>
            </a:r>
            <a:r>
              <a:rPr lang="zh-CN" altLang="zh-CN">
                <a:ea typeface="宋体" panose="02010600030101010101" pitchFamily="2" charset="-122"/>
              </a:rPr>
              <a:t>等）需要进行严格验证。</a:t>
            </a:r>
          </a:p>
          <a:p>
            <a:r>
              <a:rPr lang="en-US" altLang="zh-CN">
                <a:ea typeface="宋体" panose="02010600030101010101" pitchFamily="2" charset="-122"/>
              </a:rPr>
              <a:t>●	</a:t>
            </a:r>
            <a:r>
              <a:rPr lang="zh-CN" altLang="zh-CN">
                <a:ea typeface="宋体" panose="02010600030101010101" pitchFamily="2" charset="-122"/>
              </a:rPr>
              <a:t>对可能造成等待时间较长的操作应该提供取消功能。</a:t>
            </a:r>
          </a:p>
        </p:txBody>
      </p:sp>
      <p:sp>
        <p:nvSpPr>
          <p:cNvPr id="22531" name="灯片编号占位符 1">
            <a:extLst>
              <a:ext uri="{FF2B5EF4-FFF2-40B4-BE49-F238E27FC236}">
                <a16:creationId xmlns:a16="http://schemas.microsoft.com/office/drawing/2014/main" id="{327EE49D-2803-4A62-A953-DD18D254ED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98AC93-A2D4-462F-8C48-F4DC56F2317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10298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86A55F82-8A07-4AE6-88F0-265A71A2B68D}"/>
              </a:ext>
            </a:extLst>
          </p:cNvPr>
          <p:cNvSpPr>
            <a:spLocks noGrp="1"/>
          </p:cNvSpPr>
          <p:nvPr>
            <p:ph idx="1"/>
          </p:nvPr>
        </p:nvSpPr>
        <p:spPr/>
        <p:txBody>
          <a:bodyPr/>
          <a:lstStyle/>
          <a:p>
            <a:pPr eaLnBrk="1" hangingPunct="1"/>
            <a:r>
              <a:rPr lang="en-US" altLang="zh-CN">
                <a:ea typeface="宋体" panose="02010600030101010101" pitchFamily="2" charset="-122"/>
              </a:rPr>
              <a:t>	3</a:t>
            </a:r>
            <a:r>
              <a:rPr lang="zh-CN" altLang="zh-CN">
                <a:ea typeface="宋体" panose="02010600030101010101" pitchFamily="2" charset="-122"/>
              </a:rPr>
              <a:t>．软件错误可以避免吗</a:t>
            </a:r>
          </a:p>
          <a:p>
            <a:pPr eaLnBrk="1" hangingPunct="1"/>
            <a:r>
              <a:rPr lang="en-US" altLang="zh-CN">
                <a:ea typeface="宋体" panose="02010600030101010101" pitchFamily="2" charset="-122"/>
              </a:rPr>
              <a:t>		  </a:t>
            </a:r>
            <a:r>
              <a:rPr lang="zh-CN" altLang="zh-CN">
                <a:ea typeface="宋体" panose="02010600030101010101" pitchFamily="2" charset="-122"/>
              </a:rPr>
              <a:t>开发过程中软件错误之所以不可避免，从客观上说，是由于所开发的软件具有相当的复杂性。</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特别是软件的抽象性，它是看不见、摸不着的逻辑实体。</a:t>
            </a:r>
            <a:endParaRPr lang="zh-CN" altLang="en-US">
              <a:ea typeface="宋体" panose="02010600030101010101" pitchFamily="2" charset="-122"/>
            </a:endParaRPr>
          </a:p>
        </p:txBody>
      </p:sp>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00C8C7A9-751F-4764-94E8-91DF40F7E69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在读入用户所输入的信息时，根据需要选择是否去掉前后空格。</a:t>
            </a:r>
          </a:p>
          <a:p>
            <a:r>
              <a:rPr lang="en-US" altLang="zh-CN">
                <a:ea typeface="宋体" panose="02010600030101010101" pitchFamily="2" charset="-122"/>
              </a:rPr>
              <a:t>●	</a:t>
            </a:r>
            <a:r>
              <a:rPr lang="zh-CN" altLang="zh-CN">
                <a:ea typeface="宋体" panose="02010600030101010101" pitchFamily="2" charset="-122"/>
              </a:rPr>
              <a:t>有些读入数据库的字段不支持中间有空格，但用户确实需要输入中间空格，这时要在程序中加以处理。</a:t>
            </a:r>
          </a:p>
          <a:p>
            <a:r>
              <a:rPr lang="en-US" altLang="zh-CN">
                <a:ea typeface="宋体" panose="02010600030101010101" pitchFamily="2" charset="-122"/>
              </a:rPr>
              <a:t>		  </a:t>
            </a:r>
            <a:r>
              <a:rPr lang="zh-CN" altLang="zh-CN">
                <a:ea typeface="宋体" panose="02010600030101010101" pitchFamily="2" charset="-122"/>
              </a:rPr>
              <a:t>安全性测试检查表如表</a:t>
            </a:r>
            <a:r>
              <a:rPr lang="en-US" altLang="zh-CN">
                <a:ea typeface="宋体" panose="02010600030101010101" pitchFamily="2" charset="-122"/>
              </a:rPr>
              <a:t>6.3</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3555" name="灯片编号占位符 1">
            <a:extLst>
              <a:ext uri="{FF2B5EF4-FFF2-40B4-BE49-F238E27FC236}">
                <a16:creationId xmlns:a16="http://schemas.microsoft.com/office/drawing/2014/main" id="{7E65F030-032E-40B1-B340-0404EE6636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7C16E2-4A68-4A93-8AD8-3BDA5CB0D04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59913927"/>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A83E58C7-8538-41E2-BBBB-FC31DCE02598}"/>
              </a:ext>
            </a:extLst>
          </p:cNvPr>
          <p:cNvGraphicFramePr>
            <a:graphicFrameLocks noGrp="1"/>
          </p:cNvGraphicFramePr>
          <p:nvPr>
            <p:ph idx="1"/>
          </p:nvPr>
        </p:nvGraphicFramePr>
        <p:xfrm>
          <a:off x="428625" y="2482850"/>
          <a:ext cx="8210550" cy="3476625"/>
        </p:xfrm>
        <a:graphic>
          <a:graphicData uri="http://schemas.openxmlformats.org/drawingml/2006/table">
            <a:tbl>
              <a:tblPr/>
              <a:tblGrid>
                <a:gridCol w="1476782">
                  <a:extLst>
                    <a:ext uri="{9D8B030D-6E8A-4147-A177-3AD203B41FA5}">
                      <a16:colId xmlns:a16="http://schemas.microsoft.com/office/drawing/2014/main" val="20000"/>
                    </a:ext>
                  </a:extLst>
                </a:gridCol>
                <a:gridCol w="2361835">
                  <a:extLst>
                    <a:ext uri="{9D8B030D-6E8A-4147-A177-3AD203B41FA5}">
                      <a16:colId xmlns:a16="http://schemas.microsoft.com/office/drawing/2014/main" val="20001"/>
                    </a:ext>
                  </a:extLst>
                </a:gridCol>
                <a:gridCol w="4371933">
                  <a:extLst>
                    <a:ext uri="{9D8B030D-6E8A-4147-A177-3AD203B41FA5}">
                      <a16:colId xmlns:a16="http://schemas.microsoft.com/office/drawing/2014/main" val="20002"/>
                    </a:ext>
                  </a:extLst>
                </a:gridCol>
              </a:tblGrid>
              <a:tr h="215900">
                <a:tc>
                  <a:txBody>
                    <a:bodyPr/>
                    <a:lstStyle/>
                    <a:p>
                      <a:pPr indent="266700" algn="ctr">
                        <a:spcBef>
                          <a:spcPts val="120"/>
                        </a:spcBef>
                        <a:spcAft>
                          <a:spcPts val="120"/>
                        </a:spcAft>
                      </a:pPr>
                      <a:r>
                        <a:rPr lang="zh-CN" sz="1200" b="1" kern="100" dirty="0">
                          <a:solidFill>
                            <a:schemeClr val="tx1"/>
                          </a:solidFill>
                          <a:latin typeface="Times New Roman"/>
                          <a:ea typeface="方正书宋简体"/>
                          <a:cs typeface="Times New Roman"/>
                        </a:rPr>
                        <a:t>安全性测试</a:t>
                      </a:r>
                    </a:p>
                  </a:txBody>
                  <a:tcPr marL="68569" marR="68569"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dirty="0">
                          <a:solidFill>
                            <a:schemeClr val="tx1"/>
                          </a:solidFill>
                          <a:latin typeface="Times New Roman"/>
                          <a:ea typeface="方正书宋简体"/>
                          <a:cs typeface="Times New Roman"/>
                        </a:rPr>
                        <a:t>检</a:t>
                      </a:r>
                      <a:r>
                        <a:rPr lang="en-US" sz="1200" b="1" kern="100" dirty="0">
                          <a:solidFill>
                            <a:schemeClr val="tx1"/>
                          </a:solidFill>
                          <a:latin typeface="Times New Roman"/>
                          <a:ea typeface="方正书宋简体"/>
                          <a:cs typeface="Times New Roman"/>
                        </a:rPr>
                        <a:t>  </a:t>
                      </a:r>
                      <a:r>
                        <a:rPr lang="zh-CN" sz="1200" b="1" kern="100" dirty="0">
                          <a:solidFill>
                            <a:schemeClr val="tx1"/>
                          </a:solidFill>
                          <a:latin typeface="Times New Roman"/>
                          <a:ea typeface="方正书宋简体"/>
                          <a:cs typeface="Times New Roman"/>
                        </a:rPr>
                        <a:t>查</a:t>
                      </a:r>
                      <a:r>
                        <a:rPr lang="en-US" sz="1200" b="1" kern="100" dirty="0">
                          <a:solidFill>
                            <a:schemeClr val="tx1"/>
                          </a:solidFill>
                          <a:latin typeface="Times New Roman"/>
                          <a:ea typeface="方正书宋简体"/>
                          <a:cs typeface="Times New Roman"/>
                        </a:rPr>
                        <a:t>  </a:t>
                      </a:r>
                      <a:r>
                        <a:rPr lang="zh-CN" sz="1200" b="1" kern="100" dirty="0">
                          <a:solidFill>
                            <a:schemeClr val="tx1"/>
                          </a:solidFill>
                          <a:latin typeface="Times New Roman"/>
                          <a:ea typeface="方正书宋简体"/>
                          <a:cs typeface="Times New Roman"/>
                        </a:rPr>
                        <a:t>项</a:t>
                      </a:r>
                    </a:p>
                  </a:txBody>
                  <a:tcPr marL="68569" marR="685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dirty="0">
                          <a:solidFill>
                            <a:schemeClr val="tx1"/>
                          </a:solidFill>
                          <a:latin typeface="Times New Roman"/>
                          <a:ea typeface="方正书宋简体"/>
                          <a:cs typeface="Times New Roman"/>
                        </a:rPr>
                        <a:t>检 查 内 容</a:t>
                      </a:r>
                    </a:p>
                  </a:txBody>
                  <a:tcPr marL="68569" marR="68569"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39445">
                <a:tc rowSpan="9">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功能说明：根据测试需求选择测试用例</a:t>
                      </a:r>
                    </a:p>
                  </a:txBody>
                  <a:tcPr marL="68569" marR="68569"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多用户访问验证：同一用户名登录</a:t>
                      </a:r>
                    </a:p>
                  </a:txBody>
                  <a:tcPr marL="68569" marR="685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2715" algn="just">
                        <a:spcBef>
                          <a:spcPts val="120"/>
                        </a:spcBef>
                        <a:spcAft>
                          <a:spcPts val="120"/>
                        </a:spcAft>
                      </a:pPr>
                      <a:r>
                        <a:rPr lang="zh-CN" sz="1200" b="1" kern="100" dirty="0">
                          <a:solidFill>
                            <a:schemeClr val="tx1"/>
                          </a:solidFill>
                          <a:latin typeface="Times New Roman"/>
                          <a:ea typeface="方正书宋简体"/>
                          <a:cs typeface="Times New Roman"/>
                        </a:rPr>
                        <a:t>当多个用户采用同一个用户名、密码登录系统时，检查是否只能有一个登录成功，即同一时间，不允许一个用户名和密码在多个机器上同时登录访问系统</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权限控制验证：无权限登录</a:t>
                      </a:r>
                    </a:p>
                  </a:txBody>
                  <a:tcPr marL="68569" marR="685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没有登录权限的用户登录系统，检查用户是否能登录</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0">
                <a:tc vMerge="1">
                  <a:txBody>
                    <a:bodyPr/>
                    <a:lstStyle/>
                    <a:p>
                      <a:endParaRPr lang="zh-CN" altLang="en-US"/>
                    </a:p>
                  </a:txBody>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权限控制验证：无权限访问</a:t>
                      </a:r>
                    </a:p>
                  </a:txBody>
                  <a:tcPr marL="68569" marR="685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用户登录系统后，只能看到自己有权限访问的资源，看不到没有权限访问的资源</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注销验证</a:t>
                      </a:r>
                    </a:p>
                  </a:txBody>
                  <a:tcPr marL="68569" marR="685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在当前访问页面单击“注销”铵钮，检查页面是否刷新并回到首页面</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0">
                <a:tc vMerge="1">
                  <a:txBody>
                    <a:bodyPr/>
                    <a:lstStyle/>
                    <a:p>
                      <a:endParaRPr lang="zh-CN" altLang="en-US"/>
                    </a:p>
                  </a:txBody>
                  <a:tcPr/>
                </a:tc>
                <a:tc>
                  <a:txBody>
                    <a:bodyPr/>
                    <a:lstStyle/>
                    <a:p>
                      <a:pPr indent="266700" algn="just">
                        <a:spcBef>
                          <a:spcPts val="120"/>
                        </a:spcBef>
                        <a:spcAft>
                          <a:spcPts val="120"/>
                        </a:spcAft>
                      </a:pPr>
                      <a:r>
                        <a:rPr lang="en-US" sz="1200" b="1" kern="100" dirty="0" err="1">
                          <a:solidFill>
                            <a:schemeClr val="tx1"/>
                          </a:solidFill>
                          <a:latin typeface="Times New Roman"/>
                          <a:ea typeface="方正书宋简体"/>
                          <a:cs typeface="Times New Roman"/>
                        </a:rPr>
                        <a:t>不安全退出验证</a:t>
                      </a:r>
                      <a:endParaRPr lang="zh-CN" sz="1200" b="1" kern="100" dirty="0">
                        <a:solidFill>
                          <a:schemeClr val="tx1"/>
                        </a:solidFill>
                        <a:latin typeface="Times New Roman"/>
                        <a:ea typeface="方正书宋简体"/>
                        <a:cs typeface="Times New Roman"/>
                      </a:endParaRPr>
                    </a:p>
                  </a:txBody>
                  <a:tcPr marL="68569" marR="685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用户直接关闭</a:t>
                      </a:r>
                      <a:r>
                        <a:rPr lang="en-US" sz="1200" b="1" kern="100" dirty="0">
                          <a:solidFill>
                            <a:schemeClr val="tx1"/>
                          </a:solidFill>
                          <a:latin typeface="Times New Roman"/>
                          <a:ea typeface="方正书宋简体"/>
                          <a:cs typeface="Times New Roman"/>
                        </a:rPr>
                        <a:t>IE</a:t>
                      </a:r>
                      <a:r>
                        <a:rPr lang="zh-CN" sz="1200" b="1" kern="100" dirty="0">
                          <a:solidFill>
                            <a:schemeClr val="tx1"/>
                          </a:solidFill>
                          <a:latin typeface="Times New Roman"/>
                          <a:ea typeface="方正书宋简体"/>
                          <a:cs typeface="Times New Roman"/>
                        </a:rPr>
                        <a:t>窗口，检查当用户使用历史记录访问资源浏览器页面时，是否能变为未登录状态</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p>
                      <a:pPr indent="266700" algn="just">
                        <a:spcBef>
                          <a:spcPts val="120"/>
                        </a:spcBef>
                        <a:spcAft>
                          <a:spcPts val="120"/>
                        </a:spcAft>
                      </a:pPr>
                      <a:r>
                        <a:rPr lang="en-US" sz="1200" b="1" kern="100" dirty="0" err="1">
                          <a:solidFill>
                            <a:schemeClr val="tx1"/>
                          </a:solidFill>
                          <a:latin typeface="Times New Roman"/>
                          <a:ea typeface="方正书宋简体"/>
                          <a:cs typeface="Times New Roman"/>
                        </a:rPr>
                        <a:t>非法访问验证</a:t>
                      </a:r>
                      <a:endParaRPr lang="zh-CN" sz="1200" b="1" kern="100" dirty="0">
                        <a:solidFill>
                          <a:schemeClr val="tx1"/>
                        </a:solidFill>
                        <a:latin typeface="Times New Roman"/>
                        <a:ea typeface="方正书宋简体"/>
                        <a:cs typeface="Times New Roman"/>
                      </a:endParaRPr>
                    </a:p>
                  </a:txBody>
                  <a:tcPr marL="68569" marR="685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用户尚未登录，使用</a:t>
                      </a:r>
                      <a:r>
                        <a:rPr lang="en-US" sz="1200" b="1" kern="100" dirty="0">
                          <a:solidFill>
                            <a:schemeClr val="tx1"/>
                          </a:solidFill>
                          <a:latin typeface="Times New Roman"/>
                          <a:ea typeface="方正书宋简体"/>
                          <a:cs typeface="Times New Roman"/>
                        </a:rPr>
                        <a:t>IE</a:t>
                      </a:r>
                      <a:r>
                        <a:rPr lang="zh-CN" sz="1200" b="1" kern="100" dirty="0">
                          <a:solidFill>
                            <a:schemeClr val="tx1"/>
                          </a:solidFill>
                          <a:latin typeface="Times New Roman"/>
                          <a:ea typeface="方正书宋简体"/>
                          <a:cs typeface="Times New Roman"/>
                        </a:rPr>
                        <a:t>中的历史信息访问系统资源或在</a:t>
                      </a:r>
                      <a:r>
                        <a:rPr lang="en-US" sz="1200" b="1" kern="100" dirty="0">
                          <a:solidFill>
                            <a:schemeClr val="tx1"/>
                          </a:solidFill>
                          <a:latin typeface="Times New Roman"/>
                          <a:ea typeface="方正书宋简体"/>
                          <a:cs typeface="Times New Roman"/>
                        </a:rPr>
                        <a:t>IE</a:t>
                      </a:r>
                      <a:r>
                        <a:rPr lang="zh-CN" sz="1200" b="1" kern="100" dirty="0">
                          <a:solidFill>
                            <a:schemeClr val="tx1"/>
                          </a:solidFill>
                          <a:latin typeface="Times New Roman"/>
                          <a:ea typeface="方正书宋简体"/>
                          <a:cs typeface="Times New Roman"/>
                        </a:rPr>
                        <a:t>地址栏中直接输入某资源的</a:t>
                      </a:r>
                      <a:r>
                        <a:rPr lang="en-US" sz="1200" b="1" kern="100" dirty="0">
                          <a:solidFill>
                            <a:schemeClr val="tx1"/>
                          </a:solidFill>
                          <a:latin typeface="Times New Roman"/>
                          <a:ea typeface="方正书宋简体"/>
                          <a:cs typeface="Times New Roman"/>
                        </a:rPr>
                        <a:t>URL</a:t>
                      </a:r>
                      <a:r>
                        <a:rPr lang="zh-CN" sz="1200" b="1" kern="100" dirty="0">
                          <a:solidFill>
                            <a:schemeClr val="tx1"/>
                          </a:solidFill>
                          <a:latin typeface="Times New Roman"/>
                          <a:ea typeface="方正书宋简体"/>
                          <a:cs typeface="Times New Roman"/>
                        </a:rPr>
                        <a:t>地址访问资源，查看用户是否可以访问到系统资源</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0">
                <a:tc vMerge="1">
                  <a:txBody>
                    <a:bodyPr/>
                    <a:lstStyle/>
                    <a:p>
                      <a:endParaRPr lang="zh-CN" altLang="en-US"/>
                    </a:p>
                  </a:txBody>
                  <a:tcPr/>
                </a:tc>
                <a:tc>
                  <a:txBody>
                    <a:bodyPr/>
                    <a:lstStyle/>
                    <a:p>
                      <a:pPr indent="266700" algn="just">
                        <a:spcBef>
                          <a:spcPts val="120"/>
                        </a:spcBef>
                        <a:spcAft>
                          <a:spcPts val="120"/>
                        </a:spcAft>
                      </a:pPr>
                      <a:r>
                        <a:rPr lang="en-US" sz="1200" b="1" kern="100" dirty="0" err="1">
                          <a:solidFill>
                            <a:schemeClr val="tx1"/>
                          </a:solidFill>
                          <a:latin typeface="Times New Roman"/>
                          <a:ea typeface="方正书宋简体"/>
                          <a:cs typeface="Times New Roman"/>
                        </a:rPr>
                        <a:t>超时限制验证</a:t>
                      </a:r>
                      <a:endParaRPr lang="zh-CN" sz="1200" b="1" kern="100" dirty="0">
                        <a:solidFill>
                          <a:schemeClr val="tx1"/>
                        </a:solidFill>
                        <a:latin typeface="Times New Roman"/>
                        <a:ea typeface="方正书宋简体"/>
                        <a:cs typeface="Times New Roman"/>
                      </a:endParaRPr>
                    </a:p>
                  </a:txBody>
                  <a:tcPr marL="68569" marR="6856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用户登录后长时间不做任何操作，检查系统是否有超时限制，自动退到登录页面</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3360">
                <a:tc vMerge="1">
                  <a:txBody>
                    <a:bodyPr/>
                    <a:lstStyle/>
                    <a:p>
                      <a:endParaRPr lang="zh-CN" altLang="en-US"/>
                    </a:p>
                  </a:txBody>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日志跟踪验证</a:t>
                      </a:r>
                    </a:p>
                  </a:txBody>
                  <a:tcPr marL="68569" marR="685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检查相关的重要信息是否写进了日志，能否有效跟踪</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13360">
                <a:tc vMerge="1">
                  <a:txBody>
                    <a:bodyPr/>
                    <a:lstStyle/>
                    <a:p>
                      <a:endParaRPr lang="zh-CN" altLang="en-US"/>
                    </a:p>
                  </a:txBody>
                  <a:tcPr/>
                </a:tc>
                <a:tc>
                  <a:txBody>
                    <a:bodyPr/>
                    <a:lstStyle/>
                    <a:p>
                      <a:pPr indent="266700" algn="just">
                        <a:spcBef>
                          <a:spcPts val="120"/>
                        </a:spcBef>
                        <a:spcAft>
                          <a:spcPts val="120"/>
                        </a:spcAft>
                      </a:pPr>
                      <a:r>
                        <a:rPr lang="zh-CN" sz="1200" b="1" kern="100" dirty="0">
                          <a:solidFill>
                            <a:schemeClr val="tx1"/>
                          </a:solidFill>
                          <a:latin typeface="Times New Roman"/>
                          <a:ea typeface="方正书宋简体"/>
                          <a:cs typeface="Times New Roman"/>
                        </a:rPr>
                        <a:t>传输信息加密验证 </a:t>
                      </a:r>
                    </a:p>
                  </a:txBody>
                  <a:tcPr marL="68569" marR="6856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solidFill>
                            <a:schemeClr val="tx1"/>
                          </a:solidFill>
                          <a:latin typeface="Times New Roman"/>
                          <a:ea typeface="方正书宋简体"/>
                          <a:cs typeface="Times New Roman"/>
                        </a:rPr>
                        <a:t>检查传输信息是否加密了， 传过来的信息是否完整</a:t>
                      </a:r>
                    </a:p>
                  </a:txBody>
                  <a:tcPr marL="68569" marR="68569"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24614" name="矩形 4">
            <a:extLst>
              <a:ext uri="{FF2B5EF4-FFF2-40B4-BE49-F238E27FC236}">
                <a16:creationId xmlns:a16="http://schemas.microsoft.com/office/drawing/2014/main" id="{6FF1F920-9220-430A-AD03-AAC0422DAB86}"/>
              </a:ext>
            </a:extLst>
          </p:cNvPr>
          <p:cNvSpPr>
            <a:spLocks noChangeArrowheads="1"/>
          </p:cNvSpPr>
          <p:nvPr/>
        </p:nvSpPr>
        <p:spPr bwMode="auto">
          <a:xfrm>
            <a:off x="3048000" y="20574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安全性测试检查表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4615" name="灯片编号占位符 1">
            <a:extLst>
              <a:ext uri="{FF2B5EF4-FFF2-40B4-BE49-F238E27FC236}">
                <a16:creationId xmlns:a16="http://schemas.microsoft.com/office/drawing/2014/main" id="{BC1E6955-D6C6-476B-937D-2FE5A04E74B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78DA15-81E3-4F33-9E47-3453C0FBFD0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91391812"/>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319B0727-16F7-475E-9028-4A3EC759E718}"/>
              </a:ext>
            </a:extLst>
          </p:cNvPr>
          <p:cNvSpPr>
            <a:spLocks noGrp="1"/>
          </p:cNvSpPr>
          <p:nvPr>
            <p:ph idx="1"/>
          </p:nvPr>
        </p:nvSpPr>
        <p:spPr/>
        <p:txBody>
          <a:bodyPr/>
          <a:lstStyle/>
          <a:p>
            <a:r>
              <a:rPr lang="en-US" altLang="zh-CN">
                <a:ea typeface="宋体" panose="02010600030101010101" pitchFamily="2" charset="-122"/>
              </a:rPr>
              <a:t>	6.1.4  </a:t>
            </a:r>
            <a:r>
              <a:rPr lang="zh-CN" altLang="zh-CN">
                <a:ea typeface="宋体" panose="02010600030101010101" pitchFamily="2" charset="-122"/>
              </a:rPr>
              <a:t>恢复测试</a:t>
            </a:r>
          </a:p>
          <a:p>
            <a:r>
              <a:rPr lang="en-US" altLang="zh-CN">
                <a:ea typeface="宋体" panose="02010600030101010101" pitchFamily="2" charset="-122"/>
              </a:rPr>
              <a:t>		  </a:t>
            </a:r>
            <a:r>
              <a:rPr lang="zh-CN" altLang="zh-CN">
                <a:ea typeface="宋体" panose="02010600030101010101" pitchFamily="2" charset="-122"/>
              </a:rPr>
              <a:t>恢复测试（</a:t>
            </a:r>
            <a:r>
              <a:rPr lang="en-US" altLang="zh-CN">
                <a:ea typeface="宋体" panose="02010600030101010101" pitchFamily="2" charset="-122"/>
              </a:rPr>
              <a:t>Recovery Test</a:t>
            </a:r>
            <a:r>
              <a:rPr lang="zh-CN" altLang="zh-CN">
                <a:ea typeface="宋体" panose="02010600030101010101" pitchFamily="2" charset="-122"/>
              </a:rPr>
              <a:t>）是测试一个系统从灾难或出错中能否很好地恢复的过程，如遇到系统崩溃、硬件损坏或其他灾难性出错。</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一般是通过各种人为的强制性手段让软件或硬件出现故障，然后检测系统是否能正确地恢复（自动恢复和人工恢复）。</a:t>
            </a:r>
          </a:p>
          <a:p>
            <a:endParaRPr lang="zh-CN" altLang="en-US">
              <a:ea typeface="宋体" panose="02010600030101010101" pitchFamily="2" charset="-122"/>
            </a:endParaRPr>
          </a:p>
        </p:txBody>
      </p:sp>
      <p:sp>
        <p:nvSpPr>
          <p:cNvPr id="25603" name="灯片编号占位符 1">
            <a:extLst>
              <a:ext uri="{FF2B5EF4-FFF2-40B4-BE49-F238E27FC236}">
                <a16:creationId xmlns:a16="http://schemas.microsoft.com/office/drawing/2014/main" id="{600E28BD-8D82-4688-B7B9-D6F32EE39E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DB2444-876D-47AF-924D-63FF8B56BF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3974203"/>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0E7ADC06-28F1-4918-B90B-6F77CD54D9E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通过恢复测试，一方面使系统具有异常情况的抵抗能力，另一方面使系统测试质量可控制。因此，恢复测试包括以下几种情况：</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）硬件及有关设备故障。</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软件</a:t>
            </a:r>
            <a:r>
              <a:rPr lang="zh-CN" altLang="zh-CN">
                <a:ea typeface="宋体" panose="02010600030101010101" pitchFamily="2" charset="-122"/>
              </a:rPr>
              <a:t>系统故障。</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）数据故障。</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a:t>
            </a:r>
            <a:r>
              <a:rPr lang="en-US" altLang="zh-CN">
                <a:ea typeface="宋体" panose="02010600030101010101" pitchFamily="2" charset="-122"/>
              </a:rPr>
              <a:t>通信</a:t>
            </a:r>
            <a:r>
              <a:rPr lang="zh-CN" altLang="zh-CN">
                <a:ea typeface="宋体" panose="02010600030101010101" pitchFamily="2" charset="-122"/>
              </a:rPr>
              <a:t>故障和错误。</a:t>
            </a:r>
          </a:p>
          <a:p>
            <a:endParaRPr lang="zh-CN" altLang="en-US">
              <a:ea typeface="宋体" panose="02010600030101010101" pitchFamily="2" charset="-122"/>
            </a:endParaRPr>
          </a:p>
        </p:txBody>
      </p:sp>
      <p:sp>
        <p:nvSpPr>
          <p:cNvPr id="26627" name="灯片编号占位符 1">
            <a:extLst>
              <a:ext uri="{FF2B5EF4-FFF2-40B4-BE49-F238E27FC236}">
                <a16:creationId xmlns:a16="http://schemas.microsoft.com/office/drawing/2014/main" id="{999F23C2-31D2-4F4E-877E-D37C0907DD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F9FE6F-0BCC-4DC5-A353-A771405B665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82837208"/>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CF1BA80C-D10B-4B79-8DF6-A89E567F823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为此，可采用各种人工干预的手段，模拟硬件故障，故意造成软件出错，并由此检查：</a:t>
            </a:r>
          </a:p>
          <a:p>
            <a:r>
              <a:rPr lang="en-US" altLang="zh-CN">
                <a:ea typeface="宋体" panose="02010600030101010101" pitchFamily="2" charset="-122"/>
              </a:rPr>
              <a:t>●	</a:t>
            </a:r>
            <a:r>
              <a:rPr lang="zh-CN" altLang="zh-CN">
                <a:ea typeface="宋体" panose="02010600030101010101" pitchFamily="2" charset="-122"/>
              </a:rPr>
              <a:t>错误探测功能──系统能否发现硬件失效与故障；</a:t>
            </a:r>
          </a:p>
          <a:p>
            <a:r>
              <a:rPr lang="en-US" altLang="zh-CN">
                <a:ea typeface="宋体" panose="02010600030101010101" pitchFamily="2" charset="-122"/>
              </a:rPr>
              <a:t>●	</a:t>
            </a:r>
            <a:r>
              <a:rPr lang="zh-CN" altLang="zh-CN">
                <a:ea typeface="宋体" panose="02010600030101010101" pitchFamily="2" charset="-122"/>
              </a:rPr>
              <a:t>能否切换或启动备用的硬件；</a:t>
            </a:r>
          </a:p>
          <a:p>
            <a:r>
              <a:rPr lang="en-US" altLang="zh-CN">
                <a:ea typeface="宋体" panose="02010600030101010101" pitchFamily="2" charset="-122"/>
              </a:rPr>
              <a:t>●	</a:t>
            </a:r>
            <a:r>
              <a:rPr lang="zh-CN" altLang="zh-CN">
                <a:ea typeface="宋体" panose="02010600030101010101" pitchFamily="2" charset="-122"/>
              </a:rPr>
              <a:t>在故障发生时，能否保护正在运行的作业和系统状态；</a:t>
            </a:r>
          </a:p>
        </p:txBody>
      </p:sp>
      <p:sp>
        <p:nvSpPr>
          <p:cNvPr id="27651" name="灯片编号占位符 1">
            <a:extLst>
              <a:ext uri="{FF2B5EF4-FFF2-40B4-BE49-F238E27FC236}">
                <a16:creationId xmlns:a16="http://schemas.microsoft.com/office/drawing/2014/main" id="{C308BA42-2926-45B7-8668-DF202E5F7B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42F37F-5BE8-4940-9984-F4A2C754071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376101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339A3EFC-1B43-42AB-AD36-73B31F7937A7}"/>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在系统恢复后，能否从最后记录的无错误状态开始继续执行作业，等等。</a:t>
            </a:r>
          </a:p>
          <a:p>
            <a:r>
              <a:rPr lang="en-US" altLang="zh-CN">
                <a:ea typeface="宋体" panose="02010600030101010101" pitchFamily="2" charset="-122"/>
              </a:rPr>
              <a:t>●	</a:t>
            </a:r>
            <a:r>
              <a:rPr lang="zh-CN" altLang="zh-CN">
                <a:ea typeface="宋体" panose="02010600030101010101" pitchFamily="2" charset="-122"/>
              </a:rPr>
              <a:t>软件系统在发生电源中断时，能否保护当时的状态且不毁坏数据，然后，在电源恢复时，从保留的断点处重新进行操作。</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8675" name="灯片编号占位符 1">
            <a:extLst>
              <a:ext uri="{FF2B5EF4-FFF2-40B4-BE49-F238E27FC236}">
                <a16:creationId xmlns:a16="http://schemas.microsoft.com/office/drawing/2014/main" id="{D59AB38B-7121-490B-B961-D76F44F283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16FD86-0666-410A-9EDF-C8704DAEF87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1018549"/>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3D4ADDC0-3C14-4A63-802B-5199840F1AD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软件可恢复测试工作还包括验证应用程序不同环境下的表现、书面需求分析文档、联机帮助、界面资源等。</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因此，当进行可恢复测试活动时，应确保测试手册、联机帮助、测试分析报告和应用程序测试需求的完整性和一致性。</a:t>
            </a:r>
          </a:p>
          <a:p>
            <a:r>
              <a:rPr lang="en-US" altLang="zh-CN">
                <a:ea typeface="宋体" panose="02010600030101010101" pitchFamily="2" charset="-122"/>
              </a:rPr>
              <a:t>		  </a:t>
            </a:r>
            <a:r>
              <a:rPr lang="zh-CN" altLang="zh-CN">
                <a:ea typeface="宋体" panose="02010600030101010101" pitchFamily="2" charset="-122"/>
              </a:rPr>
              <a:t>恢复测试检查表如表</a:t>
            </a:r>
            <a:r>
              <a:rPr lang="en-US" altLang="zh-CN">
                <a:ea typeface="宋体" panose="02010600030101010101" pitchFamily="2" charset="-122"/>
              </a:rPr>
              <a:t>6.4</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29699" name="灯片编号占位符 1">
            <a:extLst>
              <a:ext uri="{FF2B5EF4-FFF2-40B4-BE49-F238E27FC236}">
                <a16:creationId xmlns:a16="http://schemas.microsoft.com/office/drawing/2014/main" id="{7C682CF2-1BC7-4F6B-BE19-40ED809346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E7BB52-335F-4E50-A687-CF0118D3846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22246126"/>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B67C448A-53FB-447C-834B-109D1DA6AC79}"/>
              </a:ext>
            </a:extLst>
          </p:cNvPr>
          <p:cNvGraphicFramePr>
            <a:graphicFrameLocks noGrp="1"/>
          </p:cNvGraphicFramePr>
          <p:nvPr>
            <p:ph idx="1"/>
          </p:nvPr>
        </p:nvGraphicFramePr>
        <p:xfrm>
          <a:off x="304800" y="2286000"/>
          <a:ext cx="8229600" cy="3068700"/>
        </p:xfrm>
        <a:graphic>
          <a:graphicData uri="http://schemas.openxmlformats.org/drawingml/2006/table">
            <a:tbl>
              <a:tblPr/>
              <a:tblGrid>
                <a:gridCol w="1295402">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4343398">
                  <a:extLst>
                    <a:ext uri="{9D8B030D-6E8A-4147-A177-3AD203B41FA5}">
                      <a16:colId xmlns:a16="http://schemas.microsoft.com/office/drawing/2014/main" val="20002"/>
                    </a:ext>
                  </a:extLst>
                </a:gridCol>
              </a:tblGrid>
              <a:tr h="258687">
                <a:tc>
                  <a:txBody>
                    <a:bodyPr/>
                    <a:lstStyle/>
                    <a:p>
                      <a:pPr indent="266700" algn="ctr">
                        <a:spcBef>
                          <a:spcPts val="120"/>
                        </a:spcBef>
                        <a:spcAft>
                          <a:spcPts val="120"/>
                        </a:spcAft>
                      </a:pPr>
                      <a:r>
                        <a:rPr lang="zh-CN" sz="1200" b="1" kern="100" dirty="0">
                          <a:latin typeface="Times New Roman"/>
                          <a:ea typeface="方正书宋简体"/>
                          <a:cs typeface="Times New Roman"/>
                        </a:rPr>
                        <a:t>恢复测试</a:t>
                      </a:r>
                      <a:endParaRPr lang="zh-CN" sz="12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dirty="0">
                          <a:latin typeface="Times New Roman"/>
                          <a:ea typeface="方正书宋简体"/>
                          <a:cs typeface="Times New Roman"/>
                        </a:rPr>
                        <a:t>检</a:t>
                      </a: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查</a:t>
                      </a: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项</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检 查 内 容</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8620">
                <a:tc rowSpan="6">
                  <a:txBody>
                    <a:bodyPr/>
                    <a:lstStyle/>
                    <a:p>
                      <a:pPr indent="266700" algn="just">
                        <a:spcBef>
                          <a:spcPts val="120"/>
                        </a:spcBef>
                        <a:spcAft>
                          <a:spcPts val="120"/>
                        </a:spcAft>
                      </a:pPr>
                      <a:r>
                        <a:rPr lang="zh-CN" sz="1200" b="1" kern="100">
                          <a:latin typeface="Times New Roman"/>
                          <a:ea typeface="方正书宋简体"/>
                          <a:cs typeface="Times New Roman"/>
                        </a:rPr>
                        <a:t>功能说明：根据测试需求选择测试用例</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
                          <a:latin typeface="Times New Roman"/>
                          <a:ea typeface="方正书宋简体"/>
                          <a:cs typeface="Times New Roman"/>
                        </a:rPr>
                        <a:t>服务器断电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重启验证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2715" algn="just">
                        <a:spcBef>
                          <a:spcPts val="120"/>
                        </a:spcBef>
                        <a:spcAft>
                          <a:spcPts val="120"/>
                        </a:spcAft>
                      </a:pPr>
                      <a:r>
                        <a:rPr lang="zh-CN" sz="1200" b="1" kern="100">
                          <a:latin typeface="Times New Roman"/>
                          <a:ea typeface="方正书宋简体"/>
                          <a:cs typeface="Times New Roman"/>
                        </a:rPr>
                        <a:t>客户端对服务器进行业务操作过程中，将服务器断电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重启，服务器重启后，检查系统是否保留断电前的所有操作数据、系统是否正常运行</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8031">
                <a:tc vMerge="1">
                  <a:txBody>
                    <a:bodyPr/>
                    <a:lstStyle/>
                    <a:p>
                      <a:endParaRPr lang="zh-CN" altLang="en-US"/>
                    </a:p>
                  </a:txBody>
                  <a:tcPr/>
                </a:tc>
                <a:tc>
                  <a:txBody>
                    <a:bodyPr/>
                    <a:lstStyle/>
                    <a:p>
                      <a:pPr indent="266700" algn="just">
                        <a:spcBef>
                          <a:spcPts val="120"/>
                        </a:spcBef>
                        <a:spcAft>
                          <a:spcPts val="120"/>
                        </a:spcAft>
                      </a:pPr>
                      <a:r>
                        <a:rPr lang="zh-CN" sz="1200" b="1" kern="100">
                          <a:latin typeface="Times New Roman"/>
                          <a:ea typeface="方正书宋简体"/>
                          <a:cs typeface="Times New Roman"/>
                        </a:rPr>
                        <a:t>服务器网络信号中断验证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a:latin typeface="Times New Roman"/>
                          <a:ea typeface="方正书宋简体"/>
                          <a:cs typeface="Times New Roman"/>
                        </a:rPr>
                        <a:t>客户端对服务器进行业务操作过程中，将服务器网络中断，检查将服务器网络重新连接后系统是否正常运行</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8620">
                <a:tc vMerge="1">
                  <a:txBody>
                    <a:bodyPr/>
                    <a:lstStyle/>
                    <a:p>
                      <a:endParaRPr lang="zh-CN" altLang="en-US"/>
                    </a:p>
                  </a:txBody>
                  <a:tcPr/>
                </a:tc>
                <a:tc>
                  <a:txBody>
                    <a:bodyPr/>
                    <a:lstStyle/>
                    <a:p>
                      <a:pPr indent="266700" algn="just">
                        <a:spcBef>
                          <a:spcPts val="120"/>
                        </a:spcBef>
                        <a:spcAft>
                          <a:spcPts val="120"/>
                        </a:spcAft>
                      </a:pPr>
                      <a:r>
                        <a:rPr lang="zh-CN" sz="1200" b="1" kern="100">
                          <a:latin typeface="Times New Roman"/>
                          <a:ea typeface="方正书宋简体"/>
                          <a:cs typeface="Times New Roman"/>
                        </a:rPr>
                        <a:t>客户端断电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重启验证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a:latin typeface="Times New Roman"/>
                          <a:ea typeface="方正书宋简体"/>
                          <a:cs typeface="Times New Roman"/>
                        </a:rPr>
                        <a:t>客户端对服务器进行业务操作过程中，将客户端断电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重启，客户端重启后，检查系统是否保留断电前的所有操作数据、系统是否正常运行</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8031">
                <a:tc vMerge="1">
                  <a:txBody>
                    <a:bodyPr/>
                    <a:lstStyle/>
                    <a:p>
                      <a:endParaRPr lang="zh-CN" altLang="en-US"/>
                    </a:p>
                  </a:txBody>
                  <a:tcPr/>
                </a:tc>
                <a:tc>
                  <a:txBody>
                    <a:bodyPr/>
                    <a:lstStyle/>
                    <a:p>
                      <a:pPr indent="266700" algn="just">
                        <a:spcBef>
                          <a:spcPts val="120"/>
                        </a:spcBef>
                        <a:spcAft>
                          <a:spcPts val="120"/>
                        </a:spcAft>
                      </a:pPr>
                      <a:r>
                        <a:rPr lang="zh-CN" sz="1200" b="1" kern="100">
                          <a:latin typeface="Times New Roman"/>
                          <a:ea typeface="方正书宋简体"/>
                          <a:cs typeface="Times New Roman"/>
                        </a:rPr>
                        <a:t>客户端网络信号中断验证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a:latin typeface="Times New Roman"/>
                          <a:ea typeface="方正书宋简体"/>
                          <a:cs typeface="Times New Roman"/>
                        </a:rPr>
                        <a:t>客户端对服务器进行业务操作过程中，将客户端网络中断，检查将客户端网络重新连接后，系统是否正常运行</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8620">
                <a:tc vMerge="1">
                  <a:txBody>
                    <a:bodyPr/>
                    <a:lstStyle/>
                    <a:p>
                      <a:endParaRPr lang="zh-CN" altLang="en-US"/>
                    </a:p>
                  </a:txBody>
                  <a:tcPr/>
                </a:tc>
                <a:tc>
                  <a:txBody>
                    <a:bodyPr/>
                    <a:lstStyle/>
                    <a:p>
                      <a:pPr indent="266700" algn="just">
                        <a:spcBef>
                          <a:spcPts val="120"/>
                        </a:spcBef>
                        <a:spcAft>
                          <a:spcPts val="120"/>
                        </a:spcAft>
                      </a:pPr>
                      <a:r>
                        <a:rPr lang="zh-CN" sz="1200" b="1" kern="100">
                          <a:latin typeface="Times New Roman"/>
                          <a:ea typeface="方正书宋简体"/>
                          <a:cs typeface="Times New Roman"/>
                        </a:rPr>
                        <a:t>数据库断电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重启验证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a:latin typeface="Times New Roman"/>
                          <a:ea typeface="方正书宋简体"/>
                          <a:cs typeface="Times New Roman"/>
                        </a:rPr>
                        <a:t>客户端对服务器进行业务操作过程中，将数据库服务器断电</a:t>
                      </a:r>
                      <a:r>
                        <a:rPr lang="en-US" sz="1200" b="1" kern="100">
                          <a:latin typeface="Times New Roman"/>
                          <a:ea typeface="方正书宋简体"/>
                          <a:cs typeface="Times New Roman"/>
                        </a:rPr>
                        <a:t>/</a:t>
                      </a:r>
                      <a:r>
                        <a:rPr lang="zh-CN" sz="1200" b="1" kern="100">
                          <a:latin typeface="Times New Roman"/>
                          <a:ea typeface="方正书宋简体"/>
                          <a:cs typeface="Times New Roman"/>
                        </a:rPr>
                        <a:t>重启，检查数据库重启后，系统是否保留断电前的所有操作数据，系统是否正常运行</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8031">
                <a:tc vMerge="1">
                  <a:txBody>
                    <a:bodyPr/>
                    <a:lstStyle/>
                    <a:p>
                      <a:endParaRPr lang="zh-CN" altLang="en-US"/>
                    </a:p>
                  </a:txBody>
                  <a:tcPr/>
                </a:tc>
                <a:tc>
                  <a:txBody>
                    <a:bodyPr/>
                    <a:lstStyle/>
                    <a:p>
                      <a:pPr indent="266700" algn="just">
                        <a:spcBef>
                          <a:spcPts val="120"/>
                        </a:spcBef>
                        <a:spcAft>
                          <a:spcPts val="120"/>
                        </a:spcAft>
                      </a:pPr>
                      <a:r>
                        <a:rPr lang="zh-CN" sz="1200" b="1" kern="100" dirty="0">
                          <a:latin typeface="Times New Roman"/>
                          <a:ea typeface="方正书宋简体"/>
                          <a:cs typeface="Times New Roman"/>
                        </a:rPr>
                        <a:t>数据库网络信号中断验证</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 dirty="0">
                          <a:latin typeface="Times New Roman"/>
                          <a:ea typeface="方正书宋简体"/>
                          <a:cs typeface="Times New Roman"/>
                        </a:rPr>
                        <a:t>客户端对服务器进行业务操作过程中，将数据库网络中断，检查将数据库网络重新连接后，系统是否正常运行</a:t>
                      </a:r>
                      <a:endParaRPr lang="zh-CN" sz="12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0749" name="矩形 4">
            <a:extLst>
              <a:ext uri="{FF2B5EF4-FFF2-40B4-BE49-F238E27FC236}">
                <a16:creationId xmlns:a16="http://schemas.microsoft.com/office/drawing/2014/main" id="{447C8539-450B-4400-98E4-A25E6DCD340E}"/>
              </a:ext>
            </a:extLst>
          </p:cNvPr>
          <p:cNvSpPr>
            <a:spLocks noChangeArrowheads="1"/>
          </p:cNvSpPr>
          <p:nvPr/>
        </p:nvSpPr>
        <p:spPr bwMode="auto">
          <a:xfrm>
            <a:off x="3200400" y="18288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恢复测试检查表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50" name="灯片编号占位符 1">
            <a:extLst>
              <a:ext uri="{FF2B5EF4-FFF2-40B4-BE49-F238E27FC236}">
                <a16:creationId xmlns:a16="http://schemas.microsoft.com/office/drawing/2014/main" id="{9A251A60-2E6C-44C9-9C50-FDCEE7201BB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55D069-ECB2-4EA6-A9A7-95F6692A1F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8508343"/>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4A6E35F-87B9-4D11-89C4-D10025B34BB8}"/>
              </a:ext>
            </a:extLst>
          </p:cNvPr>
          <p:cNvGraphicFramePr>
            <a:graphicFrameLocks noGrp="1"/>
          </p:cNvGraphicFramePr>
          <p:nvPr>
            <p:ph idx="1"/>
          </p:nvPr>
        </p:nvGraphicFramePr>
        <p:xfrm>
          <a:off x="304800" y="1828800"/>
          <a:ext cx="8229601" cy="4945087"/>
        </p:xfrm>
        <a:graphic>
          <a:graphicData uri="http://schemas.openxmlformats.org/drawingml/2006/table">
            <a:tbl>
              <a:tblPr/>
              <a:tblGrid>
                <a:gridCol w="1219202">
                  <a:extLst>
                    <a:ext uri="{9D8B030D-6E8A-4147-A177-3AD203B41FA5}">
                      <a16:colId xmlns:a16="http://schemas.microsoft.com/office/drawing/2014/main" val="20000"/>
                    </a:ext>
                  </a:extLst>
                </a:gridCol>
                <a:gridCol w="3357712">
                  <a:extLst>
                    <a:ext uri="{9D8B030D-6E8A-4147-A177-3AD203B41FA5}">
                      <a16:colId xmlns:a16="http://schemas.microsoft.com/office/drawing/2014/main" val="20001"/>
                    </a:ext>
                  </a:extLst>
                </a:gridCol>
                <a:gridCol w="3652687">
                  <a:extLst>
                    <a:ext uri="{9D8B030D-6E8A-4147-A177-3AD203B41FA5}">
                      <a16:colId xmlns:a16="http://schemas.microsoft.com/office/drawing/2014/main" val="20002"/>
                    </a:ext>
                  </a:extLst>
                </a:gridCol>
              </a:tblGrid>
              <a:tr h="251167">
                <a:tc>
                  <a:txBody>
                    <a:bodyPr/>
                    <a:lstStyle/>
                    <a:p>
                      <a:pPr indent="266700" algn="ctr">
                        <a:spcBef>
                          <a:spcPts val="120"/>
                        </a:spcBef>
                        <a:spcAft>
                          <a:spcPts val="120"/>
                        </a:spcAft>
                      </a:pPr>
                      <a:r>
                        <a:rPr lang="zh-CN" sz="1400" b="1" kern="100" dirty="0">
                          <a:latin typeface="Times New Roman"/>
                          <a:ea typeface="方正书宋简体"/>
                          <a:cs typeface="Times New Roman"/>
                        </a:rPr>
                        <a:t>恢复测试</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检</a:t>
                      </a:r>
                      <a:r>
                        <a:rPr lang="en-US" sz="1400" b="1" kern="100">
                          <a:latin typeface="Times New Roman"/>
                          <a:ea typeface="方正书宋简体"/>
                          <a:cs typeface="Times New Roman"/>
                        </a:rPr>
                        <a:t>  </a:t>
                      </a:r>
                      <a:r>
                        <a:rPr lang="zh-CN" sz="1400" b="1" kern="100">
                          <a:latin typeface="Times New Roman"/>
                          <a:ea typeface="方正书宋简体"/>
                          <a:cs typeface="Times New Roman"/>
                        </a:rPr>
                        <a:t>查</a:t>
                      </a:r>
                      <a:r>
                        <a:rPr lang="en-US" sz="1400" b="1" kern="100">
                          <a:latin typeface="Times New Roman"/>
                          <a:ea typeface="方正书宋简体"/>
                          <a:cs typeface="Times New Roman"/>
                        </a:rPr>
                        <a:t>  </a:t>
                      </a:r>
                      <a:r>
                        <a:rPr lang="zh-CN" sz="1400" b="1" kern="100">
                          <a:latin typeface="Times New Roman"/>
                          <a:ea typeface="方正书宋简体"/>
                          <a:cs typeface="Times New Roman"/>
                        </a:rPr>
                        <a:t>项</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检 查 内 容</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6795">
                <a:tc rowSpan="6">
                  <a:txBody>
                    <a:bodyPr/>
                    <a:lstStyle/>
                    <a:p>
                      <a:pPr indent="266700" algn="just">
                        <a:spcBef>
                          <a:spcPts val="120"/>
                        </a:spcBef>
                        <a:spcAft>
                          <a:spcPts val="120"/>
                        </a:spcAft>
                      </a:pPr>
                      <a:r>
                        <a:rPr lang="zh-CN" sz="1400" b="1" kern="100">
                          <a:latin typeface="Times New Roman"/>
                          <a:ea typeface="方正书宋简体"/>
                          <a:cs typeface="Times New Roman"/>
                        </a:rPr>
                        <a:t>功能说明：根据测试需求选择测试用例</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dirty="0">
                          <a:latin typeface="Times New Roman"/>
                          <a:ea typeface="方正书宋简体"/>
                          <a:cs typeface="Times New Roman"/>
                        </a:rPr>
                        <a:t>DASD</a:t>
                      </a:r>
                      <a:r>
                        <a:rPr lang="zh-CN" altLang="en-US" sz="1400" b="1" kern="100" dirty="0">
                          <a:latin typeface="Times New Roman"/>
                          <a:ea typeface="方正书宋简体"/>
                          <a:cs typeface="Times New Roman"/>
                        </a:rPr>
                        <a:t>（即磁盘控制器）</a:t>
                      </a:r>
                      <a:r>
                        <a:rPr lang="zh-CN" sz="1400" b="1" kern="100" dirty="0">
                          <a:latin typeface="Times New Roman"/>
                          <a:ea typeface="方正书宋简体"/>
                          <a:cs typeface="Times New Roman"/>
                        </a:rPr>
                        <a:t>和</a:t>
                      </a:r>
                      <a:r>
                        <a:rPr lang="en-US" sz="1400" b="1" kern="100" dirty="0">
                          <a:latin typeface="Times New Roman"/>
                          <a:ea typeface="方正书宋简体"/>
                          <a:cs typeface="Times New Roman"/>
                        </a:rPr>
                        <a:t>DASD</a:t>
                      </a:r>
                      <a:r>
                        <a:rPr lang="zh-CN" sz="1400" b="1" kern="100" dirty="0">
                          <a:latin typeface="Times New Roman"/>
                          <a:ea typeface="方正书宋简体"/>
                          <a:cs typeface="Times New Roman"/>
                        </a:rPr>
                        <a:t>控制器被中断、断电或与</a:t>
                      </a:r>
                      <a:r>
                        <a:rPr lang="en-US" sz="1400" b="1" kern="100" dirty="0">
                          <a:latin typeface="Times New Roman"/>
                          <a:ea typeface="方正书宋简体"/>
                          <a:cs typeface="Times New Roman"/>
                        </a:rPr>
                        <a:t>DASD</a:t>
                      </a:r>
                      <a:r>
                        <a:rPr lang="zh-CN" sz="1400" b="1" kern="100" dirty="0">
                          <a:latin typeface="Times New Roman"/>
                          <a:ea typeface="方正书宋简体"/>
                          <a:cs typeface="Times New Roman"/>
                        </a:rPr>
                        <a:t>和</a:t>
                      </a:r>
                      <a:r>
                        <a:rPr lang="en-US" sz="1400" b="1" kern="100" dirty="0">
                          <a:latin typeface="Times New Roman"/>
                          <a:ea typeface="方正书宋简体"/>
                          <a:cs typeface="Times New Roman"/>
                        </a:rPr>
                        <a:t>DASD</a:t>
                      </a:r>
                      <a:r>
                        <a:rPr lang="zh-CN" sz="1400" b="1" kern="100" dirty="0">
                          <a:latin typeface="Times New Roman"/>
                          <a:ea typeface="方正书宋简体"/>
                          <a:cs typeface="Times New Roman"/>
                        </a:rPr>
                        <a:t>控制器的通信中断</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模拟与一个或多个</a:t>
                      </a:r>
                      <a:r>
                        <a:rPr lang="en-US" sz="1400" b="1" kern="100">
                          <a:latin typeface="Times New Roman"/>
                          <a:ea typeface="方正书宋简体"/>
                          <a:cs typeface="Times New Roman"/>
                        </a:rPr>
                        <a:t>DASD</a:t>
                      </a:r>
                      <a:r>
                        <a:rPr lang="zh-CN" sz="1400" b="1" kern="100">
                          <a:latin typeface="Times New Roman"/>
                          <a:ea typeface="方正书宋简体"/>
                          <a:cs typeface="Times New Roman"/>
                        </a:rPr>
                        <a:t>控制器或设备的通信，或实际取消这种通信。一旦实现了上述情况（或模拟情况），就应该执行其他事务。而且一旦达到第二个测试点状态，就应调用恢复过程</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0077">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周期未完成验证</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周期未完成（数据过滤进程被中断，数据同步进程被中断）、异常终止或提前终止数据库进程本身</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280154">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数据库中的数据元素无效或遭到破坏</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数据库中的数据元素无效或遭到破坏，应用程序、数据库和系统应该在恢复过程完成时，立即返回到一个已知的预期状态。此状态包括仅限于已知损坏的字段、指针或关键字范围内的数据损坏，以及表明进程或事务因中断而未被完成的报表</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718">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错误的操作顺序</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错误的操作顺序时，检查系统是否有提示信息并恢复到前一正确操作页面 </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718">
                <a:tc vMerge="1">
                  <a:txBody>
                    <a:bodyPr/>
                    <a:lstStyle/>
                    <a:p>
                      <a:endParaRPr lang="zh-CN" altLang="en-US"/>
                    </a:p>
                  </a:txBody>
                  <a:tcPr/>
                </a:tc>
                <a:tc>
                  <a:txBody>
                    <a:bodyPr/>
                    <a:lstStyle/>
                    <a:p>
                      <a:pPr indent="251460" algn="just">
                        <a:spcBef>
                          <a:spcPts val="120"/>
                        </a:spcBef>
                        <a:spcAft>
                          <a:spcPts val="120"/>
                        </a:spcAft>
                      </a:pPr>
                      <a:r>
                        <a:rPr lang="zh-CN" sz="1400" b="1" kern="100" spc="-30">
                          <a:latin typeface="Times New Roman"/>
                          <a:ea typeface="方正书宋简体"/>
                          <a:cs typeface="Times New Roman"/>
                        </a:rPr>
                        <a:t>异常关闭某个功能</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a:latin typeface="Times New Roman"/>
                          <a:ea typeface="方正书宋简体"/>
                          <a:cs typeface="Times New Roman"/>
                        </a:rPr>
                        <a:t>异常关闭某个功能，检查系统是否有提示信息并恢复到前一正确操作页面</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3436">
                <a:tc vMerge="1">
                  <a:txBody>
                    <a:bodyPr/>
                    <a:lstStyle/>
                    <a:p>
                      <a:endParaRPr lang="zh-CN" altLang="en-US"/>
                    </a:p>
                  </a:txBody>
                  <a:tcPr/>
                </a:tc>
                <a:tc>
                  <a:txBody>
                    <a:bodyPr/>
                    <a:lstStyle/>
                    <a:p>
                      <a:pPr indent="266700" algn="just">
                        <a:spcBef>
                          <a:spcPts val="120"/>
                        </a:spcBef>
                        <a:spcAft>
                          <a:spcPts val="120"/>
                        </a:spcAft>
                      </a:pPr>
                      <a:r>
                        <a:rPr lang="zh-CN" sz="1400" b="1" kern="100">
                          <a:latin typeface="Times New Roman"/>
                          <a:ea typeface="方正书宋简体"/>
                          <a:cs typeface="Times New Roman"/>
                        </a:rPr>
                        <a:t>第三方服务中断</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400" b="1" kern="100" dirty="0">
                          <a:latin typeface="Times New Roman"/>
                          <a:ea typeface="方正书宋简体"/>
                          <a:cs typeface="Times New Roman"/>
                        </a:rPr>
                        <a:t>检查当系统依赖的第三方服务出现中断或者错误时系统是否能够正常运行。第三方服务一般指</a:t>
                      </a:r>
                      <a:r>
                        <a:rPr lang="en-US" sz="1400" b="1" kern="100" dirty="0">
                          <a:latin typeface="Times New Roman"/>
                          <a:ea typeface="方正书宋简体"/>
                          <a:cs typeface="Times New Roman"/>
                        </a:rPr>
                        <a:t>Web Service</a:t>
                      </a:r>
                      <a:r>
                        <a:rPr lang="zh-CN" sz="1400" b="1" kern="100" dirty="0">
                          <a:latin typeface="Times New Roman"/>
                          <a:ea typeface="方正书宋简体"/>
                          <a:cs typeface="Times New Roman"/>
                        </a:rPr>
                        <a:t>服务、</a:t>
                      </a:r>
                      <a:r>
                        <a:rPr lang="en-US" sz="1400" b="1" kern="100" dirty="0">
                          <a:latin typeface="Times New Roman"/>
                          <a:ea typeface="方正书宋简体"/>
                          <a:cs typeface="Times New Roman"/>
                        </a:rPr>
                        <a:t>EJB</a:t>
                      </a:r>
                      <a:r>
                        <a:rPr lang="zh-CN" sz="1400" b="1" kern="100" dirty="0">
                          <a:latin typeface="Times New Roman"/>
                          <a:ea typeface="方正书宋简体"/>
                          <a:cs typeface="Times New Roman"/>
                        </a:rPr>
                        <a:t>服务，以及需要接入</a:t>
                      </a:r>
                      <a:r>
                        <a:rPr lang="en-US" sz="1400" b="1" kern="100" dirty="0">
                          <a:latin typeface="Times New Roman"/>
                          <a:ea typeface="方正书宋简体"/>
                          <a:cs typeface="Times New Roman"/>
                        </a:rPr>
                        <a:t>Internet</a:t>
                      </a:r>
                      <a:r>
                        <a:rPr lang="zh-CN" sz="1400" b="1" kern="100" dirty="0">
                          <a:latin typeface="Times New Roman"/>
                          <a:ea typeface="方正书宋简体"/>
                          <a:cs typeface="Times New Roman"/>
                        </a:rPr>
                        <a:t>的</a:t>
                      </a:r>
                      <a:r>
                        <a:rPr lang="en-US" sz="1400" b="1" kern="100" dirty="0">
                          <a:latin typeface="Times New Roman"/>
                          <a:ea typeface="方正书宋简体"/>
                          <a:cs typeface="Times New Roman"/>
                        </a:rPr>
                        <a:t>DTD</a:t>
                      </a:r>
                      <a:r>
                        <a:rPr lang="zh-CN" sz="1400" b="1" kern="100" dirty="0">
                          <a:latin typeface="Times New Roman"/>
                          <a:ea typeface="方正书宋简体"/>
                          <a:cs typeface="Times New Roman"/>
                        </a:rPr>
                        <a:t>文件等</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31773" name="矩形 4">
            <a:extLst>
              <a:ext uri="{FF2B5EF4-FFF2-40B4-BE49-F238E27FC236}">
                <a16:creationId xmlns:a16="http://schemas.microsoft.com/office/drawing/2014/main" id="{37874B66-CB9C-4CB8-8909-F1D6D680E639}"/>
              </a:ext>
            </a:extLst>
          </p:cNvPr>
          <p:cNvSpPr>
            <a:spLocks noChangeArrowheads="1"/>
          </p:cNvSpPr>
          <p:nvPr/>
        </p:nvSpPr>
        <p:spPr bwMode="auto">
          <a:xfrm>
            <a:off x="7467600" y="13716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1774" name="灯片编号占位符 1">
            <a:extLst>
              <a:ext uri="{FF2B5EF4-FFF2-40B4-BE49-F238E27FC236}">
                <a16:creationId xmlns:a16="http://schemas.microsoft.com/office/drawing/2014/main" id="{F0375D4F-8A59-4319-A703-E9148189926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0BDAD3-8B33-4AB4-B9D8-EA2CBD33B19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621255"/>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A9159E93-65F1-4D1D-85F6-28E94B5AA8C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6.2  性 能 测 试</a:t>
            </a:r>
          </a:p>
          <a:p>
            <a:r>
              <a:rPr lang="en-US" altLang="zh-CN">
                <a:ea typeface="宋体" panose="02010600030101010101" pitchFamily="2" charset="-122"/>
              </a:rPr>
              <a:t>		  </a:t>
            </a:r>
            <a:r>
              <a:rPr lang="zh-CN" altLang="zh-CN">
                <a:ea typeface="宋体" panose="02010600030101010101" pitchFamily="2" charset="-122"/>
              </a:rPr>
              <a:t>性能测试（Performance Test）是评价一个产品或组件与性能需求是否符合的测试，通过对软件性能相关的需求进行测试和评估，核实性能需求是否都已满足，其目的是将测试对象的性能行为当作条件（例如工作量或硬件配置）的一种函数来进行评测和微调。性能测试在软件质量保证中起着重要作用。</a:t>
            </a:r>
          </a:p>
          <a:p>
            <a:endParaRPr lang="zh-CN" altLang="en-US">
              <a:ea typeface="宋体" panose="02010600030101010101" pitchFamily="2" charset="-122"/>
            </a:endParaRPr>
          </a:p>
        </p:txBody>
      </p:sp>
      <p:sp>
        <p:nvSpPr>
          <p:cNvPr id="32771" name="灯片编号占位符 1">
            <a:extLst>
              <a:ext uri="{FF2B5EF4-FFF2-40B4-BE49-F238E27FC236}">
                <a16:creationId xmlns:a16="http://schemas.microsoft.com/office/drawing/2014/main" id="{BEF06667-FFBD-4E58-8A97-A57E017B4E5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EE3442-3AC1-4528-8119-0B312C06DDA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06318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F77AC620-CCB9-4C63-B2C3-E623712785D4}"/>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发现错误和纠正错误都不是容易做到的事。</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从主观方面讲，则是由于人们思维的局限性。</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即使是经验丰富而又细心的软件人员也不能保证他们的思维是绝对周密的，在他们参与的工作中不出现任何差错。</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spTree>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816DA3CF-7AA5-4AF7-BABC-573450F7A9C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具体的测试内容涵盖有：</a:t>
            </a:r>
          </a:p>
          <a:p>
            <a:r>
              <a:rPr lang="en-US" altLang="zh-CN">
                <a:ea typeface="宋体" panose="02010600030101010101" pitchFamily="2" charset="-122"/>
              </a:rPr>
              <a:t> </a:t>
            </a:r>
            <a:r>
              <a:rPr lang="zh-CN" altLang="zh-CN">
                <a:ea typeface="宋体" panose="02010600030101010101" pitchFamily="2" charset="-122"/>
              </a:rPr>
              <a:t>（1）测试程序在获得定量结果时程序计算的精确性；</a:t>
            </a:r>
          </a:p>
          <a:p>
            <a:r>
              <a:rPr lang="en-US" altLang="zh-CN">
                <a:ea typeface="宋体" panose="02010600030101010101" pitchFamily="2" charset="-122"/>
              </a:rPr>
              <a:t> </a:t>
            </a:r>
            <a:r>
              <a:rPr lang="zh-CN" altLang="zh-CN">
                <a:ea typeface="宋体" panose="02010600030101010101" pitchFamily="2" charset="-122"/>
              </a:rPr>
              <a:t>（2）测试程序在有速度要求时完成功能的时间；</a:t>
            </a:r>
          </a:p>
          <a:p>
            <a:r>
              <a:rPr lang="en-US" altLang="zh-CN">
                <a:ea typeface="宋体" panose="02010600030101010101" pitchFamily="2" charset="-122"/>
              </a:rPr>
              <a:t> </a:t>
            </a:r>
            <a:r>
              <a:rPr lang="zh-CN" altLang="zh-CN">
                <a:ea typeface="宋体" panose="02010600030101010101" pitchFamily="2" charset="-122"/>
              </a:rPr>
              <a:t>（3）测试程序完成功能所能处理的数据量；</a:t>
            </a:r>
            <a:r>
              <a:rPr lang="en-US" altLang="zh-CN">
                <a:ea typeface="宋体" panose="02010600030101010101" pitchFamily="2" charset="-122"/>
              </a:rPr>
              <a:t> </a:t>
            </a:r>
            <a:endParaRPr lang="zh-CN" altLang="zh-CN">
              <a:ea typeface="宋体" panose="02010600030101010101" pitchFamily="2" charset="-122"/>
            </a:endParaRPr>
          </a:p>
        </p:txBody>
      </p:sp>
      <p:sp>
        <p:nvSpPr>
          <p:cNvPr id="33795" name="灯片编号占位符 1">
            <a:extLst>
              <a:ext uri="{FF2B5EF4-FFF2-40B4-BE49-F238E27FC236}">
                <a16:creationId xmlns:a16="http://schemas.microsoft.com/office/drawing/2014/main" id="{154194C7-420C-45F3-8452-4FA1104A0A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65B4F0-FCB5-4976-880A-51992F8B83F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35232713"/>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43C963B4-5E53-465A-B250-DDC0326BEB3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（4）测试程序各部分的协调性，如高速、低速操作的协调；</a:t>
            </a:r>
          </a:p>
          <a:p>
            <a:r>
              <a:rPr lang="en-US" altLang="zh-CN">
                <a:ea typeface="宋体" panose="02010600030101010101" pitchFamily="2" charset="-122"/>
              </a:rPr>
              <a:t> </a:t>
            </a:r>
            <a:r>
              <a:rPr lang="zh-CN" altLang="zh-CN">
                <a:ea typeface="宋体" panose="02010600030101010101" pitchFamily="2" charset="-122"/>
              </a:rPr>
              <a:t>（5）测试软、硬件因素是否限制了程序的性能；</a:t>
            </a:r>
          </a:p>
          <a:p>
            <a:r>
              <a:rPr lang="en-US" altLang="zh-CN">
                <a:ea typeface="宋体" panose="02010600030101010101" pitchFamily="2" charset="-122"/>
              </a:rPr>
              <a:t> </a:t>
            </a:r>
            <a:r>
              <a:rPr lang="zh-CN" altLang="zh-CN">
                <a:ea typeface="宋体" panose="02010600030101010101" pitchFamily="2" charset="-122"/>
              </a:rPr>
              <a:t>（6）测试程序的负载潜力；</a:t>
            </a:r>
          </a:p>
          <a:p>
            <a:r>
              <a:rPr lang="en-US" altLang="zh-CN">
                <a:ea typeface="宋体" panose="02010600030101010101" pitchFamily="2" charset="-122"/>
              </a:rPr>
              <a:t> </a:t>
            </a:r>
            <a:r>
              <a:rPr lang="zh-CN" altLang="zh-CN">
                <a:ea typeface="宋体" panose="02010600030101010101" pitchFamily="2" charset="-122"/>
              </a:rPr>
              <a:t>（7）测试程序运行占用的内存空间。</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4819" name="灯片编号占位符 1">
            <a:extLst>
              <a:ext uri="{FF2B5EF4-FFF2-40B4-BE49-F238E27FC236}">
                <a16:creationId xmlns:a16="http://schemas.microsoft.com/office/drawing/2014/main" id="{7D91F6FA-43CB-4DC0-8275-A9E6B12369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A0A9A3-039B-4621-B4D8-1085450EF3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4152601"/>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09E147AA-4BDD-4B71-B525-D54699609DF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6.2.1  负载测试</a:t>
            </a:r>
          </a:p>
          <a:p>
            <a:r>
              <a:rPr lang="en-US" altLang="zh-CN">
                <a:ea typeface="宋体" panose="02010600030101010101" pitchFamily="2" charset="-122"/>
              </a:rPr>
              <a:t>		  </a:t>
            </a:r>
            <a:r>
              <a:rPr lang="zh-CN" altLang="zh-CN">
                <a:ea typeface="宋体" panose="02010600030101010101" pitchFamily="2" charset="-122"/>
              </a:rPr>
              <a:t>负载测试（Load Test）是通过改变系统负载方式、增加负载等来发现系统中所存在的性能问题。负载测试是一种测试方法，可以为压力测试、容量测试所采用。</a:t>
            </a:r>
          </a:p>
        </p:txBody>
      </p:sp>
      <p:sp>
        <p:nvSpPr>
          <p:cNvPr id="35843" name="灯片编号占位符 1">
            <a:extLst>
              <a:ext uri="{FF2B5EF4-FFF2-40B4-BE49-F238E27FC236}">
                <a16:creationId xmlns:a16="http://schemas.microsoft.com/office/drawing/2014/main" id="{FD05CA0A-3F92-4901-87A7-759EE6C235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DBCE01-8529-40F4-8302-1D9F2A0B3EC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48115810"/>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23BA8A82-88ED-4FA5-B4EE-F0AB00A2631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6.2.2  压力测试</a:t>
            </a:r>
          </a:p>
          <a:p>
            <a:r>
              <a:rPr lang="en-US" altLang="zh-CN">
                <a:ea typeface="宋体" panose="02010600030101010101" pitchFamily="2" charset="-122"/>
              </a:rPr>
              <a:t>		   </a:t>
            </a:r>
            <a:r>
              <a:rPr lang="zh-CN" altLang="zh-CN">
                <a:ea typeface="宋体" panose="02010600030101010101" pitchFamily="2" charset="-122"/>
              </a:rPr>
              <a:t>压力测试（Stress Test，又叫强度测试）是对系统不断施加压力的测试，通过确定一个系统的瓶颈或者不能接收的性能点，来获得系统能提供的最大服务级别的测试。</a:t>
            </a:r>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CF979512-745A-41AE-BCC8-8615C88E56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43434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6868" name="灯片编号占位符 1">
            <a:extLst>
              <a:ext uri="{FF2B5EF4-FFF2-40B4-BE49-F238E27FC236}">
                <a16:creationId xmlns:a16="http://schemas.microsoft.com/office/drawing/2014/main" id="{2364A835-F757-40D1-83FF-70B09213A6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AA21B3-FF09-40EA-976D-17C78A872DB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280190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BF4D7FE9-3216-4E00-B550-AB74CE90B03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压力测试是在一种需要异常数量、频率或资源的方式下，执行可重复的负载测试，以检查程序对异常情况的抵抗能力，找出性能瓶颈。</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异常情况主要指峰值、极限值、大数据量的长时间处理等，包括以下内容：</a:t>
            </a:r>
          </a:p>
          <a:p>
            <a:r>
              <a:rPr lang="en-US" altLang="zh-CN">
                <a:ea typeface="宋体" panose="02010600030101010101" pitchFamily="2" charset="-122"/>
              </a:rPr>
              <a:t> </a:t>
            </a:r>
            <a:r>
              <a:rPr lang="zh-CN" altLang="zh-CN">
                <a:ea typeface="宋体" panose="02010600030101010101" pitchFamily="2" charset="-122"/>
              </a:rPr>
              <a:t>（1）连接或模拟了最大（实际或实际允许）数量的客户机。</a:t>
            </a:r>
          </a:p>
          <a:p>
            <a:r>
              <a:rPr lang="en-US" altLang="zh-CN">
                <a:ea typeface="宋体" panose="02010600030101010101" pitchFamily="2" charset="-122"/>
              </a:rPr>
              <a:t> </a:t>
            </a:r>
            <a:r>
              <a:rPr lang="zh-CN" altLang="zh-CN">
                <a:ea typeface="宋体" panose="02010600030101010101" pitchFamily="2" charset="-122"/>
              </a:rPr>
              <a:t>（2）所有客户机在长时间内执行相同的、性能可能最不稳定的重要业务功能。</a:t>
            </a:r>
          </a:p>
        </p:txBody>
      </p:sp>
      <p:sp>
        <p:nvSpPr>
          <p:cNvPr id="37891" name="灯片编号占位符 1">
            <a:extLst>
              <a:ext uri="{FF2B5EF4-FFF2-40B4-BE49-F238E27FC236}">
                <a16:creationId xmlns:a16="http://schemas.microsoft.com/office/drawing/2014/main" id="{F0EFFF0B-C4C5-4FC5-8A56-DF4C3AE6598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0C9D6A-C45D-4065-BD2C-4A555A75B60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80067188"/>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B662FFD3-AE88-4E35-8A1E-3A6F411192DC}"/>
              </a:ext>
            </a:extLst>
          </p:cNvPr>
          <p:cNvSpPr>
            <a:spLocks noGrp="1"/>
          </p:cNvSpPr>
          <p:nvPr>
            <p:ph idx="1"/>
          </p:nvPr>
        </p:nvSpPr>
        <p:spPr/>
        <p:txBody>
          <a:bodyPr/>
          <a:lstStyle/>
          <a:p>
            <a:r>
              <a:rPr lang="zh-CN" altLang="zh-CN">
                <a:ea typeface="宋体" panose="02010600030101010101" pitchFamily="2" charset="-122"/>
              </a:rPr>
              <a:t>（3）已达到的最大的数据库大小，而且同时执行多个查询或报表事务。</a:t>
            </a:r>
          </a:p>
          <a:p>
            <a:r>
              <a:rPr lang="zh-CN" altLang="zh-CN">
                <a:ea typeface="宋体" panose="02010600030101010101" pitchFamily="2" charset="-122"/>
              </a:rPr>
              <a:t>（4）当中断的正常频率为每秒1～2个时，运行每秒产生10个中断的测试用例。</a:t>
            </a:r>
          </a:p>
          <a:p>
            <a:r>
              <a:rPr lang="zh-CN" altLang="zh-CN">
                <a:ea typeface="宋体" panose="02010600030101010101" pitchFamily="2" charset="-122"/>
              </a:rPr>
              <a:t>（5）运行可能导致操作系统崩溃或大量数据对磁盘进行存取操作的测试用例等。</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8915" name="灯片编号占位符 1">
            <a:extLst>
              <a:ext uri="{FF2B5EF4-FFF2-40B4-BE49-F238E27FC236}">
                <a16:creationId xmlns:a16="http://schemas.microsoft.com/office/drawing/2014/main" id="{FF906237-76E4-4E2C-8ED8-F310F27826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0C0BE1-A0F4-46F6-8045-BF0E6F33142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45321096"/>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C28F60D3-1B85-4A3D-9D74-EFD2DC367A44}"/>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6.2.3  容量测试</a:t>
            </a:r>
          </a:p>
          <a:p>
            <a:r>
              <a:rPr lang="en-US" altLang="zh-CN">
                <a:ea typeface="宋体" panose="02010600030101010101" pitchFamily="2" charset="-122"/>
              </a:rPr>
              <a:t>		  </a:t>
            </a:r>
            <a:r>
              <a:rPr lang="zh-CN" altLang="zh-CN">
                <a:ea typeface="宋体" panose="02010600030101010101" pitchFamily="2" charset="-122"/>
              </a:rPr>
              <a:t>容量测试（Capacity test）就是在使系统的全部资源达到“满负荷”的情形下，测试系统的承受能力，其目的是检查被测系统处理大数据量的能力。通俗地讲，容量测试要检验系统的能力最高能达到什么程度。</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性能测试检查表如表</a:t>
            </a:r>
            <a:r>
              <a:rPr lang="en-US" altLang="zh-CN">
                <a:ea typeface="宋体" panose="02010600030101010101" pitchFamily="2" charset="-122"/>
              </a:rPr>
              <a:t>6.5</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39939" name="灯片编号占位符 1">
            <a:extLst>
              <a:ext uri="{FF2B5EF4-FFF2-40B4-BE49-F238E27FC236}">
                <a16:creationId xmlns:a16="http://schemas.microsoft.com/office/drawing/2014/main" id="{5F6F1B99-356F-4DD6-8C3A-C690CAE1A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4127AF-FF19-48B2-84DF-F822B94AAC3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2446624"/>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94A5D8B0-2EB9-4A7C-9964-5A32ED241F4C}"/>
              </a:ext>
            </a:extLst>
          </p:cNvPr>
          <p:cNvGraphicFramePr>
            <a:graphicFrameLocks noGrp="1"/>
          </p:cNvGraphicFramePr>
          <p:nvPr>
            <p:ph idx="1"/>
          </p:nvPr>
        </p:nvGraphicFramePr>
        <p:xfrm>
          <a:off x="381000" y="2438400"/>
          <a:ext cx="8151814" cy="3840480"/>
        </p:xfrm>
        <a:graphic>
          <a:graphicData uri="http://schemas.openxmlformats.org/drawingml/2006/table">
            <a:tbl>
              <a:tblPr/>
              <a:tblGrid>
                <a:gridCol w="4075907">
                  <a:extLst>
                    <a:ext uri="{9D8B030D-6E8A-4147-A177-3AD203B41FA5}">
                      <a16:colId xmlns:a16="http://schemas.microsoft.com/office/drawing/2014/main" val="20000"/>
                    </a:ext>
                  </a:extLst>
                </a:gridCol>
                <a:gridCol w="4075907">
                  <a:extLst>
                    <a:ext uri="{9D8B030D-6E8A-4147-A177-3AD203B41FA5}">
                      <a16:colId xmlns:a16="http://schemas.microsoft.com/office/drawing/2014/main" val="20001"/>
                    </a:ext>
                  </a:extLst>
                </a:gridCol>
              </a:tblGrid>
              <a:tr h="213342">
                <a:tc>
                  <a:txBody>
                    <a:bodyPr/>
                    <a:lstStyle/>
                    <a:p>
                      <a:pPr indent="266700" algn="ctr">
                        <a:spcBef>
                          <a:spcPts val="120"/>
                        </a:spcBef>
                        <a:spcAft>
                          <a:spcPts val="120"/>
                        </a:spcAft>
                      </a:pPr>
                      <a:r>
                        <a:rPr lang="zh-CN" sz="1400" b="1" kern="100">
                          <a:latin typeface="Times New Roman"/>
                          <a:ea typeface="方正书宋简体"/>
                          <a:cs typeface="Times New Roman"/>
                        </a:rPr>
                        <a:t>说</a:t>
                      </a:r>
                      <a:r>
                        <a:rPr lang="en-US" sz="1400" b="1" kern="100">
                          <a:latin typeface="Times New Roman"/>
                          <a:ea typeface="方正书宋简体"/>
                          <a:cs typeface="Times New Roman"/>
                        </a:rPr>
                        <a:t>    </a:t>
                      </a:r>
                      <a:r>
                        <a:rPr lang="zh-CN" sz="1400" b="1" kern="100">
                          <a:latin typeface="Times New Roman"/>
                          <a:ea typeface="方正书宋简体"/>
                          <a:cs typeface="Times New Roman"/>
                        </a:rPr>
                        <a:t>明</a:t>
                      </a:r>
                      <a:endParaRPr lang="zh-CN" sz="1400" b="1" kern="1000">
                        <a:latin typeface="Times New Roman"/>
                        <a:ea typeface="方正书宋简体"/>
                        <a:cs typeface="Times New Roman"/>
                      </a:endParaRPr>
                    </a:p>
                  </a:txBody>
                  <a:tcPr marL="68577" marR="68577"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dirty="0">
                          <a:latin typeface="Times New Roman"/>
                          <a:ea typeface="方正书宋简体"/>
                          <a:cs typeface="Times New Roman"/>
                        </a:rPr>
                        <a:t>检 查 内 容</a:t>
                      </a:r>
                      <a:endParaRPr lang="zh-CN" sz="1400" b="1" kern="1000" dirty="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3342">
                <a:tc gridSpan="2">
                  <a:txBody>
                    <a:bodyPr/>
                    <a:lstStyle/>
                    <a:p>
                      <a:pPr indent="266700" algn="ctr">
                        <a:spcBef>
                          <a:spcPts val="120"/>
                        </a:spcBef>
                        <a:spcAft>
                          <a:spcPts val="120"/>
                        </a:spcAft>
                      </a:pPr>
                      <a:r>
                        <a:rPr lang="zh-CN" sz="1400" b="1" kern="100">
                          <a:latin typeface="Times New Roman"/>
                          <a:ea typeface="方正书宋简体"/>
                          <a:cs typeface="Times New Roman"/>
                        </a:rPr>
                        <a:t>测试需求分析</a:t>
                      </a:r>
                      <a:endParaRPr lang="zh-CN" sz="1400" b="1" kern="1000">
                        <a:latin typeface="Times New Roman"/>
                        <a:ea typeface="方正书宋简体"/>
                        <a:cs typeface="Times New Roman"/>
                      </a:endParaRPr>
                    </a:p>
                  </a:txBody>
                  <a:tcPr marL="68577" marR="685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FDFDF"/>
                      </a:bgClr>
                    </a:pattFill>
                  </a:tcPr>
                </a:tc>
                <a:tc hMerge="1">
                  <a:txBody>
                    <a:bodyPr/>
                    <a:lstStyle/>
                    <a:p>
                      <a:endParaRPr lang="zh-CN" altLang="en-US"/>
                    </a:p>
                  </a:txBody>
                  <a:tcPr/>
                </a:tc>
                <a:extLst>
                  <a:ext uri="{0D108BD9-81ED-4DB2-BD59-A6C34878D82A}">
                    <a16:rowId xmlns:a16="http://schemas.microsoft.com/office/drawing/2014/main" val="10001"/>
                  </a:ext>
                </a:extLst>
              </a:tr>
              <a:tr h="213342">
                <a:tc rowSpan="4">
                  <a:txBody>
                    <a:bodyPr/>
                    <a:lstStyle/>
                    <a:p>
                      <a:pPr indent="107950" algn="just">
                        <a:spcBef>
                          <a:spcPts val="120"/>
                        </a:spcBef>
                        <a:spcAft>
                          <a:spcPts val="120"/>
                        </a:spcAft>
                      </a:pPr>
                      <a:r>
                        <a:rPr lang="zh-CN" sz="1400" b="1" kern="100">
                          <a:latin typeface="Times New Roman"/>
                          <a:ea typeface="方正书宋简体"/>
                          <a:cs typeface="Times New Roman"/>
                        </a:rPr>
                        <a:t>根据性能测试需求进行分析，撰写性能测试计划</a:t>
                      </a:r>
                      <a:endParaRPr lang="zh-CN" sz="1400" b="1" kern="1000">
                        <a:latin typeface="Times New Roman"/>
                        <a:ea typeface="方正书宋简体"/>
                        <a:cs typeface="Times New Roman"/>
                      </a:endParaRPr>
                    </a:p>
                  </a:txBody>
                  <a:tcPr marL="68577" marR="6857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07950" algn="just">
                        <a:spcBef>
                          <a:spcPts val="120"/>
                        </a:spcBef>
                        <a:spcAft>
                          <a:spcPts val="120"/>
                        </a:spcAft>
                      </a:pPr>
                      <a:r>
                        <a:rPr lang="zh-CN" sz="1400" b="1" kern="100">
                          <a:latin typeface="Times New Roman"/>
                          <a:ea typeface="方正书宋简体"/>
                          <a:cs typeface="Times New Roman"/>
                        </a:rPr>
                        <a:t>需要开发人员提供详细的项目性能需求文档</a:t>
                      </a:r>
                      <a:endParaRPr lang="zh-CN" sz="1400" b="1" kern="100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66712">
                <a:tc vMerge="1">
                  <a:txBody>
                    <a:bodyPr/>
                    <a:lstStyle/>
                    <a:p>
                      <a:endParaRPr lang="zh-CN" altLang="en-US"/>
                    </a:p>
                  </a:txBody>
                  <a:tcPr/>
                </a:tc>
                <a:tc>
                  <a:txBody>
                    <a:bodyPr/>
                    <a:lstStyle/>
                    <a:p>
                      <a:pPr indent="107950" algn="just">
                        <a:spcBef>
                          <a:spcPts val="120"/>
                        </a:spcBef>
                        <a:spcAft>
                          <a:spcPts val="120"/>
                        </a:spcAft>
                      </a:pPr>
                      <a:r>
                        <a:rPr lang="zh-CN" sz="1400" b="1" kern="100">
                          <a:latin typeface="Times New Roman"/>
                          <a:ea typeface="方正书宋简体"/>
                          <a:cs typeface="Times New Roman"/>
                        </a:rPr>
                        <a:t>根据开发人员提供的需求文档明确性能指标需求，主要需要明确的指标有硬件支撑平台性能（</a:t>
                      </a:r>
                      <a:r>
                        <a:rPr lang="en-US" sz="1400" b="1" kern="100">
                          <a:latin typeface="Times New Roman"/>
                          <a:ea typeface="方正书宋简体"/>
                          <a:cs typeface="Times New Roman"/>
                        </a:rPr>
                        <a:t>CPU</a:t>
                      </a:r>
                      <a:r>
                        <a:rPr lang="zh-CN" sz="1400" b="1" kern="100">
                          <a:latin typeface="Times New Roman"/>
                          <a:ea typeface="方正书宋简体"/>
                          <a:cs typeface="Times New Roman"/>
                        </a:rPr>
                        <a:t>、</a:t>
                      </a:r>
                      <a:r>
                        <a:rPr lang="en-US" sz="1400" b="1" kern="100">
                          <a:latin typeface="Times New Roman"/>
                          <a:ea typeface="方正书宋简体"/>
                          <a:cs typeface="Times New Roman"/>
                        </a:rPr>
                        <a:t>Memory</a:t>
                      </a:r>
                      <a:r>
                        <a:rPr lang="zh-CN" sz="1400" b="1" kern="100">
                          <a:latin typeface="Times New Roman"/>
                          <a:ea typeface="方正书宋简体"/>
                          <a:cs typeface="Times New Roman"/>
                        </a:rPr>
                        <a:t>、</a:t>
                      </a:r>
                      <a:r>
                        <a:rPr lang="en-US" sz="1400" b="1" kern="100">
                          <a:latin typeface="Times New Roman"/>
                          <a:ea typeface="方正书宋简体"/>
                          <a:cs typeface="Times New Roman"/>
                        </a:rPr>
                        <a:t>Hard disks</a:t>
                      </a:r>
                      <a:r>
                        <a:rPr lang="zh-CN" sz="1400" b="1" kern="100">
                          <a:latin typeface="Times New Roman"/>
                          <a:ea typeface="方正书宋简体"/>
                          <a:cs typeface="Times New Roman"/>
                        </a:rPr>
                        <a:t>）、网络状况、被测系统预期性能指标（一般包括最大负载能力、并发能力、稳定运行能力、数据库数据量等指标）</a:t>
                      </a:r>
                      <a:endParaRPr lang="zh-CN" sz="1400" b="1" kern="100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26685">
                <a:tc vMerge="1">
                  <a:txBody>
                    <a:bodyPr/>
                    <a:lstStyle/>
                    <a:p>
                      <a:endParaRPr lang="zh-CN" altLang="en-US"/>
                    </a:p>
                  </a:txBody>
                  <a:tcPr/>
                </a:tc>
                <a:tc>
                  <a:txBody>
                    <a:bodyPr/>
                    <a:lstStyle/>
                    <a:p>
                      <a:pPr indent="107950" algn="just">
                        <a:spcBef>
                          <a:spcPts val="120"/>
                        </a:spcBef>
                        <a:spcAft>
                          <a:spcPts val="120"/>
                        </a:spcAft>
                      </a:pPr>
                      <a:r>
                        <a:rPr lang="zh-CN" sz="1400" b="1" kern="100">
                          <a:latin typeface="Times New Roman"/>
                          <a:ea typeface="方正书宋简体"/>
                          <a:cs typeface="Times New Roman"/>
                        </a:rPr>
                        <a:t>对测试需求文档进行分析，确认测试方向（负载测试、并发测试、稳定性等），撰写性能测试计划</a:t>
                      </a:r>
                      <a:endParaRPr lang="zh-CN" sz="1400" b="1" kern="100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3342">
                <a:tc vMerge="1">
                  <a:txBody>
                    <a:bodyPr/>
                    <a:lstStyle/>
                    <a:p>
                      <a:endParaRPr lang="zh-CN" altLang="en-US"/>
                    </a:p>
                  </a:txBody>
                  <a:tcPr/>
                </a:tc>
                <a:tc>
                  <a:txBody>
                    <a:bodyPr/>
                    <a:lstStyle/>
                    <a:p>
                      <a:pPr indent="107950" algn="just">
                        <a:spcBef>
                          <a:spcPts val="120"/>
                        </a:spcBef>
                        <a:spcAft>
                          <a:spcPts val="120"/>
                        </a:spcAft>
                      </a:pPr>
                      <a:r>
                        <a:rPr lang="zh-CN" sz="1400" b="1" kern="100">
                          <a:latin typeface="Times New Roman"/>
                          <a:ea typeface="方正书宋简体"/>
                          <a:cs typeface="Times New Roman"/>
                        </a:rPr>
                        <a:t>将撰写的性能测试计划交由项目经理确认</a:t>
                      </a:r>
                      <a:endParaRPr lang="zh-CN" sz="1400" b="1" kern="100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3342">
                <a:tc gridSpan="2">
                  <a:txBody>
                    <a:bodyPr/>
                    <a:lstStyle/>
                    <a:p>
                      <a:pPr indent="266700" algn="ctr">
                        <a:spcBef>
                          <a:spcPts val="120"/>
                        </a:spcBef>
                        <a:spcAft>
                          <a:spcPts val="120"/>
                        </a:spcAft>
                      </a:pPr>
                      <a:r>
                        <a:rPr lang="zh-CN" sz="1400" b="1" kern="100">
                          <a:latin typeface="Times New Roman"/>
                          <a:ea typeface="方正书宋简体"/>
                          <a:cs typeface="Times New Roman"/>
                        </a:rPr>
                        <a:t>测试环境建立（硬件环境和软件环境）</a:t>
                      </a:r>
                      <a:endParaRPr lang="zh-CN" sz="1400" b="1" kern="1000">
                        <a:latin typeface="Times New Roman"/>
                        <a:ea typeface="方正书宋简体"/>
                        <a:cs typeface="Times New Roman"/>
                      </a:endParaRPr>
                    </a:p>
                  </a:txBody>
                  <a:tcPr marL="68577" marR="68577"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FDFDF"/>
                      </a:bgClr>
                    </a:pattFill>
                  </a:tcPr>
                </a:tc>
                <a:tc hMerge="1">
                  <a:txBody>
                    <a:bodyPr/>
                    <a:lstStyle/>
                    <a:p>
                      <a:endParaRPr lang="zh-CN" altLang="en-US"/>
                    </a:p>
                  </a:txBody>
                  <a:tcPr/>
                </a:tc>
                <a:extLst>
                  <a:ext uri="{0D108BD9-81ED-4DB2-BD59-A6C34878D82A}">
                    <a16:rowId xmlns:a16="http://schemas.microsoft.com/office/drawing/2014/main" val="10006"/>
                  </a:ext>
                </a:extLst>
              </a:tr>
              <a:tr h="213342">
                <a:tc rowSpan="2">
                  <a:txBody>
                    <a:bodyPr/>
                    <a:lstStyle/>
                    <a:p>
                      <a:pPr indent="107950" algn="just">
                        <a:spcBef>
                          <a:spcPts val="120"/>
                        </a:spcBef>
                        <a:spcAft>
                          <a:spcPts val="120"/>
                        </a:spcAft>
                      </a:pPr>
                      <a:r>
                        <a:rPr lang="zh-CN" sz="1400" b="1" kern="100" dirty="0">
                          <a:latin typeface="Times New Roman"/>
                          <a:ea typeface="方正书宋简体"/>
                          <a:cs typeface="Times New Roman"/>
                        </a:rPr>
                        <a:t>根据需求，着手建立测试环境以及进行测试前的参数调整</a:t>
                      </a:r>
                      <a:endParaRPr lang="zh-CN" sz="1400" b="1" kern="1000" dirty="0">
                        <a:latin typeface="Times New Roman"/>
                        <a:ea typeface="方正书宋简体"/>
                        <a:cs typeface="Times New Roman"/>
                      </a:endParaRPr>
                    </a:p>
                  </a:txBody>
                  <a:tcPr marL="68577" marR="68577"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07950" algn="just">
                        <a:spcBef>
                          <a:spcPts val="120"/>
                        </a:spcBef>
                        <a:spcAft>
                          <a:spcPts val="120"/>
                        </a:spcAft>
                      </a:pPr>
                      <a:r>
                        <a:rPr lang="zh-CN" sz="1400" b="1" kern="100">
                          <a:latin typeface="Times New Roman"/>
                          <a:ea typeface="方正书宋简体"/>
                          <a:cs typeface="Times New Roman"/>
                        </a:rPr>
                        <a:t>根据测试需求中的硬件性能，搭建硬件测试环境</a:t>
                      </a:r>
                      <a:endParaRPr lang="zh-CN" sz="1400" b="1" kern="100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066712">
                <a:tc vMerge="1">
                  <a:txBody>
                    <a:bodyPr/>
                    <a:lstStyle/>
                    <a:p>
                      <a:endParaRPr lang="zh-CN" altLang="en-US"/>
                    </a:p>
                  </a:txBody>
                  <a:tcPr/>
                </a:tc>
                <a:tc>
                  <a:txBody>
                    <a:bodyPr/>
                    <a:lstStyle/>
                    <a:p>
                      <a:pPr indent="107950" algn="just">
                        <a:spcBef>
                          <a:spcPts val="120"/>
                        </a:spcBef>
                        <a:spcAft>
                          <a:spcPts val="120"/>
                        </a:spcAft>
                      </a:pPr>
                      <a:r>
                        <a:rPr lang="zh-CN" sz="1400" b="1" kern="100" dirty="0">
                          <a:latin typeface="Times New Roman"/>
                          <a:ea typeface="方正书宋简体"/>
                          <a:cs typeface="Times New Roman"/>
                        </a:rPr>
                        <a:t>对被测对象做性能参数调整，一般包括</a:t>
                      </a:r>
                      <a:r>
                        <a:rPr lang="en-US" sz="1400" b="1" kern="100" dirty="0">
                          <a:latin typeface="Times New Roman"/>
                          <a:ea typeface="方正书宋简体"/>
                          <a:cs typeface="Times New Roman"/>
                        </a:rPr>
                        <a:t>JVM</a:t>
                      </a:r>
                      <a:r>
                        <a:rPr lang="zh-CN" sz="1400" b="1" kern="100" dirty="0">
                          <a:latin typeface="Times New Roman"/>
                          <a:ea typeface="方正书宋简体"/>
                          <a:cs typeface="Times New Roman"/>
                        </a:rPr>
                        <a:t>调整、线程调整、数据库连接数调整。调整的原则：</a:t>
                      </a:r>
                      <a:r>
                        <a:rPr lang="en-US" sz="1400" b="1" kern="100" dirty="0">
                          <a:latin typeface="Times New Roman"/>
                          <a:ea typeface="方正书宋简体"/>
                          <a:cs typeface="Times New Roman"/>
                        </a:rPr>
                        <a:t>JVM</a:t>
                      </a:r>
                      <a:r>
                        <a:rPr lang="zh-CN" sz="1400" b="1" kern="100" dirty="0">
                          <a:latin typeface="Times New Roman"/>
                          <a:ea typeface="方正书宋简体"/>
                          <a:cs typeface="Times New Roman"/>
                        </a:rPr>
                        <a:t>一般不能超过物理内存的</a:t>
                      </a:r>
                      <a:r>
                        <a:rPr lang="en-US" sz="1400" b="1" kern="100" dirty="0">
                          <a:latin typeface="Times New Roman"/>
                          <a:ea typeface="方正书宋简体"/>
                          <a:cs typeface="Times New Roman"/>
                        </a:rPr>
                        <a:t>80%</a:t>
                      </a:r>
                      <a:r>
                        <a:rPr lang="zh-CN" sz="1400" b="1" kern="100" dirty="0">
                          <a:latin typeface="Times New Roman"/>
                          <a:ea typeface="方正书宋简体"/>
                          <a:cs typeface="Times New Roman"/>
                        </a:rPr>
                        <a:t>，线程一般不要超过系统最大负载人数的</a:t>
                      </a:r>
                      <a:r>
                        <a:rPr lang="en-US" sz="1400" b="1" kern="100" dirty="0">
                          <a:latin typeface="Times New Roman"/>
                          <a:ea typeface="方正书宋简体"/>
                          <a:cs typeface="Times New Roman"/>
                        </a:rPr>
                        <a:t>50%</a:t>
                      </a:r>
                      <a:r>
                        <a:rPr lang="zh-CN" sz="1400" b="1" kern="100" dirty="0">
                          <a:latin typeface="Times New Roman"/>
                          <a:ea typeface="方正书宋简体"/>
                          <a:cs typeface="Times New Roman"/>
                        </a:rPr>
                        <a:t>，数据库连接数适量加大</a:t>
                      </a:r>
                      <a:endParaRPr lang="zh-CN" sz="1400" b="1" kern="1000" dirty="0">
                        <a:latin typeface="Times New Roman"/>
                        <a:ea typeface="方正书宋简体"/>
                        <a:cs typeface="Times New Roman"/>
                      </a:endParaRPr>
                    </a:p>
                  </a:txBody>
                  <a:tcPr marL="68577" marR="68577"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40988" name="矩形 4">
            <a:extLst>
              <a:ext uri="{FF2B5EF4-FFF2-40B4-BE49-F238E27FC236}">
                <a16:creationId xmlns:a16="http://schemas.microsoft.com/office/drawing/2014/main" id="{BAE702C0-3C4F-4746-883B-6BA3221F71AF}"/>
              </a:ext>
            </a:extLst>
          </p:cNvPr>
          <p:cNvSpPr>
            <a:spLocks noChangeArrowheads="1"/>
          </p:cNvSpPr>
          <p:nvPr/>
        </p:nvSpPr>
        <p:spPr bwMode="auto">
          <a:xfrm>
            <a:off x="2514600" y="1905000"/>
            <a:ext cx="4273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性能（</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Java-Web</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89" name="灯片编号占位符 1">
            <a:extLst>
              <a:ext uri="{FF2B5EF4-FFF2-40B4-BE49-F238E27FC236}">
                <a16:creationId xmlns:a16="http://schemas.microsoft.com/office/drawing/2014/main" id="{748D27AC-0153-4BCA-A0E2-886257EB53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C99F273-88CD-43EB-A376-27C33EB8156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9581834"/>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824D28E-03CD-4D9E-9554-7A17CBB91CB7}"/>
              </a:ext>
            </a:extLst>
          </p:cNvPr>
          <p:cNvGraphicFramePr>
            <a:graphicFrameLocks noGrp="1"/>
          </p:cNvGraphicFramePr>
          <p:nvPr>
            <p:ph idx="1"/>
          </p:nvPr>
        </p:nvGraphicFramePr>
        <p:xfrm>
          <a:off x="76200" y="1633538"/>
          <a:ext cx="8915400" cy="4919952"/>
        </p:xfrm>
        <a:graphic>
          <a:graphicData uri="http://schemas.openxmlformats.org/drawingml/2006/table">
            <a:tbl>
              <a:tblPr/>
              <a:tblGrid>
                <a:gridCol w="1317929">
                  <a:extLst>
                    <a:ext uri="{9D8B030D-6E8A-4147-A177-3AD203B41FA5}">
                      <a16:colId xmlns:a16="http://schemas.microsoft.com/office/drawing/2014/main" val="20000"/>
                    </a:ext>
                  </a:extLst>
                </a:gridCol>
                <a:gridCol w="7597471">
                  <a:extLst>
                    <a:ext uri="{9D8B030D-6E8A-4147-A177-3AD203B41FA5}">
                      <a16:colId xmlns:a16="http://schemas.microsoft.com/office/drawing/2014/main" val="20001"/>
                    </a:ext>
                  </a:extLst>
                </a:gridCol>
              </a:tblGrid>
              <a:tr h="121912">
                <a:tc>
                  <a:txBody>
                    <a:bodyPr/>
                    <a:lstStyle/>
                    <a:p>
                      <a:pPr indent="266700" algn="ctr">
                        <a:spcBef>
                          <a:spcPts val="120"/>
                        </a:spcBef>
                        <a:spcAft>
                          <a:spcPts val="120"/>
                        </a:spcAft>
                      </a:pPr>
                      <a:r>
                        <a:rPr lang="zh-CN" sz="800" b="1" kern="100" dirty="0">
                          <a:latin typeface="Times New Roman"/>
                          <a:ea typeface="方正书宋简体"/>
                          <a:cs typeface="Times New Roman"/>
                        </a:rPr>
                        <a:t>说</a:t>
                      </a: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明</a:t>
                      </a:r>
                      <a:endParaRPr lang="zh-CN" sz="800" b="1" kern="1000" dirty="0">
                        <a:latin typeface="Times New Roman"/>
                        <a:ea typeface="方正书宋简体"/>
                        <a:cs typeface="Times New Roman"/>
                      </a:endParaRPr>
                    </a:p>
                  </a:txBody>
                  <a:tcPr marL="53428" marR="53428"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 dirty="0">
                          <a:latin typeface="Times New Roman"/>
                          <a:ea typeface="方正书宋简体"/>
                          <a:cs typeface="Times New Roman"/>
                        </a:rPr>
                        <a:t>检 查 内 容</a:t>
                      </a:r>
                      <a:endParaRPr lang="zh-CN" sz="800" b="1" kern="1000" dirty="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1912">
                <a:tc gridSpan="2">
                  <a:txBody>
                    <a:bodyPr/>
                    <a:lstStyle/>
                    <a:p>
                      <a:pPr indent="266700" algn="ctr">
                        <a:spcBef>
                          <a:spcPts val="120"/>
                        </a:spcBef>
                        <a:spcAft>
                          <a:spcPts val="120"/>
                        </a:spcAft>
                      </a:pPr>
                      <a:r>
                        <a:rPr lang="zh-CN" sz="800" b="1" kern="100">
                          <a:latin typeface="Times New Roman"/>
                          <a:ea typeface="方正书宋简体"/>
                          <a:cs typeface="Times New Roman"/>
                        </a:rPr>
                        <a:t>测试脚本策略</a:t>
                      </a:r>
                      <a:endParaRPr lang="zh-CN" sz="800" b="1" kern="1000">
                        <a:latin typeface="Times New Roman"/>
                        <a:ea typeface="方正书宋简体"/>
                        <a:cs typeface="Times New Roman"/>
                      </a:endParaRPr>
                    </a:p>
                  </a:txBody>
                  <a:tcPr marL="53428" marR="5342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FDFDF"/>
                      </a:bgClr>
                    </a:pattFill>
                  </a:tcPr>
                </a:tc>
                <a:tc hMerge="1">
                  <a:txBody>
                    <a:bodyPr/>
                    <a:lstStyle/>
                    <a:p>
                      <a:endParaRPr lang="zh-CN" altLang="en-US"/>
                    </a:p>
                  </a:txBody>
                  <a:tcPr/>
                </a:tc>
                <a:extLst>
                  <a:ext uri="{0D108BD9-81ED-4DB2-BD59-A6C34878D82A}">
                    <a16:rowId xmlns:a16="http://schemas.microsoft.com/office/drawing/2014/main" val="10001"/>
                  </a:ext>
                </a:extLst>
              </a:tr>
              <a:tr h="243825">
                <a:tc rowSpan="4">
                  <a:txBody>
                    <a:bodyPr/>
                    <a:lstStyle/>
                    <a:p>
                      <a:pPr indent="107950" algn="just">
                        <a:spcBef>
                          <a:spcPts val="120"/>
                        </a:spcBef>
                        <a:spcAft>
                          <a:spcPts val="120"/>
                        </a:spcAft>
                      </a:pPr>
                      <a:r>
                        <a:rPr lang="zh-CN" sz="800" b="1" kern="100">
                          <a:latin typeface="Times New Roman"/>
                          <a:ea typeface="方正书宋简体"/>
                          <a:cs typeface="Times New Roman"/>
                        </a:rPr>
                        <a:t>脚本策略按照具体测试需求制定，一般包括最大负载测试、并发测试、长时间稳定性测试等方式</a:t>
                      </a:r>
                      <a:endParaRPr lang="zh-CN" sz="800" b="1" kern="1000">
                        <a:latin typeface="Times New Roman"/>
                        <a:ea typeface="方正书宋简体"/>
                        <a:cs typeface="Times New Roman"/>
                      </a:endParaRPr>
                    </a:p>
                  </a:txBody>
                  <a:tcPr marL="53428" marR="5342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07950" algn="just">
                        <a:spcBef>
                          <a:spcPts val="120"/>
                        </a:spcBef>
                        <a:spcAft>
                          <a:spcPts val="120"/>
                        </a:spcAft>
                      </a:pPr>
                      <a:r>
                        <a:rPr lang="zh-CN" sz="800" b="1" kern="100">
                          <a:latin typeface="Times New Roman"/>
                          <a:ea typeface="方正书宋简体"/>
                          <a:cs typeface="Times New Roman"/>
                        </a:rPr>
                        <a:t>最大负载测试：使用为功能或业务周期测试制定的测试过程。将被测对象按模块进行事务划分，确定模块测试重点。将需要测试的模块进行脚本和参数化，达到模拟真实用户操作的过程</a:t>
                      </a:r>
                      <a:endParaRPr lang="zh-CN" sz="800" b="1" kern="100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43825">
                <a:tc vMerge="1">
                  <a:txBody>
                    <a:bodyPr/>
                    <a:lstStyle/>
                    <a:p>
                      <a:endParaRPr lang="zh-CN" altLang="en-US"/>
                    </a:p>
                  </a:txBody>
                  <a:tcPr/>
                </a:tc>
                <a:tc>
                  <a:txBody>
                    <a:bodyPr/>
                    <a:lstStyle/>
                    <a:p>
                      <a:pPr indent="107950" algn="just">
                        <a:spcBef>
                          <a:spcPts val="120"/>
                        </a:spcBef>
                        <a:spcAft>
                          <a:spcPts val="120"/>
                        </a:spcAft>
                      </a:pPr>
                      <a:r>
                        <a:rPr lang="zh-CN" sz="800" b="1" kern="100">
                          <a:latin typeface="Times New Roman"/>
                          <a:ea typeface="方正书宋简体"/>
                          <a:cs typeface="Times New Roman"/>
                        </a:rPr>
                        <a:t>并发测试：将被测对象按模块进行事务划分，选择重点模块，对这些重点模块做并</a:t>
                      </a:r>
                      <a:r>
                        <a:rPr lang="zh-CN" sz="800" b="1" kern="100" spc="10">
                          <a:latin typeface="Times New Roman"/>
                          <a:ea typeface="方正书宋简体"/>
                          <a:cs typeface="Times New Roman"/>
                        </a:rPr>
                        <a:t>发脚本操作设置。一般重点模块是有大用户访问或者大数据量操作的模块，包括登录、</a:t>
                      </a:r>
                      <a:r>
                        <a:rPr lang="zh-CN" sz="800" b="1" kern="100">
                          <a:latin typeface="Times New Roman"/>
                          <a:ea typeface="方正书宋简体"/>
                          <a:cs typeface="Times New Roman"/>
                        </a:rPr>
                        <a:t>注销、查询、增加、修改等操作模块</a:t>
                      </a:r>
                      <a:endParaRPr lang="zh-CN" sz="800" b="1" kern="100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43825">
                <a:tc vMerge="1">
                  <a:txBody>
                    <a:bodyPr/>
                    <a:lstStyle/>
                    <a:p>
                      <a:endParaRPr lang="zh-CN" altLang="en-US"/>
                    </a:p>
                  </a:txBody>
                  <a:tcPr/>
                </a:tc>
                <a:tc>
                  <a:txBody>
                    <a:bodyPr/>
                    <a:lstStyle/>
                    <a:p>
                      <a:pPr indent="110490" algn="just">
                        <a:spcBef>
                          <a:spcPts val="120"/>
                        </a:spcBef>
                        <a:spcAft>
                          <a:spcPts val="120"/>
                        </a:spcAft>
                      </a:pPr>
                      <a:r>
                        <a:rPr lang="zh-CN" sz="800" b="1" kern="100" spc="10">
                          <a:latin typeface="Times New Roman"/>
                          <a:ea typeface="方正书宋简体"/>
                          <a:cs typeface="Times New Roman"/>
                        </a:rPr>
                        <a:t>长时间稳定性测试：主要是将被测对象进行长时间的测试运行，以求发现问题。相对于</a:t>
                      </a:r>
                      <a:r>
                        <a:rPr lang="en-US" sz="800" b="1" kern="100" spc="10">
                          <a:latin typeface="Times New Roman"/>
                          <a:ea typeface="方正书宋简体"/>
                          <a:cs typeface="Times New Roman"/>
                        </a:rPr>
                        <a:t>Java-Web</a:t>
                      </a:r>
                      <a:r>
                        <a:rPr lang="zh-CN" sz="800" b="1" kern="100" spc="10">
                          <a:latin typeface="Times New Roman"/>
                          <a:ea typeface="方正书宋简体"/>
                          <a:cs typeface="Times New Roman"/>
                        </a:rPr>
                        <a:t>测试对象，主要监测系统是否存在内存泄漏、数据连接是否正常释放</a:t>
                      </a:r>
                      <a:endParaRPr lang="zh-CN" sz="800" b="1" kern="100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168896">
                <a:tc vMerge="1">
                  <a:txBody>
                    <a:bodyPr/>
                    <a:lstStyle/>
                    <a:p>
                      <a:endParaRPr lang="zh-CN" altLang="en-US"/>
                    </a:p>
                  </a:txBody>
                  <a:tcPr/>
                </a:tc>
                <a:tc>
                  <a:txBody>
                    <a:bodyPr/>
                    <a:lstStyle/>
                    <a:p>
                      <a:pPr indent="107950" algn="just">
                        <a:spcBef>
                          <a:spcPts val="120"/>
                        </a:spcBef>
                        <a:spcAft>
                          <a:spcPts val="120"/>
                        </a:spcAft>
                      </a:pPr>
                      <a:r>
                        <a:rPr lang="zh-CN" sz="800" b="1" kern="100">
                          <a:latin typeface="Times New Roman"/>
                          <a:ea typeface="方正书宋简体"/>
                          <a:cs typeface="Times New Roman"/>
                        </a:rPr>
                        <a:t>制作的测试脚本应简洁，脚本模块复杂度不要过高，模块长度不要过长，以减少测试脚本自身出现问题的可能性</a:t>
                      </a:r>
                      <a:endParaRPr lang="zh-CN" sz="800" b="1" kern="100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21912">
                <a:tc gridSpan="2">
                  <a:txBody>
                    <a:bodyPr/>
                    <a:lstStyle/>
                    <a:p>
                      <a:pPr indent="266700" algn="ctr">
                        <a:spcBef>
                          <a:spcPts val="120"/>
                        </a:spcBef>
                        <a:spcAft>
                          <a:spcPts val="120"/>
                        </a:spcAft>
                      </a:pPr>
                      <a:r>
                        <a:rPr lang="zh-CN" sz="800" b="1" kern="100">
                          <a:latin typeface="Times New Roman"/>
                          <a:ea typeface="方正书宋简体"/>
                          <a:cs typeface="Times New Roman"/>
                        </a:rPr>
                        <a:t>测试执行策略</a:t>
                      </a:r>
                      <a:endParaRPr lang="zh-CN" sz="800" b="1" kern="1000">
                        <a:latin typeface="Times New Roman"/>
                        <a:ea typeface="方正书宋简体"/>
                        <a:cs typeface="Times New Roman"/>
                      </a:endParaRPr>
                    </a:p>
                  </a:txBody>
                  <a:tcPr marL="53428" marR="53428"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FDFDF"/>
                      </a:bgClr>
                    </a:pattFill>
                  </a:tcPr>
                </a:tc>
                <a:tc hMerge="1">
                  <a:txBody>
                    <a:bodyPr/>
                    <a:lstStyle/>
                    <a:p>
                      <a:endParaRPr lang="zh-CN" altLang="en-US"/>
                    </a:p>
                  </a:txBody>
                  <a:tcPr/>
                </a:tc>
                <a:extLst>
                  <a:ext uri="{0D108BD9-81ED-4DB2-BD59-A6C34878D82A}">
                    <a16:rowId xmlns:a16="http://schemas.microsoft.com/office/drawing/2014/main" val="10006"/>
                  </a:ext>
                </a:extLst>
              </a:tr>
              <a:tr h="168896">
                <a:tc rowSpan="2">
                  <a:txBody>
                    <a:bodyPr/>
                    <a:lstStyle/>
                    <a:p>
                      <a:pPr indent="107950" algn="just">
                        <a:spcBef>
                          <a:spcPts val="120"/>
                        </a:spcBef>
                        <a:spcAft>
                          <a:spcPts val="120"/>
                        </a:spcAft>
                      </a:pPr>
                      <a:r>
                        <a:rPr lang="zh-CN" sz="800" b="1" kern="100">
                          <a:latin typeface="Times New Roman"/>
                          <a:ea typeface="方正书宋简体"/>
                          <a:cs typeface="Times New Roman"/>
                        </a:rPr>
                        <a:t>根据脚本策略，设置脚本运行环境以及执行时间等</a:t>
                      </a:r>
                      <a:endParaRPr lang="zh-CN" sz="800" b="1" kern="1000">
                        <a:latin typeface="Times New Roman"/>
                        <a:ea typeface="方正书宋简体"/>
                        <a:cs typeface="Times New Roman"/>
                      </a:endParaRPr>
                    </a:p>
                  </a:txBody>
                  <a:tcPr marL="53428" marR="53428"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07950" algn="just">
                        <a:spcBef>
                          <a:spcPts val="120"/>
                        </a:spcBef>
                        <a:spcAft>
                          <a:spcPts val="120"/>
                        </a:spcAft>
                      </a:pPr>
                      <a:r>
                        <a:rPr lang="zh-CN" sz="800" b="1" kern="100" dirty="0">
                          <a:latin typeface="Times New Roman"/>
                          <a:ea typeface="方正书宋简体"/>
                          <a:cs typeface="Times New Roman"/>
                        </a:rPr>
                        <a:t>脚本应该在一台计算机上运行（以单个用户、单个事务为基准），并在多个客户机（虚拟的或实际的客户机）上运行脚本</a:t>
                      </a:r>
                      <a:endParaRPr lang="zh-CN" sz="800" b="1" kern="1000" dirty="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484659">
                <a:tc vMerge="1">
                  <a:txBody>
                    <a:bodyPr/>
                    <a:lstStyle/>
                    <a:p>
                      <a:endParaRPr lang="zh-CN" altLang="en-US"/>
                    </a:p>
                  </a:txBody>
                  <a:tcPr/>
                </a:tc>
                <a:tc>
                  <a:txBody>
                    <a:bodyPr/>
                    <a:lstStyle/>
                    <a:p>
                      <a:pPr indent="107950" algn="just">
                        <a:spcBef>
                          <a:spcPts val="120"/>
                        </a:spcBef>
                        <a:spcAft>
                          <a:spcPts val="120"/>
                        </a:spcAft>
                      </a:pPr>
                      <a:r>
                        <a:rPr lang="zh-CN" sz="800" b="1" kern="100" dirty="0">
                          <a:latin typeface="Times New Roman"/>
                          <a:ea typeface="方正书宋简体"/>
                          <a:cs typeface="Times New Roman"/>
                        </a:rPr>
                        <a:t>添加监测性能指标的技术器，主要有：</a:t>
                      </a:r>
                      <a:endParaRPr lang="zh-CN" sz="800" b="1" kern="1000" dirty="0">
                        <a:latin typeface="Times New Roman"/>
                        <a:ea typeface="方正书宋简体"/>
                        <a:cs typeface="Times New Roman"/>
                      </a:endParaRPr>
                    </a:p>
                    <a:p>
                      <a:pPr indent="107950" algn="just">
                        <a:spcBef>
                          <a:spcPts val="120"/>
                        </a:spcBef>
                        <a:spcAft>
                          <a:spcPts val="120"/>
                        </a:spcAft>
                      </a:pPr>
                      <a:r>
                        <a:rPr lang="zh-CN" sz="800" b="1" kern="100" dirty="0">
                          <a:latin typeface="Times New Roman"/>
                          <a:ea typeface="方正书宋简体"/>
                          <a:cs typeface="Times New Roman"/>
                        </a:rPr>
                        <a:t>通用指标（指</a:t>
                      </a:r>
                      <a:r>
                        <a:rPr lang="en-US" sz="800" b="1" kern="100" dirty="0">
                          <a:latin typeface="Times New Roman"/>
                          <a:ea typeface="方正书宋简体"/>
                          <a:cs typeface="Times New Roman"/>
                        </a:rPr>
                        <a:t>Web</a:t>
                      </a:r>
                      <a:r>
                        <a:rPr lang="zh-CN" sz="800" b="1" kern="100" dirty="0">
                          <a:latin typeface="Times New Roman"/>
                          <a:ea typeface="方正书宋简体"/>
                          <a:cs typeface="Times New Roman"/>
                        </a:rPr>
                        <a:t>应用服务器、数据库服务器必须测试项）：</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a:t>
                      </a:r>
                      <a:r>
                        <a:rPr lang="en-US" sz="800" b="1" kern="100" dirty="0" err="1">
                          <a:latin typeface="Times New Roman"/>
                          <a:ea typeface="方正书宋简体"/>
                          <a:cs typeface="Times New Roman"/>
                        </a:rPr>
                        <a:t>ProcessorTime</a:t>
                      </a:r>
                      <a:r>
                        <a:rPr lang="zh-CN" sz="800" b="1" kern="100" dirty="0">
                          <a:latin typeface="Times New Roman"/>
                          <a:ea typeface="方正书宋简体"/>
                          <a:cs typeface="Times New Roman"/>
                        </a:rPr>
                        <a:t>：指服务器</a:t>
                      </a:r>
                      <a:r>
                        <a:rPr lang="en-US" sz="800" b="1" kern="100" dirty="0">
                          <a:latin typeface="Times New Roman"/>
                          <a:ea typeface="方正书宋简体"/>
                          <a:cs typeface="Times New Roman"/>
                        </a:rPr>
                        <a:t>CPU</a:t>
                      </a:r>
                      <a:r>
                        <a:rPr lang="zh-CN" sz="800" b="1" kern="100" dirty="0">
                          <a:latin typeface="Times New Roman"/>
                          <a:ea typeface="方正书宋简体"/>
                          <a:cs typeface="Times New Roman"/>
                        </a:rPr>
                        <a:t>占用率；</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Memory Available </a:t>
                      </a:r>
                      <a:r>
                        <a:rPr lang="en-US" sz="800" b="1" kern="100" dirty="0" err="1">
                          <a:latin typeface="Times New Roman"/>
                          <a:ea typeface="方正书宋简体"/>
                          <a:cs typeface="Times New Roman"/>
                        </a:rPr>
                        <a:t>Mbyte</a:t>
                      </a:r>
                      <a:r>
                        <a:rPr lang="zh-CN" sz="800" b="1" kern="100" dirty="0">
                          <a:latin typeface="Times New Roman"/>
                          <a:ea typeface="方正书宋简体"/>
                          <a:cs typeface="Times New Roman"/>
                        </a:rPr>
                        <a:t>：可用内存数，如果测试时发现内存有变化，要引起注意，如果是内存泄露则比较严重；</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a:t>
                      </a:r>
                      <a:r>
                        <a:rPr lang="en-US" sz="800" b="1" kern="100" dirty="0" err="1">
                          <a:latin typeface="Times New Roman"/>
                          <a:ea typeface="方正书宋简体"/>
                          <a:cs typeface="Times New Roman"/>
                        </a:rPr>
                        <a:t>Physicsdisk</a:t>
                      </a:r>
                      <a:r>
                        <a:rPr lang="en-US" sz="800" b="1" kern="100" dirty="0">
                          <a:latin typeface="Times New Roman"/>
                          <a:ea typeface="方正书宋简体"/>
                          <a:cs typeface="Times New Roman"/>
                        </a:rPr>
                        <a:t> Time</a:t>
                      </a:r>
                      <a:r>
                        <a:rPr lang="zh-CN" sz="800" b="1" kern="100" dirty="0">
                          <a:latin typeface="Times New Roman"/>
                          <a:ea typeface="方正书宋简体"/>
                          <a:cs typeface="Times New Roman"/>
                        </a:rPr>
                        <a:t>：物理磁盘读写时间；</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Processor Queue Length</a:t>
                      </a:r>
                      <a:r>
                        <a:rPr lang="zh-CN" sz="800" b="1" kern="100" dirty="0">
                          <a:latin typeface="Times New Roman"/>
                          <a:ea typeface="方正书宋简体"/>
                          <a:cs typeface="Times New Roman"/>
                        </a:rPr>
                        <a:t>：指处理列队中的线程数；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Interrupts/sec</a:t>
                      </a:r>
                      <a:r>
                        <a:rPr lang="zh-CN" sz="800" b="1" kern="100" dirty="0">
                          <a:latin typeface="Times New Roman"/>
                          <a:ea typeface="方正书宋简体"/>
                          <a:cs typeface="Times New Roman"/>
                        </a:rPr>
                        <a:t>和</a:t>
                      </a:r>
                      <a:r>
                        <a:rPr lang="en-US" sz="800" b="1" kern="100" dirty="0">
                          <a:latin typeface="Times New Roman"/>
                          <a:ea typeface="方正书宋简体"/>
                          <a:cs typeface="Times New Roman"/>
                        </a:rPr>
                        <a:t>%DPC Time</a:t>
                      </a:r>
                      <a:r>
                        <a:rPr lang="zh-CN" sz="800" b="1" kern="100" dirty="0">
                          <a:latin typeface="Times New Roman"/>
                          <a:ea typeface="方正书宋简体"/>
                          <a:cs typeface="Times New Roman"/>
                        </a:rPr>
                        <a:t>：反映处理器用在处理中断以及推迟处理调用的时间。</a:t>
                      </a:r>
                      <a:r>
                        <a:rPr lang="en-US" sz="800" b="1" kern="100" dirty="0">
                          <a:latin typeface="Times New Roman"/>
                          <a:ea typeface="方正书宋简体"/>
                          <a:cs typeface="Times New Roman"/>
                        </a:rPr>
                        <a:t>Interrupts/sec</a:t>
                      </a:r>
                      <a:r>
                        <a:rPr lang="zh-CN" sz="800" b="1" kern="100" dirty="0">
                          <a:latin typeface="Times New Roman"/>
                          <a:ea typeface="方正书宋简体"/>
                          <a:cs typeface="Times New Roman"/>
                        </a:rPr>
                        <a:t>指处理器每秒钟接收并维护的硬件中断的平均值。正常的线程操作在中断时悬停。大多数的系统时钟每隔 </a:t>
                      </a:r>
                      <a:r>
                        <a:rPr lang="en-US" sz="800" b="1" kern="100" dirty="0">
                          <a:latin typeface="Times New Roman"/>
                          <a:ea typeface="方正书宋简体"/>
                          <a:cs typeface="Times New Roman"/>
                        </a:rPr>
                        <a:t>10 </a:t>
                      </a:r>
                      <a:r>
                        <a:rPr lang="zh-CN" sz="800" b="1" kern="100" dirty="0">
                          <a:latin typeface="Times New Roman"/>
                          <a:ea typeface="方正书宋简体"/>
                          <a:cs typeface="Times New Roman"/>
                        </a:rPr>
                        <a:t>毫秒中断处理器一次，形成了间隔活动的后台。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Bytes Total/sec</a:t>
                      </a:r>
                      <a:r>
                        <a:rPr lang="zh-CN" sz="800" b="1" kern="100" dirty="0">
                          <a:latin typeface="Times New Roman"/>
                          <a:ea typeface="方正书宋简体"/>
                          <a:cs typeface="Times New Roman"/>
                        </a:rPr>
                        <a:t>：发送和接收字节的速率，包括帧字符在内。</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Web</a:t>
                      </a:r>
                      <a:r>
                        <a:rPr lang="zh-CN" sz="800" b="1" kern="100" dirty="0">
                          <a:latin typeface="Times New Roman"/>
                          <a:ea typeface="方正书宋简体"/>
                          <a:cs typeface="Times New Roman"/>
                        </a:rPr>
                        <a:t>服务器指标：</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a:t>
                      </a:r>
                      <a:r>
                        <a:rPr lang="en-US" sz="800" b="1" kern="100" dirty="0" err="1">
                          <a:latin typeface="Times New Roman"/>
                          <a:ea typeface="方正书宋简体"/>
                          <a:cs typeface="Times New Roman"/>
                        </a:rPr>
                        <a:t>Avg</a:t>
                      </a:r>
                      <a:r>
                        <a:rPr lang="en-US" sz="800" b="1" kern="100" dirty="0">
                          <a:latin typeface="Times New Roman"/>
                          <a:ea typeface="方正书宋简体"/>
                          <a:cs typeface="Times New Roman"/>
                        </a:rPr>
                        <a:t> </a:t>
                      </a:r>
                      <a:r>
                        <a:rPr lang="en-US" sz="800" b="1" kern="100" dirty="0" err="1">
                          <a:latin typeface="Times New Roman"/>
                          <a:ea typeface="方正书宋简体"/>
                          <a:cs typeface="Times New Roman"/>
                        </a:rPr>
                        <a:t>Rps</a:t>
                      </a:r>
                      <a:r>
                        <a:rPr lang="en-US" sz="800" b="1" kern="100" dirty="0">
                          <a:latin typeface="Times New Roman"/>
                          <a:ea typeface="方正书宋简体"/>
                          <a:cs typeface="Times New Roman"/>
                        </a:rPr>
                        <a:t>:</a:t>
                      </a:r>
                      <a:r>
                        <a:rPr lang="zh-CN" sz="800" b="1" kern="100" dirty="0">
                          <a:latin typeface="Times New Roman"/>
                          <a:ea typeface="方正书宋简体"/>
                          <a:cs typeface="Times New Roman"/>
                        </a:rPr>
                        <a:t>平均每秒钟响应次数＝总请求时间</a:t>
                      </a:r>
                      <a:r>
                        <a:rPr lang="en-US" sz="800" b="1" kern="100" dirty="0">
                          <a:latin typeface="Times New Roman"/>
                          <a:ea typeface="方正书宋简体"/>
                          <a:cs typeface="Times New Roman"/>
                        </a:rPr>
                        <a:t>/</a:t>
                      </a:r>
                      <a:r>
                        <a:rPr lang="zh-CN" sz="800" b="1" kern="100" dirty="0">
                          <a:latin typeface="Times New Roman"/>
                          <a:ea typeface="方正书宋简体"/>
                          <a:cs typeface="Times New Roman"/>
                        </a:rPr>
                        <a:t>秒数；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a:t>
                      </a:r>
                      <a:r>
                        <a:rPr lang="en-US" sz="800" b="1" kern="100" dirty="0" err="1">
                          <a:latin typeface="Times New Roman"/>
                          <a:ea typeface="方正书宋简体"/>
                          <a:cs typeface="Times New Roman"/>
                        </a:rPr>
                        <a:t>Avg</a:t>
                      </a:r>
                      <a:r>
                        <a:rPr lang="en-US" sz="800" b="1" kern="100" dirty="0">
                          <a:latin typeface="Times New Roman"/>
                          <a:ea typeface="方正书宋简体"/>
                          <a:cs typeface="Times New Roman"/>
                        </a:rPr>
                        <a:t> time to last byte per </a:t>
                      </a:r>
                      <a:r>
                        <a:rPr lang="en-US" sz="800" b="1" kern="100" dirty="0" err="1">
                          <a:latin typeface="Times New Roman"/>
                          <a:ea typeface="方正书宋简体"/>
                          <a:cs typeface="Times New Roman"/>
                        </a:rPr>
                        <a:t>terstion</a:t>
                      </a:r>
                      <a:r>
                        <a:rPr lang="zh-CN" sz="800" b="1" kern="100" dirty="0">
                          <a:latin typeface="Times New Roman"/>
                          <a:ea typeface="方正书宋简体"/>
                          <a:cs typeface="Times New Roman"/>
                        </a:rPr>
                        <a:t>（</a:t>
                      </a:r>
                      <a:r>
                        <a:rPr lang="en-US" sz="800" b="1" kern="100" dirty="0" err="1">
                          <a:latin typeface="Times New Roman"/>
                          <a:ea typeface="方正书宋简体"/>
                          <a:cs typeface="Times New Roman"/>
                        </a:rPr>
                        <a:t>mstes</a:t>
                      </a:r>
                      <a:r>
                        <a:rPr lang="zh-CN" sz="800" b="1" kern="100" dirty="0">
                          <a:latin typeface="Times New Roman"/>
                          <a:ea typeface="方正书宋简体"/>
                          <a:cs typeface="Times New Roman"/>
                        </a:rPr>
                        <a:t>）：平均每秒业务脚本的迭代次数；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Successful Rounds</a:t>
                      </a:r>
                      <a:r>
                        <a:rPr lang="zh-CN" sz="800" b="1" kern="100" dirty="0">
                          <a:latin typeface="Times New Roman"/>
                          <a:ea typeface="方正书宋简体"/>
                          <a:cs typeface="Times New Roman"/>
                        </a:rPr>
                        <a:t>：成功的请求；</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Failed Rounds</a:t>
                      </a:r>
                      <a:r>
                        <a:rPr lang="zh-CN" sz="800" b="1" kern="100" dirty="0">
                          <a:latin typeface="Times New Roman"/>
                          <a:ea typeface="方正书宋简体"/>
                          <a:cs typeface="Times New Roman"/>
                        </a:rPr>
                        <a:t>：失败的请求；</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Successful Hits</a:t>
                      </a:r>
                      <a:r>
                        <a:rPr lang="zh-CN" sz="800" b="1" kern="100" dirty="0">
                          <a:latin typeface="Times New Roman"/>
                          <a:ea typeface="方正书宋简体"/>
                          <a:cs typeface="Times New Roman"/>
                        </a:rPr>
                        <a:t>：成功的点击次数；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Failed Hits</a:t>
                      </a:r>
                      <a:r>
                        <a:rPr lang="zh-CN" sz="800" b="1" kern="100" dirty="0">
                          <a:latin typeface="Times New Roman"/>
                          <a:ea typeface="方正书宋简体"/>
                          <a:cs typeface="Times New Roman"/>
                        </a:rPr>
                        <a:t>：失败的点击次数；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Hits Per Second</a:t>
                      </a:r>
                      <a:r>
                        <a:rPr lang="zh-CN" sz="800" b="1" kern="100" dirty="0">
                          <a:latin typeface="Times New Roman"/>
                          <a:ea typeface="方正书宋简体"/>
                          <a:cs typeface="Times New Roman"/>
                        </a:rPr>
                        <a:t>：每秒点击次数；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Successful Hits Per Second</a:t>
                      </a:r>
                      <a:r>
                        <a:rPr lang="zh-CN" sz="800" b="1" kern="100" dirty="0">
                          <a:latin typeface="Times New Roman"/>
                          <a:ea typeface="方正书宋简体"/>
                          <a:cs typeface="Times New Roman"/>
                        </a:rPr>
                        <a:t>：每秒成功的点击次数；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Failed Hits Per Second</a:t>
                      </a:r>
                      <a:r>
                        <a:rPr lang="zh-CN" sz="800" b="1" kern="100" dirty="0">
                          <a:latin typeface="Times New Roman"/>
                          <a:ea typeface="方正书宋简体"/>
                          <a:cs typeface="Times New Roman"/>
                        </a:rPr>
                        <a:t>：每秒失败的点击次数；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Attempted Connections</a:t>
                      </a:r>
                      <a:r>
                        <a:rPr lang="zh-CN" sz="800" b="1" kern="100" dirty="0">
                          <a:latin typeface="Times New Roman"/>
                          <a:ea typeface="方正书宋简体"/>
                          <a:cs typeface="Times New Roman"/>
                        </a:rPr>
                        <a:t>：尝试链接数；</a:t>
                      </a:r>
                      <a:endParaRPr lang="zh-CN" sz="800" b="1" kern="1000" dirty="0">
                        <a:latin typeface="Times New Roman"/>
                        <a:ea typeface="方正书宋简体"/>
                        <a:cs typeface="Times New Roman"/>
                      </a:endParaRPr>
                    </a:p>
                    <a:p>
                      <a:pPr indent="107950" algn="just">
                        <a:spcBef>
                          <a:spcPts val="120"/>
                        </a:spcBef>
                        <a:spcAft>
                          <a:spcPts val="120"/>
                        </a:spcAft>
                      </a:pPr>
                      <a:r>
                        <a:rPr lang="zh-CN" sz="800" b="1" kern="100" dirty="0">
                          <a:latin typeface="Times New Roman"/>
                          <a:ea typeface="方正书宋简体"/>
                          <a:cs typeface="Times New Roman"/>
                        </a:rPr>
                        <a:t>数据库服务器指标：</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User Connections</a:t>
                      </a:r>
                      <a:r>
                        <a:rPr lang="zh-CN" sz="800" b="1" kern="100" dirty="0">
                          <a:latin typeface="Times New Roman"/>
                          <a:ea typeface="方正书宋简体"/>
                          <a:cs typeface="Times New Roman"/>
                        </a:rPr>
                        <a:t>：用户连接数，也就是数据库的连接数量；</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Number of deadlocks</a:t>
                      </a:r>
                      <a:r>
                        <a:rPr lang="zh-CN" sz="800" b="1" kern="100" dirty="0">
                          <a:latin typeface="Times New Roman"/>
                          <a:ea typeface="方正书宋简体"/>
                          <a:cs typeface="Times New Roman"/>
                        </a:rPr>
                        <a:t>：数据库死锁数；</a:t>
                      </a:r>
                      <a:endParaRPr lang="zh-CN" sz="800" b="1" kern="1000" dirty="0">
                        <a:latin typeface="Times New Roman"/>
                        <a:ea typeface="方正书宋简体"/>
                        <a:cs typeface="Times New Roman"/>
                      </a:endParaRPr>
                    </a:p>
                    <a:p>
                      <a:pPr indent="107950" algn="just">
                        <a:spcBef>
                          <a:spcPts val="120"/>
                        </a:spcBef>
                        <a:spcAft>
                          <a:spcPts val="120"/>
                        </a:spcAft>
                      </a:pPr>
                      <a:r>
                        <a:rPr lang="en-US" sz="800" b="1" kern="100" dirty="0">
                          <a:latin typeface="Times New Roman"/>
                          <a:ea typeface="方正书宋简体"/>
                          <a:cs typeface="Times New Roman"/>
                        </a:rPr>
                        <a:t>●  Butter Cache hit</a:t>
                      </a:r>
                      <a:r>
                        <a:rPr lang="zh-CN" sz="800" b="1" kern="100" dirty="0">
                          <a:latin typeface="Times New Roman"/>
                          <a:ea typeface="方正书宋简体"/>
                          <a:cs typeface="Times New Roman"/>
                        </a:rPr>
                        <a:t>：数据库</a:t>
                      </a:r>
                      <a:r>
                        <a:rPr lang="en-US" sz="800" b="1" kern="100" dirty="0">
                          <a:latin typeface="Times New Roman"/>
                          <a:ea typeface="方正书宋简体"/>
                          <a:cs typeface="Times New Roman"/>
                        </a:rPr>
                        <a:t>Cache</a:t>
                      </a:r>
                      <a:r>
                        <a:rPr lang="zh-CN" sz="800" b="1" kern="100" dirty="0">
                          <a:latin typeface="Times New Roman"/>
                          <a:ea typeface="方正书宋简体"/>
                          <a:cs typeface="Times New Roman"/>
                        </a:rPr>
                        <a:t>的命中情况</a:t>
                      </a:r>
                      <a:endParaRPr lang="zh-CN" sz="800" b="1" kern="1000" dirty="0">
                        <a:latin typeface="Times New Roman"/>
                        <a:ea typeface="方正书宋简体"/>
                        <a:cs typeface="Times New Roman"/>
                      </a:endParaRPr>
                    </a:p>
                  </a:txBody>
                  <a:tcPr marL="53428" marR="53428"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42012" name="矩形 4">
            <a:extLst>
              <a:ext uri="{FF2B5EF4-FFF2-40B4-BE49-F238E27FC236}">
                <a16:creationId xmlns:a16="http://schemas.microsoft.com/office/drawing/2014/main" id="{57982529-6451-48A4-B071-65B6128ACA84}"/>
              </a:ext>
            </a:extLst>
          </p:cNvPr>
          <p:cNvSpPr>
            <a:spLocks noChangeArrowheads="1"/>
          </p:cNvSpPr>
          <p:nvPr/>
        </p:nvSpPr>
        <p:spPr bwMode="auto">
          <a:xfrm>
            <a:off x="7848600" y="12954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13" name="灯片编号占位符 1">
            <a:extLst>
              <a:ext uri="{FF2B5EF4-FFF2-40B4-BE49-F238E27FC236}">
                <a16:creationId xmlns:a16="http://schemas.microsoft.com/office/drawing/2014/main" id="{A9D328B8-5ADC-42D9-9F81-271E7E9491E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0F85528-812E-4CFE-9217-03DAD21DCF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9041351"/>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6BCEAE1-BAEA-4375-A187-409FC7681A68}"/>
              </a:ext>
            </a:extLst>
          </p:cNvPr>
          <p:cNvGraphicFramePr>
            <a:graphicFrameLocks noGrp="1"/>
          </p:cNvGraphicFramePr>
          <p:nvPr>
            <p:ph idx="1"/>
          </p:nvPr>
        </p:nvGraphicFramePr>
        <p:xfrm>
          <a:off x="304800" y="1758950"/>
          <a:ext cx="8229600" cy="4870706"/>
        </p:xfrm>
        <a:graphic>
          <a:graphicData uri="http://schemas.openxmlformats.org/drawingml/2006/table">
            <a:tbl>
              <a:tblPr/>
              <a:tblGrid>
                <a:gridCol w="2286000">
                  <a:extLst>
                    <a:ext uri="{9D8B030D-6E8A-4147-A177-3AD203B41FA5}">
                      <a16:colId xmlns:a16="http://schemas.microsoft.com/office/drawing/2014/main" val="20000"/>
                    </a:ext>
                  </a:extLst>
                </a:gridCol>
                <a:gridCol w="5943600">
                  <a:extLst>
                    <a:ext uri="{9D8B030D-6E8A-4147-A177-3AD203B41FA5}">
                      <a16:colId xmlns:a16="http://schemas.microsoft.com/office/drawing/2014/main" val="20001"/>
                    </a:ext>
                  </a:extLst>
                </a:gridCol>
              </a:tblGrid>
              <a:tr h="152391">
                <a:tc>
                  <a:txBody>
                    <a:bodyPr/>
                    <a:lstStyle/>
                    <a:p>
                      <a:pPr indent="266700" algn="ctr">
                        <a:spcBef>
                          <a:spcPts val="120"/>
                        </a:spcBef>
                        <a:spcAft>
                          <a:spcPts val="120"/>
                        </a:spcAft>
                      </a:pPr>
                      <a:r>
                        <a:rPr lang="zh-CN" sz="1000" b="1" kern="100" dirty="0">
                          <a:latin typeface="Times New Roman"/>
                          <a:ea typeface="方正书宋简体"/>
                          <a:cs typeface="Times New Roman"/>
                        </a:rPr>
                        <a:t>说</a:t>
                      </a:r>
                      <a:r>
                        <a:rPr lang="en-US" sz="1000" b="1" kern="100" dirty="0">
                          <a:latin typeface="Times New Roman"/>
                          <a:ea typeface="方正书宋简体"/>
                          <a:cs typeface="Times New Roman"/>
                        </a:rPr>
                        <a:t>    </a:t>
                      </a:r>
                      <a:r>
                        <a:rPr lang="zh-CN" sz="1000" b="1" kern="100" dirty="0">
                          <a:latin typeface="Times New Roman"/>
                          <a:ea typeface="方正书宋简体"/>
                          <a:cs typeface="Times New Roman"/>
                        </a:rPr>
                        <a:t>明</a:t>
                      </a:r>
                      <a:endParaRPr lang="zh-CN" sz="1000" b="1" kern="1000" dirty="0">
                        <a:latin typeface="Times New Roman"/>
                        <a:ea typeface="方正书宋简体"/>
                        <a:cs typeface="Times New Roman"/>
                      </a:endParaRPr>
                    </a:p>
                  </a:txBody>
                  <a:tcPr marL="50906" marR="50906"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
                          <a:latin typeface="Times New Roman"/>
                          <a:ea typeface="方正书宋简体"/>
                          <a:cs typeface="Times New Roman"/>
                        </a:rPr>
                        <a:t>检 查 内 容</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95320">
                <a:tc rowSpan="2">
                  <a:txBody>
                    <a:bodyPr/>
                    <a:lstStyle/>
                    <a:p>
                      <a:pPr indent="107950" algn="just">
                        <a:spcBef>
                          <a:spcPts val="120"/>
                        </a:spcBef>
                        <a:spcAft>
                          <a:spcPts val="120"/>
                        </a:spcAft>
                      </a:pPr>
                      <a:r>
                        <a:rPr lang="zh-CN" sz="1000" b="1" kern="100">
                          <a:latin typeface="Times New Roman"/>
                          <a:ea typeface="方正书宋简体"/>
                          <a:cs typeface="Times New Roman"/>
                        </a:rPr>
                        <a:t>根据脚本策略，设置脚本运行环境以及执行时间等</a:t>
                      </a:r>
                      <a:endParaRPr lang="zh-CN" sz="1000" b="1" kern="1000">
                        <a:latin typeface="Times New Roman"/>
                        <a:ea typeface="方正书宋简体"/>
                        <a:cs typeface="Times New Roman"/>
                      </a:endParaRPr>
                    </a:p>
                  </a:txBody>
                  <a:tcPr marL="50906" marR="5090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运行策略：</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最大负载测试：在增加负载虚拟用户数时，计算好每次增加的间隔时间，以求造成最小并发的可能。当系统负载虚拟用户达到一定程度，系统性能指标超出测试需求指标或被测系统出现异常时，停止测试。</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并发测试：可以同时增加并发的虚拟用户数，但需要按实际情况进行设置，如多模块的并发测试过程。并发负载虚拟用户数可以采用折半法计算，来寻找被测对象的最大并发数。每轮脚本并发循环次数不低于</a:t>
                      </a:r>
                      <a:r>
                        <a:rPr lang="en-US" sz="1000" b="1" kern="100">
                          <a:latin typeface="Times New Roman"/>
                          <a:ea typeface="方正书宋简体"/>
                          <a:cs typeface="Times New Roman"/>
                        </a:rPr>
                        <a:t>5</a:t>
                      </a:r>
                      <a:r>
                        <a:rPr lang="zh-CN" sz="1000" b="1" kern="100">
                          <a:latin typeface="Times New Roman"/>
                          <a:ea typeface="方正书宋简体"/>
                          <a:cs typeface="Times New Roman"/>
                        </a:rPr>
                        <a:t>次，这样，可以加大测试指标的可信度和准确度。</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长时间稳定性：在增加负载虚拟用户数时，计算好每次增加的间隔时间，以求造成最小并发的可能。负载数量应该取不易对系统性能造成过大影响的负载量，一般取最大负载的</a:t>
                      </a:r>
                      <a:r>
                        <a:rPr lang="en-US" sz="1000" b="1" kern="100">
                          <a:latin typeface="Times New Roman"/>
                          <a:ea typeface="方正书宋简体"/>
                          <a:cs typeface="Times New Roman"/>
                        </a:rPr>
                        <a:t>1/3</a:t>
                      </a:r>
                      <a:r>
                        <a:rPr lang="zh-CN" sz="1000" b="1" kern="100">
                          <a:latin typeface="Times New Roman"/>
                          <a:ea typeface="方正书宋简体"/>
                          <a:cs typeface="Times New Roman"/>
                        </a:rPr>
                        <a:t>为宜</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04781">
                <a:tc vMerge="1">
                  <a:txBody>
                    <a:bodyPr/>
                    <a:lstStyle/>
                    <a:p>
                      <a:endParaRPr lang="zh-CN" altLang="en-US"/>
                    </a:p>
                  </a:txBody>
                  <a:tcPr/>
                </a:tc>
                <a:tc>
                  <a:txBody>
                    <a:bodyPr/>
                    <a:lstStyle/>
                    <a:p>
                      <a:pPr indent="107950" algn="just">
                        <a:spcBef>
                          <a:spcPts val="120"/>
                        </a:spcBef>
                        <a:spcAft>
                          <a:spcPts val="120"/>
                        </a:spcAft>
                      </a:pPr>
                      <a:r>
                        <a:rPr lang="zh-CN" sz="1000" b="1" kern="100">
                          <a:latin typeface="Times New Roman"/>
                          <a:ea typeface="方正书宋简体"/>
                          <a:cs typeface="Times New Roman"/>
                        </a:rPr>
                        <a:t>在监测计数器设置上，应该做到有的放矢，对有必要监测的对象进行监测。因为计数器本身也会占用系统资源</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52391">
                <a:tc gridSpan="2">
                  <a:txBody>
                    <a:bodyPr/>
                    <a:lstStyle/>
                    <a:p>
                      <a:pPr indent="266700" algn="ctr">
                        <a:spcBef>
                          <a:spcPts val="120"/>
                        </a:spcBef>
                        <a:spcAft>
                          <a:spcPts val="120"/>
                        </a:spcAft>
                      </a:pPr>
                      <a:r>
                        <a:rPr lang="zh-CN" sz="1000" b="1" kern="100">
                          <a:latin typeface="Times New Roman"/>
                          <a:ea typeface="方正书宋简体"/>
                          <a:cs typeface="Times New Roman"/>
                        </a:rPr>
                        <a:t>结果分析与结论</a:t>
                      </a:r>
                      <a:endParaRPr lang="zh-CN" sz="1000" b="1" kern="1000">
                        <a:latin typeface="Times New Roman"/>
                        <a:ea typeface="方正书宋简体"/>
                        <a:cs typeface="Times New Roman"/>
                      </a:endParaRPr>
                    </a:p>
                  </a:txBody>
                  <a:tcPr marL="50906" marR="50906" marT="0" marB="0">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FDFDF"/>
                      </a:bgClr>
                    </a:pattFill>
                  </a:tcPr>
                </a:tc>
                <a:tc hMerge="1">
                  <a:txBody>
                    <a:bodyPr/>
                    <a:lstStyle/>
                    <a:p>
                      <a:endParaRPr lang="zh-CN" altLang="en-US"/>
                    </a:p>
                  </a:txBody>
                  <a:tcPr/>
                </a:tc>
                <a:extLst>
                  <a:ext uri="{0D108BD9-81ED-4DB2-BD59-A6C34878D82A}">
                    <a16:rowId xmlns:a16="http://schemas.microsoft.com/office/drawing/2014/main" val="10003"/>
                  </a:ext>
                </a:extLst>
              </a:tr>
              <a:tr h="1320719">
                <a:tc rowSpan="6">
                  <a:txBody>
                    <a:bodyPr/>
                    <a:lstStyle/>
                    <a:p>
                      <a:pPr indent="107950" algn="just">
                        <a:spcBef>
                          <a:spcPts val="120"/>
                        </a:spcBef>
                        <a:spcAft>
                          <a:spcPts val="120"/>
                        </a:spcAft>
                      </a:pPr>
                      <a:r>
                        <a:rPr lang="zh-CN" sz="1000" b="1" kern="100" dirty="0">
                          <a:latin typeface="Times New Roman"/>
                          <a:ea typeface="方正书宋简体"/>
                          <a:cs typeface="Times New Roman"/>
                        </a:rPr>
                        <a:t>对测试产生的指标进行分析，根据分析撰写性能测试报告</a:t>
                      </a:r>
                      <a:endParaRPr lang="zh-CN" sz="1000" b="1" kern="1000" dirty="0">
                        <a:latin typeface="Times New Roman"/>
                        <a:ea typeface="方正书宋简体"/>
                        <a:cs typeface="Times New Roman"/>
                      </a:endParaRPr>
                    </a:p>
                  </a:txBody>
                  <a:tcPr marL="50906" marR="5090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indent="107950" algn="just">
                        <a:spcBef>
                          <a:spcPts val="120"/>
                        </a:spcBef>
                        <a:spcAft>
                          <a:spcPts val="120"/>
                        </a:spcAft>
                      </a:pPr>
                      <a:r>
                        <a:rPr lang="zh-CN" sz="1000" b="1" kern="100">
                          <a:latin typeface="Times New Roman"/>
                          <a:ea typeface="方正书宋简体"/>
                          <a:cs typeface="Times New Roman"/>
                        </a:rPr>
                        <a:t>性能指标分析</a:t>
                      </a:r>
                      <a:endParaRPr lang="zh-CN" sz="1000" b="1" kern="1000">
                        <a:latin typeface="Times New Roman"/>
                        <a:ea typeface="方正书宋简体"/>
                        <a:cs typeface="Times New Roman"/>
                      </a:endParaRPr>
                    </a:p>
                    <a:p>
                      <a:pPr indent="107950" algn="just">
                        <a:spcBef>
                          <a:spcPts val="120"/>
                        </a:spcBef>
                        <a:spcAft>
                          <a:spcPts val="120"/>
                        </a:spcAft>
                      </a:pPr>
                      <a:r>
                        <a:rPr lang="en-US" sz="1000" b="1" kern="100">
                          <a:latin typeface="Times New Roman"/>
                          <a:ea typeface="方正书宋简体"/>
                          <a:cs typeface="Times New Roman"/>
                        </a:rPr>
                        <a:t>●  ProcessorTime</a:t>
                      </a:r>
                      <a:r>
                        <a:rPr lang="zh-CN" sz="1000" b="1" kern="100">
                          <a:latin typeface="Times New Roman"/>
                          <a:ea typeface="方正书宋简体"/>
                          <a:cs typeface="Times New Roman"/>
                        </a:rPr>
                        <a:t>：一般来说，平均达到</a:t>
                      </a:r>
                      <a:r>
                        <a:rPr lang="en-US" sz="1000" b="1" kern="100">
                          <a:latin typeface="Times New Roman"/>
                          <a:ea typeface="方正书宋简体"/>
                          <a:cs typeface="Times New Roman"/>
                        </a:rPr>
                        <a:t>85%</a:t>
                      </a:r>
                      <a:r>
                        <a:rPr lang="zh-CN" sz="1000" b="1" kern="100">
                          <a:latin typeface="Times New Roman"/>
                          <a:ea typeface="方正书宋简体"/>
                          <a:cs typeface="Times New Roman"/>
                        </a:rPr>
                        <a:t>时，服务就接近饱和；</a:t>
                      </a:r>
                      <a:endParaRPr lang="zh-CN" sz="1000" b="1" kern="1000">
                        <a:latin typeface="Times New Roman"/>
                        <a:ea typeface="方正书宋简体"/>
                        <a:cs typeface="Times New Roman"/>
                      </a:endParaRPr>
                    </a:p>
                    <a:p>
                      <a:pPr indent="107950" algn="just">
                        <a:spcBef>
                          <a:spcPts val="120"/>
                        </a:spcBef>
                        <a:spcAft>
                          <a:spcPts val="120"/>
                        </a:spcAft>
                      </a:pPr>
                      <a:r>
                        <a:rPr lang="en-US" sz="1000" b="1" kern="100">
                          <a:latin typeface="Times New Roman"/>
                          <a:ea typeface="方正书宋简体"/>
                          <a:cs typeface="Times New Roman"/>
                        </a:rPr>
                        <a:t>●  Memory Available Mbyte</a:t>
                      </a:r>
                      <a:r>
                        <a:rPr lang="zh-CN" sz="1000" b="1" kern="100">
                          <a:latin typeface="Times New Roman"/>
                          <a:ea typeface="方正书宋简体"/>
                          <a:cs typeface="Times New Roman"/>
                        </a:rPr>
                        <a:t>：如果测试时发现内存有变化要引起注意，如果是内存泄露则比较严重；至少要有</a:t>
                      </a:r>
                      <a:r>
                        <a:rPr lang="en-US" sz="1000" b="1" kern="100">
                          <a:latin typeface="Times New Roman"/>
                          <a:ea typeface="方正书宋简体"/>
                          <a:cs typeface="Times New Roman"/>
                        </a:rPr>
                        <a:t>10% </a:t>
                      </a:r>
                      <a:r>
                        <a:rPr lang="zh-CN" sz="1000" b="1" kern="100">
                          <a:latin typeface="Times New Roman"/>
                          <a:ea typeface="方正书宋简体"/>
                          <a:cs typeface="Times New Roman"/>
                        </a:rPr>
                        <a:t>的物理内存值；</a:t>
                      </a:r>
                      <a:endParaRPr lang="zh-CN" sz="1000" b="1" kern="1000">
                        <a:latin typeface="Times New Roman"/>
                        <a:ea typeface="方正书宋简体"/>
                        <a:cs typeface="Times New Roman"/>
                      </a:endParaRPr>
                    </a:p>
                    <a:p>
                      <a:pPr indent="107950" algn="just">
                        <a:spcBef>
                          <a:spcPts val="120"/>
                        </a:spcBef>
                        <a:spcAft>
                          <a:spcPts val="120"/>
                        </a:spcAft>
                      </a:pPr>
                      <a:r>
                        <a:rPr lang="en-US" sz="1000" b="1" kern="100">
                          <a:latin typeface="Times New Roman"/>
                          <a:ea typeface="方正书宋简体"/>
                          <a:cs typeface="Times New Roman"/>
                        </a:rPr>
                        <a:t>●  Processor Queue Length</a:t>
                      </a:r>
                      <a:r>
                        <a:rPr lang="zh-CN" sz="1000" b="1" kern="100">
                          <a:latin typeface="Times New Roman"/>
                          <a:ea typeface="方正书宋简体"/>
                          <a:cs typeface="Times New Roman"/>
                        </a:rPr>
                        <a:t>：小于</a:t>
                      </a:r>
                      <a:r>
                        <a:rPr lang="en-US" sz="1000" b="1" kern="100">
                          <a:latin typeface="Times New Roman"/>
                          <a:ea typeface="方正书宋简体"/>
                          <a:cs typeface="Times New Roman"/>
                        </a:rPr>
                        <a:t>2</a:t>
                      </a:r>
                      <a:r>
                        <a:rPr lang="zh-CN" sz="1000" b="1" kern="100">
                          <a:latin typeface="Times New Roman"/>
                          <a:ea typeface="方正书宋简体"/>
                          <a:cs typeface="Times New Roman"/>
                        </a:rPr>
                        <a:t>。显示在由</a:t>
                      </a:r>
                      <a:r>
                        <a:rPr lang="en-US" sz="1000" b="1" kern="100">
                          <a:latin typeface="Times New Roman"/>
                          <a:ea typeface="方正书宋简体"/>
                          <a:cs typeface="Times New Roman"/>
                        </a:rPr>
                        <a:t>Web</a:t>
                      </a:r>
                      <a:r>
                        <a:rPr lang="zh-CN" sz="1000" b="1" kern="100">
                          <a:latin typeface="Times New Roman"/>
                          <a:ea typeface="方正书宋简体"/>
                          <a:cs typeface="Times New Roman"/>
                        </a:rPr>
                        <a:t>服务器所有处理器共享的队列中等待执行的线程数。处理器瓶颈会导致该值持续大于</a:t>
                      </a:r>
                      <a:r>
                        <a:rPr lang="en-US" sz="1000" b="1" kern="100">
                          <a:latin typeface="Times New Roman"/>
                          <a:ea typeface="方正书宋简体"/>
                          <a:cs typeface="Times New Roman"/>
                        </a:rPr>
                        <a:t>2</a:t>
                      </a:r>
                      <a:r>
                        <a:rPr lang="zh-CN" sz="1000" b="1" kern="100">
                          <a:latin typeface="Times New Roman"/>
                          <a:ea typeface="方正书宋简体"/>
                          <a:cs typeface="Times New Roman"/>
                        </a:rPr>
                        <a:t>。</a:t>
                      </a:r>
                      <a:endParaRPr lang="zh-CN" sz="1000" b="1" kern="1000">
                        <a:latin typeface="Times New Roman"/>
                        <a:ea typeface="方正书宋简体"/>
                        <a:cs typeface="Times New Roman"/>
                      </a:endParaRPr>
                    </a:p>
                    <a:p>
                      <a:pPr indent="107950" algn="just">
                        <a:spcBef>
                          <a:spcPts val="120"/>
                        </a:spcBef>
                        <a:spcAft>
                          <a:spcPts val="120"/>
                        </a:spcAft>
                      </a:pPr>
                      <a:r>
                        <a:rPr lang="en-US" sz="1000" b="1" kern="100">
                          <a:latin typeface="Times New Roman"/>
                          <a:ea typeface="方正书宋简体"/>
                          <a:cs typeface="Times New Roman"/>
                        </a:rPr>
                        <a:t>●  Interrupts/sec</a:t>
                      </a:r>
                      <a:r>
                        <a:rPr lang="zh-CN" sz="1000" b="1" kern="100">
                          <a:latin typeface="Times New Roman"/>
                          <a:ea typeface="方正书宋简体"/>
                          <a:cs typeface="Times New Roman"/>
                        </a:rPr>
                        <a:t>和</a:t>
                      </a:r>
                      <a:r>
                        <a:rPr lang="en-US" sz="1000" b="1" kern="100">
                          <a:latin typeface="Times New Roman"/>
                          <a:ea typeface="方正书宋简体"/>
                          <a:cs typeface="Times New Roman"/>
                        </a:rPr>
                        <a:t>%DPC Time</a:t>
                      </a:r>
                      <a:r>
                        <a:rPr lang="zh-CN" sz="1000" b="1" kern="100">
                          <a:latin typeface="Times New Roman"/>
                          <a:ea typeface="方正书宋简体"/>
                          <a:cs typeface="Times New Roman"/>
                        </a:rPr>
                        <a:t>：如果处理器使用率超过</a:t>
                      </a:r>
                      <a:r>
                        <a:rPr lang="en-US" sz="1000" b="1" kern="100">
                          <a:latin typeface="Times New Roman"/>
                          <a:ea typeface="方正书宋简体"/>
                          <a:cs typeface="Times New Roman"/>
                        </a:rPr>
                        <a:t>90%</a:t>
                      </a:r>
                      <a:r>
                        <a:rPr lang="zh-CN" sz="1000" b="1" kern="100">
                          <a:latin typeface="Times New Roman"/>
                          <a:ea typeface="方正书宋简体"/>
                          <a:cs typeface="Times New Roman"/>
                        </a:rPr>
                        <a:t>且 </a:t>
                      </a:r>
                      <a:r>
                        <a:rPr lang="en-US" sz="1000" b="1" kern="100">
                          <a:latin typeface="Times New Roman"/>
                          <a:ea typeface="方正书宋简体"/>
                          <a:cs typeface="Times New Roman"/>
                        </a:rPr>
                        <a:t>%InterruptTime</a:t>
                      </a:r>
                      <a:r>
                        <a:rPr lang="zh-CN" sz="1000" b="1" kern="100">
                          <a:latin typeface="Times New Roman"/>
                          <a:ea typeface="方正书宋简体"/>
                          <a:cs typeface="Times New Roman"/>
                        </a:rPr>
                        <a:t>大于</a:t>
                      </a:r>
                      <a:r>
                        <a:rPr lang="en-US" sz="1000" b="1" kern="100">
                          <a:latin typeface="Times New Roman"/>
                          <a:ea typeface="方正书宋简体"/>
                          <a:cs typeface="Times New Roman"/>
                        </a:rPr>
                        <a:t>15%</a:t>
                      </a:r>
                      <a:r>
                        <a:rPr lang="zh-CN" sz="1000" b="1" kern="100">
                          <a:latin typeface="Times New Roman"/>
                          <a:ea typeface="方正书宋简体"/>
                          <a:cs typeface="Times New Roman"/>
                        </a:rPr>
                        <a:t>，则处理器可能负荷过重，并发生中断</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48402">
                <a:tc vMerge="1">
                  <a:txBody>
                    <a:bodyPr/>
                    <a:lstStyle/>
                    <a:p>
                      <a:endParaRPr lang="zh-CN" altLang="en-US"/>
                    </a:p>
                  </a:txBody>
                  <a:tcPr/>
                </a:tc>
                <a:tc>
                  <a:txBody>
                    <a:bodyPr/>
                    <a:lstStyle/>
                    <a:p>
                      <a:pPr indent="107950" algn="just">
                        <a:spcBef>
                          <a:spcPts val="120"/>
                        </a:spcBef>
                        <a:spcAft>
                          <a:spcPts val="120"/>
                        </a:spcAft>
                      </a:pPr>
                      <a:r>
                        <a:rPr lang="zh-CN" sz="1000" b="1" kern="100">
                          <a:latin typeface="Times New Roman"/>
                          <a:ea typeface="方正书宋简体"/>
                          <a:cs typeface="Times New Roman"/>
                        </a:rPr>
                        <a:t>内存问题：主要检查应用程序是否存在内存泄漏。如果发生了内存泄漏，</a:t>
                      </a:r>
                      <a:r>
                        <a:rPr lang="en-US" sz="1000" b="1" kern="100">
                          <a:latin typeface="Times New Roman"/>
                          <a:ea typeface="方正书宋简体"/>
                          <a:cs typeface="Times New Roman"/>
                        </a:rPr>
                        <a:t>Process\Private Bytes</a:t>
                      </a:r>
                      <a:r>
                        <a:rPr lang="zh-CN" sz="1000" b="1" kern="100">
                          <a:latin typeface="Times New Roman"/>
                          <a:ea typeface="方正书宋简体"/>
                          <a:cs typeface="Times New Roman"/>
                        </a:rPr>
                        <a:t>计数器和</a:t>
                      </a:r>
                      <a:r>
                        <a:rPr lang="en-US" sz="1000" b="1" kern="100">
                          <a:latin typeface="Times New Roman"/>
                          <a:ea typeface="方正书宋简体"/>
                          <a:cs typeface="Times New Roman"/>
                        </a:rPr>
                        <a:t>Process\Working Set</a:t>
                      </a:r>
                      <a:r>
                        <a:rPr lang="zh-CN" sz="1000" b="1" kern="100">
                          <a:latin typeface="Times New Roman"/>
                          <a:ea typeface="方正书宋简体"/>
                          <a:cs typeface="Times New Roman"/>
                        </a:rPr>
                        <a:t>计数器的值往往会升高，同时</a:t>
                      </a:r>
                      <a:r>
                        <a:rPr lang="en-US" sz="1000" b="1" kern="100">
                          <a:latin typeface="Times New Roman"/>
                          <a:ea typeface="方正书宋简体"/>
                          <a:cs typeface="Times New Roman"/>
                        </a:rPr>
                        <a:t>Available Bytes</a:t>
                      </a:r>
                      <a:r>
                        <a:rPr lang="zh-CN" sz="1000" b="1" kern="100">
                          <a:latin typeface="Times New Roman"/>
                          <a:ea typeface="方正书宋简体"/>
                          <a:cs typeface="Times New Roman"/>
                        </a:rPr>
                        <a:t>的值会降低</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634961">
                <a:tc vMerge="1">
                  <a:txBody>
                    <a:bodyPr/>
                    <a:lstStyle/>
                    <a:p>
                      <a:endParaRPr lang="zh-CN" altLang="en-US"/>
                    </a:p>
                  </a:txBody>
                  <a:tcPr/>
                </a:tc>
                <a:tc>
                  <a:txBody>
                    <a:bodyPr/>
                    <a:lstStyle/>
                    <a:p>
                      <a:pPr indent="107950" algn="just">
                        <a:spcBef>
                          <a:spcPts val="120"/>
                        </a:spcBef>
                        <a:spcAft>
                          <a:spcPts val="120"/>
                        </a:spcAft>
                      </a:pPr>
                      <a:r>
                        <a:rPr lang="en-US" sz="1000" b="1" kern="100">
                          <a:latin typeface="Times New Roman"/>
                          <a:ea typeface="方正书宋简体"/>
                          <a:cs typeface="Times New Roman"/>
                        </a:rPr>
                        <a:t>CPU</a:t>
                      </a:r>
                      <a:r>
                        <a:rPr lang="zh-CN" sz="1000" b="1" kern="100">
                          <a:latin typeface="Times New Roman"/>
                          <a:ea typeface="方正书宋简体"/>
                          <a:cs typeface="Times New Roman"/>
                        </a:rPr>
                        <a:t>瓶颈问题：如果</a:t>
                      </a:r>
                      <a:r>
                        <a:rPr lang="en-US" sz="1000" b="1" kern="100">
                          <a:latin typeface="Times New Roman"/>
                          <a:ea typeface="方正书宋简体"/>
                          <a:cs typeface="Times New Roman"/>
                        </a:rPr>
                        <a:t>Processor Queue Length</a:t>
                      </a:r>
                      <a:r>
                        <a:rPr lang="zh-CN" sz="1000" b="1" kern="100">
                          <a:latin typeface="Times New Roman"/>
                          <a:ea typeface="方正书宋简体"/>
                          <a:cs typeface="Times New Roman"/>
                        </a:rPr>
                        <a:t>显示的队列长度保持不变（</a:t>
                      </a:r>
                      <a:r>
                        <a:rPr lang="en-US" sz="1000" b="1" kern="100">
                          <a:latin typeface="Times New Roman"/>
                          <a:ea typeface="方正书宋简体"/>
                          <a:cs typeface="Times New Roman"/>
                        </a:rPr>
                        <a:t>&gt; =2</a:t>
                      </a:r>
                      <a:r>
                        <a:rPr lang="zh-CN" sz="1000" b="1" kern="100">
                          <a:latin typeface="Times New Roman"/>
                          <a:ea typeface="方正书宋简体"/>
                          <a:cs typeface="Times New Roman"/>
                        </a:rPr>
                        <a:t>），并且处理器的利用率</a:t>
                      </a:r>
                      <a:r>
                        <a:rPr lang="en-US" sz="1000" b="1" kern="100">
                          <a:latin typeface="Times New Roman"/>
                          <a:ea typeface="方正书宋简体"/>
                          <a:cs typeface="Times New Roman"/>
                        </a:rPr>
                        <a:t>%Processor Time</a:t>
                      </a:r>
                      <a:r>
                        <a:rPr lang="zh-CN" sz="1000" b="1" kern="100">
                          <a:latin typeface="Times New Roman"/>
                          <a:ea typeface="方正书宋简体"/>
                          <a:cs typeface="Times New Roman"/>
                        </a:rPr>
                        <a:t>超过</a:t>
                      </a:r>
                      <a:r>
                        <a:rPr lang="en-US" sz="1000" b="1" kern="100">
                          <a:latin typeface="Times New Roman"/>
                          <a:ea typeface="方正书宋简体"/>
                          <a:cs typeface="Times New Roman"/>
                        </a:rPr>
                        <a:t>90%</a:t>
                      </a:r>
                      <a:r>
                        <a:rPr lang="zh-CN" sz="1000" b="1" kern="100">
                          <a:latin typeface="Times New Roman"/>
                          <a:ea typeface="方正书宋简体"/>
                          <a:cs typeface="Times New Roman"/>
                        </a:rPr>
                        <a:t>，那么很有可能存在处理器瓶颈。</a:t>
                      </a:r>
                      <a:endParaRPr lang="zh-CN" sz="1000" b="1" kern="1000">
                        <a:latin typeface="Times New Roman"/>
                        <a:ea typeface="方正书宋简体"/>
                        <a:cs typeface="Times New Roman"/>
                      </a:endParaRPr>
                    </a:p>
                    <a:p>
                      <a:pPr indent="107950" algn="just">
                        <a:spcBef>
                          <a:spcPts val="120"/>
                        </a:spcBef>
                        <a:spcAft>
                          <a:spcPts val="120"/>
                        </a:spcAft>
                      </a:pPr>
                      <a:r>
                        <a:rPr lang="zh-CN" sz="1000" b="1" kern="100">
                          <a:latin typeface="Times New Roman"/>
                          <a:ea typeface="方正书宋简体"/>
                          <a:cs typeface="Times New Roman"/>
                        </a:rPr>
                        <a:t>如果发现</a:t>
                      </a:r>
                      <a:r>
                        <a:rPr lang="en-US" sz="1000" b="1" kern="100">
                          <a:latin typeface="Times New Roman"/>
                          <a:ea typeface="方正书宋简体"/>
                          <a:cs typeface="Times New Roman"/>
                        </a:rPr>
                        <a:t>Processor Queue Length</a:t>
                      </a:r>
                      <a:r>
                        <a:rPr lang="zh-CN" sz="1000" b="1" kern="100">
                          <a:latin typeface="Times New Roman"/>
                          <a:ea typeface="方正书宋简体"/>
                          <a:cs typeface="Times New Roman"/>
                        </a:rPr>
                        <a:t>显示的队列长度超过</a:t>
                      </a:r>
                      <a:r>
                        <a:rPr lang="en-US" sz="1000" b="1" kern="100">
                          <a:latin typeface="Times New Roman"/>
                          <a:ea typeface="方正书宋简体"/>
                          <a:cs typeface="Times New Roman"/>
                        </a:rPr>
                        <a:t>2</a:t>
                      </a:r>
                      <a:r>
                        <a:rPr lang="zh-CN" sz="1000" b="1" kern="100">
                          <a:latin typeface="Times New Roman"/>
                          <a:ea typeface="方正书宋简体"/>
                          <a:cs typeface="Times New Roman"/>
                        </a:rPr>
                        <a:t>，而处理器的利用率却一直很低，那么或许更应该去解决处理器阻塞问题，处理器一般不是瓶颈</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04781">
                <a:tc vMerge="1">
                  <a:txBody>
                    <a:bodyPr/>
                    <a:lstStyle/>
                    <a:p>
                      <a:endParaRPr lang="zh-CN" altLang="en-US"/>
                    </a:p>
                  </a:txBody>
                  <a:tcPr/>
                </a:tc>
                <a:tc>
                  <a:txBody>
                    <a:bodyPr/>
                    <a:lstStyle/>
                    <a:p>
                      <a:pPr indent="107950" algn="just">
                        <a:spcBef>
                          <a:spcPts val="120"/>
                        </a:spcBef>
                        <a:spcAft>
                          <a:spcPts val="120"/>
                        </a:spcAft>
                      </a:pPr>
                      <a:r>
                        <a:rPr lang="zh-CN" sz="1000" b="1" kern="100">
                          <a:latin typeface="Times New Roman"/>
                          <a:ea typeface="方正书宋简体"/>
                          <a:cs typeface="Times New Roman"/>
                        </a:rPr>
                        <a:t>带宽瓶颈问题：判断网络连接速度是否是瓶颈，可以用该计数器的值和目前网络的带宽比较。该计数器的值和目前网络的带宽相除结果应该小于</a:t>
                      </a:r>
                      <a:r>
                        <a:rPr lang="en-US" sz="1000" b="1" kern="100">
                          <a:latin typeface="Times New Roman"/>
                          <a:ea typeface="方正书宋简体"/>
                          <a:cs typeface="Times New Roman"/>
                        </a:rPr>
                        <a:t>50%</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74201">
                <a:tc vMerge="1">
                  <a:txBody>
                    <a:bodyPr/>
                    <a:lstStyle/>
                    <a:p>
                      <a:endParaRPr lang="zh-CN" altLang="en-US"/>
                    </a:p>
                  </a:txBody>
                  <a:tcPr/>
                </a:tc>
                <a:tc>
                  <a:txBody>
                    <a:bodyPr/>
                    <a:lstStyle/>
                    <a:p>
                      <a:pPr indent="113030" algn="just">
                        <a:spcBef>
                          <a:spcPts val="120"/>
                        </a:spcBef>
                        <a:spcAft>
                          <a:spcPts val="120"/>
                        </a:spcAft>
                      </a:pPr>
                      <a:r>
                        <a:rPr lang="zh-CN" sz="1000" b="1" kern="100" spc="20">
                          <a:latin typeface="Times New Roman"/>
                          <a:ea typeface="方正书宋简体"/>
                          <a:cs typeface="Times New Roman"/>
                        </a:rPr>
                        <a:t>在测试分析过程中，不要太拘泥于负载人数，应该将负载数和点击率结合起来分析</a:t>
                      </a:r>
                      <a:endParaRPr lang="zh-CN" sz="1000" b="1" kern="100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82503">
                <a:tc vMerge="1">
                  <a:txBody>
                    <a:bodyPr/>
                    <a:lstStyle/>
                    <a:p>
                      <a:endParaRPr lang="zh-CN" altLang="en-US"/>
                    </a:p>
                  </a:txBody>
                  <a:tcPr/>
                </a:tc>
                <a:tc>
                  <a:txBody>
                    <a:bodyPr/>
                    <a:lstStyle/>
                    <a:p>
                      <a:pPr indent="107950" algn="just">
                        <a:spcBef>
                          <a:spcPts val="120"/>
                        </a:spcBef>
                        <a:spcAft>
                          <a:spcPts val="120"/>
                        </a:spcAft>
                      </a:pPr>
                      <a:r>
                        <a:rPr lang="zh-CN" sz="1000" b="1" kern="100" dirty="0">
                          <a:latin typeface="Times New Roman"/>
                          <a:ea typeface="方正书宋简体"/>
                          <a:cs typeface="Times New Roman"/>
                        </a:rPr>
                        <a:t>撰写性能分析报告，在确保测试数据完整、分析思路清晰基础之上，应该形成单独结论性的段落</a:t>
                      </a:r>
                      <a:endParaRPr lang="zh-CN" sz="1000" b="1" kern="1000" dirty="0">
                        <a:latin typeface="Times New Roman"/>
                        <a:ea typeface="方正书宋简体"/>
                        <a:cs typeface="Times New Roman"/>
                      </a:endParaRPr>
                    </a:p>
                  </a:txBody>
                  <a:tcPr marL="50906" marR="50906"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43037" name="矩形 4">
            <a:extLst>
              <a:ext uri="{FF2B5EF4-FFF2-40B4-BE49-F238E27FC236}">
                <a16:creationId xmlns:a16="http://schemas.microsoft.com/office/drawing/2014/main" id="{77C2077C-1EB9-4609-AAEC-FFB8AE6CE5F9}"/>
              </a:ext>
            </a:extLst>
          </p:cNvPr>
          <p:cNvSpPr>
            <a:spLocks noChangeArrowheads="1"/>
          </p:cNvSpPr>
          <p:nvPr/>
        </p:nvSpPr>
        <p:spPr bwMode="auto">
          <a:xfrm>
            <a:off x="7848600" y="12954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38" name="灯片编号占位符 1">
            <a:extLst>
              <a:ext uri="{FF2B5EF4-FFF2-40B4-BE49-F238E27FC236}">
                <a16:creationId xmlns:a16="http://schemas.microsoft.com/office/drawing/2014/main" id="{88BBF934-FDA8-49BF-97C7-543A5164EA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75E7DB-844B-498B-BE39-23EF4613359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685084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0110">
            <a:extLst>
              <a:ext uri="{FF2B5EF4-FFF2-40B4-BE49-F238E27FC236}">
                <a16:creationId xmlns:a16="http://schemas.microsoft.com/office/drawing/2014/main" id="{31390CA2-DFD3-437F-A5A5-29F4051AA59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371600"/>
            <a:ext cx="4829175" cy="4648200"/>
          </a:xfrm>
          <a:noFill/>
        </p:spPr>
      </p:pic>
      <p:sp>
        <p:nvSpPr>
          <p:cNvPr id="57347" name="矩形 4">
            <a:extLst>
              <a:ext uri="{FF2B5EF4-FFF2-40B4-BE49-F238E27FC236}">
                <a16:creationId xmlns:a16="http://schemas.microsoft.com/office/drawing/2014/main" id="{0A097BC6-7031-4D2C-BD4B-B2136647DAC5}"/>
              </a:ext>
            </a:extLst>
          </p:cNvPr>
          <p:cNvSpPr>
            <a:spLocks noChangeArrowheads="1"/>
          </p:cNvSpPr>
          <p:nvPr/>
        </p:nvSpPr>
        <p:spPr bwMode="auto">
          <a:xfrm>
            <a:off x="1219200" y="6324600"/>
            <a:ext cx="6019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zh-CN" b="1">
                <a:ea typeface="宋体" panose="02010600030101010101" pitchFamily="2" charset="-122"/>
              </a:rPr>
              <a:t>图</a:t>
            </a:r>
            <a:r>
              <a:rPr lang="en-US" altLang="zh-CN" b="1">
                <a:ea typeface="宋体" panose="02010600030101010101" pitchFamily="2" charset="-122"/>
              </a:rPr>
              <a:t>1.10  </a:t>
            </a:r>
            <a:r>
              <a:rPr lang="zh-CN" altLang="zh-CN" b="1">
                <a:ea typeface="宋体" panose="02010600030101010101" pitchFamily="2" charset="-122"/>
              </a:rPr>
              <a:t>软件开发主要环节之间需要保持的正确性</a:t>
            </a:r>
            <a:endParaRPr lang="zh-CN" altLang="en-US" b="1">
              <a:ea typeface="宋体" panose="02010600030101010101" pitchFamily="2" charset="-122"/>
            </a:endParaRPr>
          </a:p>
        </p:txBody>
      </p:sp>
    </p:spTree>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46D010D1-ACC9-404B-B453-801DB627A58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6.3  其 他 测 试</a:t>
            </a:r>
          </a:p>
          <a:p>
            <a:r>
              <a:rPr lang="en-US" altLang="zh-CN">
                <a:ea typeface="宋体" panose="02010600030101010101" pitchFamily="2" charset="-122"/>
              </a:rPr>
              <a:t>	</a:t>
            </a:r>
            <a:r>
              <a:rPr lang="zh-CN" altLang="zh-CN">
                <a:ea typeface="宋体" panose="02010600030101010101" pitchFamily="2" charset="-122"/>
              </a:rPr>
              <a:t>6.3.1  α测试</a:t>
            </a:r>
          </a:p>
          <a:p>
            <a:r>
              <a:rPr lang="en-US" altLang="zh-CN">
                <a:ea typeface="宋体" panose="02010600030101010101" pitchFamily="2" charset="-122"/>
              </a:rPr>
              <a:t>		  </a:t>
            </a:r>
            <a:r>
              <a:rPr lang="zh-CN" altLang="zh-CN">
                <a:ea typeface="宋体" panose="02010600030101010101" pitchFamily="2" charset="-122"/>
              </a:rPr>
              <a:t>α测试（Alpha测试）是指软件开发公司组织内部人员模拟各类用户对即将面市的软件产品（称为α版本）进行测试，试图发现错误并修正。α测试的关键在于尽可能逼真地模拟实际运行环境和用户对软件产品的操作，并尽最大努力涵盖所有可能的用户操作方式。经过α测试后，调整的软件产品称为β版本。</a:t>
            </a:r>
          </a:p>
        </p:txBody>
      </p:sp>
      <p:sp>
        <p:nvSpPr>
          <p:cNvPr id="44035" name="灯片编号占位符 1">
            <a:extLst>
              <a:ext uri="{FF2B5EF4-FFF2-40B4-BE49-F238E27FC236}">
                <a16:creationId xmlns:a16="http://schemas.microsoft.com/office/drawing/2014/main" id="{9C1611D0-C9B3-4D25-B73A-EB9EF8CF16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A555CE5-A2E8-4F1E-A2B9-3C6D2B228A1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0053142"/>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268BFA21-41E6-4A72-960D-95A7AE6B8BED}"/>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6.3.2  β测试</a:t>
            </a:r>
          </a:p>
          <a:p>
            <a:r>
              <a:rPr lang="en-US" altLang="zh-CN">
                <a:ea typeface="宋体" panose="02010600030101010101" pitchFamily="2" charset="-122"/>
              </a:rPr>
              <a:t>		   </a:t>
            </a:r>
            <a:r>
              <a:rPr lang="zh-CN" altLang="zh-CN">
                <a:ea typeface="宋体" panose="02010600030101010101" pitchFamily="2" charset="-122"/>
              </a:rPr>
              <a:t>β测试（Beta测试）是由软件的多个用户在实际使用环境下进行的测试。这些用户返回有关错误信息给开发者。</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测试时，开发者通常不在测试现场。因而，β测试是在开发者无法控制的环境下进行的软件现场应用。</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在β测试中，由用户记下遇到的所有问题，包括真实的以及主观认定的，定期向开发者报告。</a:t>
            </a:r>
            <a:endParaRPr lang="zh-CN" altLang="en-US">
              <a:ea typeface="宋体" panose="02010600030101010101" pitchFamily="2" charset="-122"/>
            </a:endParaRPr>
          </a:p>
        </p:txBody>
      </p:sp>
      <p:sp>
        <p:nvSpPr>
          <p:cNvPr id="45059" name="灯片编号占位符 1">
            <a:extLst>
              <a:ext uri="{FF2B5EF4-FFF2-40B4-BE49-F238E27FC236}">
                <a16:creationId xmlns:a16="http://schemas.microsoft.com/office/drawing/2014/main" id="{0EA3E18C-8B7F-48BA-A3A9-E2E390BA72C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5EECE3-AD77-4D97-A7B9-D9AFE6E013C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1628595"/>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16D57A29-D695-4FD2-9ADB-B96B2B9FD251}"/>
              </a:ext>
            </a:extLst>
          </p:cNvPr>
          <p:cNvSpPr>
            <a:spLocks noGrp="1"/>
          </p:cNvSpPr>
          <p:nvPr>
            <p:ph idx="1"/>
          </p:nvPr>
        </p:nvSpPr>
        <p:spPr>
          <a:xfrm>
            <a:off x="-304800" y="1295400"/>
            <a:ext cx="9296400" cy="4953000"/>
          </a:xfrm>
        </p:spPr>
        <p:txBody>
          <a:bodyPr/>
          <a:lstStyle/>
          <a:p>
            <a:r>
              <a:rPr lang="en-US" altLang="zh-CN">
                <a:ea typeface="宋体" panose="02010600030101010101" pitchFamily="2" charset="-122"/>
              </a:rPr>
              <a:t>		   </a:t>
            </a:r>
            <a:r>
              <a:rPr lang="zh-CN" altLang="zh-CN">
                <a:ea typeface="宋体" panose="02010600030101010101" pitchFamily="2" charset="-122"/>
              </a:rPr>
              <a:t>β测试主要衡量产品的功能性、可用性、可靠性和性能，着重于产品的支持性（适应性、可维护性、国际化、可配置性），包括文档、客户培训和支持产品生产能力。</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6083" name="灯片编号占位符 1">
            <a:extLst>
              <a:ext uri="{FF2B5EF4-FFF2-40B4-BE49-F238E27FC236}">
                <a16:creationId xmlns:a16="http://schemas.microsoft.com/office/drawing/2014/main" id="{A01D78EB-EDB2-4D6F-B13F-9DA00E28BA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C85330-90B6-42EE-B94F-0031B0DB887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3825651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685D98A9-619D-448B-894A-3AFF726524A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6.3.3  文档测试</a:t>
            </a:r>
          </a:p>
          <a:p>
            <a:r>
              <a:rPr lang="en-US" altLang="zh-CN">
                <a:ea typeface="宋体" panose="02010600030101010101" pitchFamily="2" charset="-122"/>
              </a:rPr>
              <a:t>		  </a:t>
            </a:r>
            <a:r>
              <a:rPr lang="zh-CN" altLang="zh-CN">
                <a:ea typeface="宋体" panose="02010600030101010101" pitchFamily="2" charset="-122"/>
              </a:rPr>
              <a:t>对于软件公司和测试人员来说，需要测试的文档可以分为三大类：用户文档、开发文档、管理文档。</a:t>
            </a:r>
          </a:p>
        </p:txBody>
      </p:sp>
      <p:pic>
        <p:nvPicPr>
          <p:cNvPr id="47107" name="Picture 4" descr="Picture16">
            <a:extLst>
              <a:ext uri="{FF2B5EF4-FFF2-40B4-BE49-F238E27FC236}">
                <a16:creationId xmlns:a16="http://schemas.microsoft.com/office/drawing/2014/main" id="{4540E747-5A47-4F0C-AA50-8826BBC238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22812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8" name="灯片编号占位符 1">
            <a:extLst>
              <a:ext uri="{FF2B5EF4-FFF2-40B4-BE49-F238E27FC236}">
                <a16:creationId xmlns:a16="http://schemas.microsoft.com/office/drawing/2014/main" id="{91E2445B-2E1D-4674-B5D0-C48A11205F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6E169B9-8E9C-4AD8-885B-A038DEF0B3F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0644079"/>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6678CE2F-5ED8-4CF4-8D09-2FCD3D49524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用户文档包括了联机帮助文档、用户使用手册（随软件发布而印制的小册子，通常是简单的软件使用入门指导书）、指南和向导（程序和文档融合在一起形成的，可以引导用户一步一步完成任务的一种工具）、示例及模板（某些系统提供给用户填写的表单模板）、错误提示信息（这是最容易被忽略的部分，但它的确属于文档）、授权/注册登记表及用户许可协议、软件的包装、广告宣传材料等。</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8131" name="灯片编号占位符 1">
            <a:extLst>
              <a:ext uri="{FF2B5EF4-FFF2-40B4-BE49-F238E27FC236}">
                <a16:creationId xmlns:a16="http://schemas.microsoft.com/office/drawing/2014/main" id="{5C7E0DEB-EFF9-489A-B494-CCBB66B63B6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8FE92EC-CA9D-48AF-A8F9-3859E275750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6357605"/>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4955E679-7858-4605-A661-7A50E97FB8E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开发文档包括了可行性研究、项目任务书、需求规格说明书、功能规格说明书、设计规格说明书（包括程序和数据规格说明）等。</a:t>
            </a:r>
          </a:p>
          <a:p>
            <a:r>
              <a:rPr lang="en-US" altLang="zh-CN">
                <a:ea typeface="宋体" panose="02010600030101010101" pitchFamily="2" charset="-122"/>
              </a:rPr>
              <a:t>		  </a:t>
            </a:r>
            <a:r>
              <a:rPr lang="zh-CN" altLang="zh-CN">
                <a:ea typeface="宋体" panose="02010600030101010101" pitchFamily="2" charset="-122"/>
              </a:rPr>
              <a:t>管理文档则有项目开发计划（含配置管理计划、质量保证计划、风险控制计划、集成计划、测试计划等）、测试分析报告、开发进度周报、开发月报、实施部署计划、项目总结报告等。</a:t>
            </a:r>
          </a:p>
          <a:p>
            <a:r>
              <a:rPr lang="en-US" altLang="zh-CN">
                <a:ea typeface="宋体" panose="02010600030101010101" pitchFamily="2" charset="-122"/>
              </a:rPr>
              <a:t>		  </a:t>
            </a:r>
            <a:r>
              <a:rPr lang="zh-CN" altLang="zh-CN">
                <a:ea typeface="宋体" panose="02010600030101010101" pitchFamily="2" charset="-122"/>
              </a:rPr>
              <a:t>文档测试检查表如表</a:t>
            </a:r>
            <a:r>
              <a:rPr lang="en-US" altLang="zh-CN">
                <a:ea typeface="宋体" panose="02010600030101010101" pitchFamily="2" charset="-122"/>
              </a:rPr>
              <a:t>6.6</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49155" name="灯片编号占位符 1">
            <a:extLst>
              <a:ext uri="{FF2B5EF4-FFF2-40B4-BE49-F238E27FC236}">
                <a16:creationId xmlns:a16="http://schemas.microsoft.com/office/drawing/2014/main" id="{AABF0B90-689C-4549-9614-5DE419D78F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9BC17A-A057-4ADD-8433-9B4E4113043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925191"/>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35BDE31-E8CB-4519-8215-68C9987DD2DC}"/>
              </a:ext>
            </a:extLst>
          </p:cNvPr>
          <p:cNvGraphicFramePr>
            <a:graphicFrameLocks noGrp="1"/>
          </p:cNvGraphicFramePr>
          <p:nvPr>
            <p:ph idx="1"/>
          </p:nvPr>
        </p:nvGraphicFramePr>
        <p:xfrm>
          <a:off x="762000" y="2667000"/>
          <a:ext cx="7848599" cy="2832100"/>
        </p:xfrm>
        <a:graphic>
          <a:graphicData uri="http://schemas.openxmlformats.org/drawingml/2006/table">
            <a:tbl>
              <a:tblPr/>
              <a:tblGrid>
                <a:gridCol w="1600200">
                  <a:extLst>
                    <a:ext uri="{9D8B030D-6E8A-4147-A177-3AD203B41FA5}">
                      <a16:colId xmlns:a16="http://schemas.microsoft.com/office/drawing/2014/main" val="20000"/>
                    </a:ext>
                  </a:extLst>
                </a:gridCol>
                <a:gridCol w="2694091">
                  <a:extLst>
                    <a:ext uri="{9D8B030D-6E8A-4147-A177-3AD203B41FA5}">
                      <a16:colId xmlns:a16="http://schemas.microsoft.com/office/drawing/2014/main" val="20001"/>
                    </a:ext>
                  </a:extLst>
                </a:gridCol>
                <a:gridCol w="3554308">
                  <a:extLst>
                    <a:ext uri="{9D8B030D-6E8A-4147-A177-3AD203B41FA5}">
                      <a16:colId xmlns:a16="http://schemas.microsoft.com/office/drawing/2014/main" val="20002"/>
                    </a:ext>
                  </a:extLst>
                </a:gridCol>
              </a:tblGrid>
              <a:tr h="213384">
                <a:tc>
                  <a:txBody>
                    <a:bodyPr/>
                    <a:lstStyle/>
                    <a:p>
                      <a:pPr algn="ctr">
                        <a:spcBef>
                          <a:spcPts val="120"/>
                        </a:spcBef>
                        <a:spcAft>
                          <a:spcPts val="120"/>
                        </a:spcAft>
                      </a:pPr>
                      <a:r>
                        <a:rPr lang="zh-CN" sz="1400" b="1" kern="100" dirty="0">
                          <a:latin typeface="Times New Roman"/>
                          <a:ea typeface="方正书宋简体"/>
                          <a:cs typeface="Times New Roman"/>
                        </a:rPr>
                        <a:t>分</a:t>
                      </a: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类</a:t>
                      </a:r>
                      <a:endParaRPr lang="zh-CN"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
                        </a:spcBef>
                        <a:spcAft>
                          <a:spcPts val="120"/>
                        </a:spcAft>
                      </a:pPr>
                      <a:r>
                        <a:rPr lang="zh-CN" sz="1400" b="1" kern="100">
                          <a:latin typeface="Times New Roman"/>
                          <a:ea typeface="方正书宋简体"/>
                          <a:cs typeface="Times New Roman"/>
                        </a:rPr>
                        <a:t>检</a:t>
                      </a:r>
                      <a:r>
                        <a:rPr lang="en-US" sz="1400" b="1" kern="100">
                          <a:latin typeface="Times New Roman"/>
                          <a:ea typeface="方正书宋简体"/>
                          <a:cs typeface="Times New Roman"/>
                        </a:rPr>
                        <a:t>  </a:t>
                      </a:r>
                      <a:r>
                        <a:rPr lang="zh-CN" sz="1400" b="1" kern="100">
                          <a:latin typeface="Times New Roman"/>
                          <a:ea typeface="方正书宋简体"/>
                          <a:cs typeface="Times New Roman"/>
                        </a:rPr>
                        <a:t>查</a:t>
                      </a:r>
                      <a:r>
                        <a:rPr lang="en-US" sz="1400" b="1" kern="100">
                          <a:latin typeface="Times New Roman"/>
                          <a:ea typeface="方正书宋简体"/>
                          <a:cs typeface="Times New Roman"/>
                        </a:rPr>
                        <a:t>  </a:t>
                      </a:r>
                      <a:r>
                        <a:rPr lang="zh-CN" sz="1400" b="1" kern="100">
                          <a:latin typeface="Times New Roman"/>
                          <a:ea typeface="方正书宋简体"/>
                          <a:cs typeface="Times New Roman"/>
                        </a:rPr>
                        <a:t>项</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20"/>
                        </a:spcBef>
                        <a:spcAft>
                          <a:spcPts val="120"/>
                        </a:spcAft>
                      </a:pPr>
                      <a:r>
                        <a:rPr lang="zh-CN" sz="1400" b="1" kern="100">
                          <a:latin typeface="Times New Roman"/>
                          <a:ea typeface="方正书宋简体"/>
                          <a:cs typeface="Times New Roman"/>
                        </a:rPr>
                        <a:t>检 查 内 容</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26768">
                <a:tc rowSpan="4">
                  <a:txBody>
                    <a:bodyPr/>
                    <a:lstStyle/>
                    <a:p>
                      <a:pPr algn="just">
                        <a:spcBef>
                          <a:spcPts val="165"/>
                        </a:spcBef>
                        <a:spcAft>
                          <a:spcPts val="165"/>
                        </a:spcAft>
                      </a:pPr>
                      <a:r>
                        <a:rPr lang="en-US" sz="1400" b="1" kern="100" spc="-20">
                          <a:latin typeface="Times New Roman"/>
                          <a:ea typeface="方正书宋简体"/>
                          <a:cs typeface="Times New Roman"/>
                        </a:rPr>
                        <a:t>  </a:t>
                      </a:r>
                      <a:r>
                        <a:rPr lang="zh-CN" sz="1400" b="1" kern="100" spc="-20">
                          <a:latin typeface="Times New Roman"/>
                          <a:ea typeface="方正书宋简体"/>
                          <a:cs typeface="Times New Roman"/>
                        </a:rPr>
                        <a:t>文档测试方面：认真阅读，不漏掉每一个</a:t>
                      </a:r>
                      <a:r>
                        <a:rPr lang="zh-CN" sz="1400" b="1" kern="100" spc="-40">
                          <a:latin typeface="Times New Roman"/>
                          <a:ea typeface="方正书宋简体"/>
                          <a:cs typeface="Times New Roman"/>
                        </a:rPr>
                        <a:t>步骤、每一个图形和每一个示例，特别是不漏掉关键内容</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165"/>
                        </a:spcBef>
                        <a:spcAft>
                          <a:spcPts val="165"/>
                        </a:spcAft>
                      </a:pPr>
                      <a:r>
                        <a:rPr lang="zh-CN" sz="1400" b="1" kern="100" dirty="0">
                          <a:latin typeface="Times New Roman"/>
                          <a:ea typeface="方正书宋简体"/>
                          <a:cs typeface="Times New Roman"/>
                        </a:rPr>
                        <a:t>读者群</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2715" algn="just">
                        <a:spcBef>
                          <a:spcPts val="165"/>
                        </a:spcBef>
                        <a:spcAft>
                          <a:spcPts val="165"/>
                        </a:spcAft>
                      </a:pPr>
                      <a:r>
                        <a:rPr lang="zh-CN" sz="1400" b="1" kern="100">
                          <a:latin typeface="Times New Roman"/>
                          <a:ea typeface="方正书宋简体"/>
                          <a:cs typeface="Times New Roman"/>
                        </a:rPr>
                        <a:t>测试对象对于不同的读者群，应该做到要让用户看得懂、能理解</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40152">
                <a:tc vMerge="1">
                  <a:txBody>
                    <a:bodyPr/>
                    <a:lstStyle/>
                    <a:p>
                      <a:endParaRPr lang="zh-CN" altLang="en-US"/>
                    </a:p>
                  </a:txBody>
                  <a:tcPr/>
                </a:tc>
                <a:tc>
                  <a:txBody>
                    <a:bodyPr/>
                    <a:lstStyle/>
                    <a:p>
                      <a:pPr algn="ctr">
                        <a:spcBef>
                          <a:spcPts val="165"/>
                        </a:spcBef>
                        <a:spcAft>
                          <a:spcPts val="165"/>
                        </a:spcAft>
                      </a:pPr>
                      <a:r>
                        <a:rPr lang="zh-CN" sz="1400" b="1" kern="100" dirty="0">
                          <a:latin typeface="Times New Roman"/>
                          <a:ea typeface="方正书宋简体"/>
                          <a:cs typeface="Times New Roman"/>
                        </a:rPr>
                        <a:t>术语</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32715" algn="just">
                        <a:spcBef>
                          <a:spcPts val="165"/>
                        </a:spcBef>
                        <a:spcAft>
                          <a:spcPts val="165"/>
                        </a:spcAft>
                      </a:pPr>
                      <a:r>
                        <a:rPr lang="zh-CN" sz="1400" b="1" kern="100">
                          <a:latin typeface="Times New Roman"/>
                          <a:ea typeface="方正书宋简体"/>
                          <a:cs typeface="Times New Roman"/>
                        </a:rPr>
                        <a:t>在文档中使用的术语要有公信力（外界通用的），语法要一致，标准定义与业界规范相吻合</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3384">
                <a:tc vMerge="1">
                  <a:txBody>
                    <a:bodyPr/>
                    <a:lstStyle/>
                    <a:p>
                      <a:endParaRPr lang="zh-CN" altLang="en-US"/>
                    </a:p>
                  </a:txBody>
                  <a:tcPr/>
                </a:tc>
                <a:tc>
                  <a:txBody>
                    <a:bodyPr/>
                    <a:lstStyle/>
                    <a:p>
                      <a:pPr algn="ctr">
                        <a:spcBef>
                          <a:spcPts val="165"/>
                        </a:spcBef>
                        <a:spcAft>
                          <a:spcPts val="165"/>
                        </a:spcAft>
                      </a:pPr>
                      <a:r>
                        <a:rPr lang="zh-CN" sz="1400" b="1" kern="100" dirty="0">
                          <a:latin typeface="Times New Roman"/>
                          <a:ea typeface="方正书宋简体"/>
                          <a:cs typeface="Times New Roman"/>
                        </a:rPr>
                        <a:t>正确性</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2235" algn="just">
                        <a:spcBef>
                          <a:spcPts val="165"/>
                        </a:spcBef>
                        <a:spcAft>
                          <a:spcPts val="165"/>
                        </a:spcAft>
                      </a:pPr>
                      <a:r>
                        <a:rPr lang="zh-CN" sz="1400" b="1" kern="100">
                          <a:latin typeface="Times New Roman"/>
                          <a:ea typeface="方正书宋简体"/>
                          <a:cs typeface="Times New Roman"/>
                        </a:rPr>
                        <a:t>检查所有信息是否真实正确</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338412">
                <a:tc vMerge="1">
                  <a:txBody>
                    <a:bodyPr/>
                    <a:lstStyle/>
                    <a:p>
                      <a:endParaRPr lang="zh-CN" altLang="en-US"/>
                    </a:p>
                  </a:txBody>
                  <a:tcPr/>
                </a:tc>
                <a:tc>
                  <a:txBody>
                    <a:bodyPr/>
                    <a:lstStyle/>
                    <a:p>
                      <a:pPr algn="ctr">
                        <a:spcBef>
                          <a:spcPts val="165"/>
                        </a:spcBef>
                        <a:spcAft>
                          <a:spcPts val="165"/>
                        </a:spcAft>
                      </a:pPr>
                      <a:r>
                        <a:rPr lang="zh-CN" sz="1400" b="1" kern="100" dirty="0">
                          <a:latin typeface="Times New Roman"/>
                          <a:ea typeface="方正书宋简体"/>
                          <a:cs typeface="Times New Roman"/>
                        </a:rPr>
                        <a:t>完整性</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97155" algn="just">
                        <a:spcBef>
                          <a:spcPts val="165"/>
                        </a:spcBef>
                        <a:spcAft>
                          <a:spcPts val="165"/>
                        </a:spcAft>
                      </a:pPr>
                      <a:r>
                        <a:rPr lang="zh-CN" sz="1400" b="1" kern="100" dirty="0">
                          <a:latin typeface="Times New Roman"/>
                          <a:ea typeface="方正书宋简体"/>
                          <a:cs typeface="Times New Roman"/>
                        </a:rPr>
                        <a:t>仔细阅读文字，完全根据操作进行，不要作任何假设。对照软件界面检查是否有重要的分支没有描述到，耐心补充遗漏的步骤。该工作一般应该由对被测软件不熟悉的测试人员进行</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0199" name="矩形 5">
            <a:extLst>
              <a:ext uri="{FF2B5EF4-FFF2-40B4-BE49-F238E27FC236}">
                <a16:creationId xmlns:a16="http://schemas.microsoft.com/office/drawing/2014/main" id="{28A192A0-CFB7-4DBA-B464-9FB10764EC68}"/>
              </a:ext>
            </a:extLst>
          </p:cNvPr>
          <p:cNvSpPr>
            <a:spLocks noChangeArrowheads="1"/>
          </p:cNvSpPr>
          <p:nvPr/>
        </p:nvSpPr>
        <p:spPr bwMode="auto">
          <a:xfrm>
            <a:off x="3276600" y="21336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6.6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文档测试检查表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0200" name="灯片编号占位符 1">
            <a:extLst>
              <a:ext uri="{FF2B5EF4-FFF2-40B4-BE49-F238E27FC236}">
                <a16:creationId xmlns:a16="http://schemas.microsoft.com/office/drawing/2014/main" id="{FA86D5FA-0EF1-4E7F-A220-FD15315C8C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960E9A3-16DF-442A-AB7E-5976A9877F8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65115790"/>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20B96B9-0B1A-428D-8EEA-124CC17584EE}"/>
              </a:ext>
            </a:extLst>
          </p:cNvPr>
          <p:cNvGraphicFramePr>
            <a:graphicFrameLocks noGrp="1"/>
          </p:cNvGraphicFramePr>
          <p:nvPr>
            <p:ph idx="1"/>
          </p:nvPr>
        </p:nvGraphicFramePr>
        <p:xfrm>
          <a:off x="228600" y="1589088"/>
          <a:ext cx="8610600" cy="5192753"/>
        </p:xfrm>
        <a:graphic>
          <a:graphicData uri="http://schemas.openxmlformats.org/drawingml/2006/table">
            <a:tbl>
              <a:tblPr/>
              <a:tblGrid>
                <a:gridCol w="2286000">
                  <a:extLst>
                    <a:ext uri="{9D8B030D-6E8A-4147-A177-3AD203B41FA5}">
                      <a16:colId xmlns:a16="http://schemas.microsoft.com/office/drawing/2014/main" val="20000"/>
                    </a:ext>
                  </a:extLst>
                </a:gridCol>
                <a:gridCol w="2425213">
                  <a:extLst>
                    <a:ext uri="{9D8B030D-6E8A-4147-A177-3AD203B41FA5}">
                      <a16:colId xmlns:a16="http://schemas.microsoft.com/office/drawing/2014/main" val="20001"/>
                    </a:ext>
                  </a:extLst>
                </a:gridCol>
                <a:gridCol w="3899387">
                  <a:extLst>
                    <a:ext uri="{9D8B030D-6E8A-4147-A177-3AD203B41FA5}">
                      <a16:colId xmlns:a16="http://schemas.microsoft.com/office/drawing/2014/main" val="20002"/>
                    </a:ext>
                  </a:extLst>
                </a:gridCol>
              </a:tblGrid>
              <a:tr h="182878">
                <a:tc>
                  <a:txBody>
                    <a:bodyPr/>
                    <a:lstStyle/>
                    <a:p>
                      <a:pPr indent="266700" algn="ctr">
                        <a:spcBef>
                          <a:spcPts val="120"/>
                        </a:spcBef>
                        <a:spcAft>
                          <a:spcPts val="120"/>
                        </a:spcAft>
                      </a:pPr>
                      <a:r>
                        <a:rPr lang="zh-CN" sz="1200" b="1" kern="100" dirty="0">
                          <a:latin typeface="Times New Roman"/>
                          <a:ea typeface="方正书宋简体"/>
                          <a:cs typeface="Times New Roman"/>
                        </a:rPr>
                        <a:t>分</a:t>
                      </a: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类</a:t>
                      </a:r>
                      <a:endParaRPr lang="zh-CN" sz="12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检</a:t>
                      </a:r>
                      <a:r>
                        <a:rPr lang="en-US" sz="1200" b="1" kern="100">
                          <a:latin typeface="Times New Roman"/>
                          <a:ea typeface="方正书宋简体"/>
                          <a:cs typeface="Times New Roman"/>
                        </a:rPr>
                        <a:t>  </a:t>
                      </a:r>
                      <a:r>
                        <a:rPr lang="zh-CN" sz="1200" b="1" kern="100">
                          <a:latin typeface="Times New Roman"/>
                          <a:ea typeface="方正书宋简体"/>
                          <a:cs typeface="Times New Roman"/>
                        </a:rPr>
                        <a:t>查</a:t>
                      </a:r>
                      <a:r>
                        <a:rPr lang="en-US" sz="1200" b="1" kern="100">
                          <a:latin typeface="Times New Roman"/>
                          <a:ea typeface="方正书宋简体"/>
                          <a:cs typeface="Times New Roman"/>
                        </a:rPr>
                        <a:t>  </a:t>
                      </a:r>
                      <a:r>
                        <a:rPr lang="zh-CN" sz="1200" b="1" kern="100">
                          <a:latin typeface="Times New Roman"/>
                          <a:ea typeface="方正书宋简体"/>
                          <a:cs typeface="Times New Roman"/>
                        </a:rPr>
                        <a:t>项</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检 查 内 容</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8635">
                <a:tc rowSpan="5">
                  <a:txBody>
                    <a:bodyPr/>
                    <a:lstStyle/>
                    <a:p>
                      <a:pPr indent="256540" algn="just">
                        <a:spcBef>
                          <a:spcPts val="165"/>
                        </a:spcBef>
                        <a:spcAft>
                          <a:spcPts val="165"/>
                        </a:spcAft>
                      </a:pPr>
                      <a:r>
                        <a:rPr lang="en-US" sz="1200" b="1" kern="100" spc="-20">
                          <a:latin typeface="Times New Roman"/>
                          <a:ea typeface="方正书宋简体"/>
                          <a:cs typeface="Times New Roman"/>
                        </a:rPr>
                        <a:t>  </a:t>
                      </a:r>
                      <a:r>
                        <a:rPr lang="zh-CN" sz="1200" b="1" kern="100" spc="-30">
                          <a:latin typeface="Times New Roman"/>
                          <a:ea typeface="方正书宋简体"/>
                          <a:cs typeface="Times New Roman"/>
                        </a:rPr>
                        <a:t>文档测试方面：认真阅读，不漏掉每一个步骤、每一个图形和每一个示例，特别是不漏掉关键内容</a:t>
                      </a:r>
                      <a:endParaRPr lang="zh-CN" sz="1200" b="1" kern="1000">
                        <a:latin typeface="Times New Roman"/>
                        <a:ea typeface="方正书宋简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65"/>
                        </a:spcBef>
                        <a:spcAft>
                          <a:spcPts val="165"/>
                        </a:spcAft>
                      </a:pPr>
                      <a:r>
                        <a:rPr lang="zh-CN" sz="1200" b="1" kern="100">
                          <a:latin typeface="Times New Roman"/>
                          <a:ea typeface="方正书宋简体"/>
                          <a:cs typeface="Times New Roman"/>
                        </a:rPr>
                        <a:t>一致性</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按照文档描述的操作执行后，检查软件系统返回的结果是否与文档描述的一致。要留意软件界面上出现的版本号与被测对象是否一致</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914391">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易用性</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文档应该具备目录、关键字索引来提高用户使用的易用性，条理清晰，结构合理。对关键字，以区别于其他字体或者背景的方式提醒用户。文档也应该具有错误处理能力，当用户在操作系统过程中遇到错误时，用户可以根据文档上的错误处理信息，来帮助排除系统错误</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65756">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图表与界面截图</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0490" algn="just">
                        <a:spcBef>
                          <a:spcPts val="165"/>
                        </a:spcBef>
                        <a:spcAft>
                          <a:spcPts val="165"/>
                        </a:spcAft>
                      </a:pPr>
                      <a:r>
                        <a:rPr lang="zh-CN" sz="1200" b="1" kern="100" spc="10">
                          <a:latin typeface="Times New Roman"/>
                          <a:ea typeface="方正书宋简体"/>
                          <a:cs typeface="Times New Roman"/>
                        </a:rPr>
                        <a:t>检查所有图表与界面截图是否与发行版本相同。还需要注意图表标题的正确性</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69942">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样例和示例</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用户可以根据文档来使用样例和示例，样例和示例的描述应该与实际操作过程中所回馈的信息一致</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31513">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语言文字</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进行文档的文字检查，不要有错别字，不要有二义性的说法。特别要注意截图或者绘制图形中的文字。如果有英文语言文档，则需要检查是否有拼写或者语法错误。还需要检查文档文字的字体大小、型号等</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69942">
                <a:tc rowSpan="4">
                  <a:txBody>
                    <a:bodyPr/>
                    <a:lstStyle/>
                    <a:p>
                      <a:pPr indent="256540" algn="just">
                        <a:spcBef>
                          <a:spcPts val="165"/>
                        </a:spcBef>
                        <a:spcAft>
                          <a:spcPts val="165"/>
                        </a:spcAft>
                      </a:pPr>
                      <a:r>
                        <a:rPr lang="en-US" sz="1200" b="1" kern="100" spc="-20">
                          <a:latin typeface="Times New Roman"/>
                          <a:ea typeface="方正书宋简体"/>
                          <a:cs typeface="Times New Roman"/>
                        </a:rPr>
                        <a:t>  </a:t>
                      </a:r>
                      <a:r>
                        <a:rPr lang="zh-CN" sz="1200" b="1" kern="100" spc="-20">
                          <a:latin typeface="Times New Roman"/>
                          <a:ea typeface="方正书宋简体"/>
                          <a:cs typeface="Times New Roman"/>
                        </a:rPr>
                        <a:t>文档测试方法：认真阅读，跟随每一个步骤，检查每一个图形，尝试每一个示例</a:t>
                      </a:r>
                      <a:endParaRPr lang="zh-CN" sz="1200" b="1" kern="1000">
                        <a:latin typeface="Times New Roman"/>
                        <a:ea typeface="方正书宋简体"/>
                        <a:cs typeface="Times New Roman"/>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65"/>
                        </a:spcBef>
                        <a:spcAft>
                          <a:spcPts val="165"/>
                        </a:spcAft>
                      </a:pPr>
                      <a:r>
                        <a:rPr lang="zh-CN" sz="1200" b="1" kern="100">
                          <a:latin typeface="Times New Roman"/>
                          <a:ea typeface="方正书宋简体"/>
                          <a:cs typeface="Times New Roman"/>
                        </a:rPr>
                        <a:t>准确地按照手册描述使用程序</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如实地操作每个示例。对于用户可能在操作中出现的错误操作步骤，文档应该给出适当的描述信息</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48635">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尝试每一条建议</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即使建议没有完全表达清楚，仍然应该按照步骤去操作。用户按照文档会做什么，测试人员也应该做什么，甚至尝试更多的可能性</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46629">
                <a:tc vMerge="1">
                  <a:txBody>
                    <a:bodyPr/>
                    <a:lstStyle/>
                    <a:p>
                      <a:endParaRPr lang="zh-CN" altLang="en-US"/>
                    </a:p>
                  </a:txBody>
                  <a:tcPr/>
                </a:tc>
                <a:tc>
                  <a:txBody>
                    <a:bodyPr/>
                    <a:lstStyle/>
                    <a:p>
                      <a:pPr indent="266700" algn="just">
                        <a:spcBef>
                          <a:spcPts val="165"/>
                        </a:spcBef>
                        <a:spcAft>
                          <a:spcPts val="165"/>
                        </a:spcAft>
                      </a:pPr>
                      <a:r>
                        <a:rPr lang="zh-CN" sz="1200" b="1" kern="100">
                          <a:latin typeface="Times New Roman"/>
                          <a:ea typeface="方正书宋简体"/>
                          <a:cs typeface="Times New Roman"/>
                        </a:rPr>
                        <a:t>检查每一条陈述</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a:latin typeface="Times New Roman"/>
                          <a:ea typeface="方正书宋简体"/>
                          <a:cs typeface="Times New Roman"/>
                        </a:rPr>
                        <a:t>测试人员应该检查每一条陈述</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914391">
                <a:tc vMerge="1">
                  <a:txBody>
                    <a:bodyPr/>
                    <a:lstStyle/>
                    <a:p>
                      <a:endParaRPr lang="zh-CN" altLang="en-US"/>
                    </a:p>
                  </a:txBody>
                  <a:tcPr/>
                </a:tc>
                <a:tc>
                  <a:txBody>
                    <a:bodyPr/>
                    <a:lstStyle/>
                    <a:p>
                      <a:pPr indent="256540" algn="just">
                        <a:spcBef>
                          <a:spcPts val="165"/>
                        </a:spcBef>
                        <a:spcAft>
                          <a:spcPts val="165"/>
                        </a:spcAft>
                      </a:pPr>
                      <a:r>
                        <a:rPr lang="zh-CN" sz="1200" b="1" kern="100" spc="-20" dirty="0">
                          <a:latin typeface="Times New Roman"/>
                          <a:ea typeface="方正书宋简体"/>
                          <a:cs typeface="Times New Roman"/>
                        </a:rPr>
                        <a:t>查找容易误导用户的内容</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65"/>
                        </a:spcBef>
                        <a:spcAft>
                          <a:spcPts val="165"/>
                        </a:spcAft>
                      </a:pPr>
                      <a:r>
                        <a:rPr lang="zh-CN" sz="1200" b="1" kern="100" dirty="0">
                          <a:latin typeface="Times New Roman"/>
                          <a:ea typeface="方正书宋简体"/>
                          <a:cs typeface="Times New Roman"/>
                        </a:rPr>
                        <a:t>有些示例和特征描述不准确，一般读者可能会从中找出归纳错误的结论。用户可能对程序的能力抱有过高的期望，或者是凭空想象一些实际并不存在的约束条件。重要的是尽早标识出容易被人误解的内容，也就是二义性</a:t>
                      </a:r>
                      <a:endParaRPr lang="zh-CN" sz="12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1239" name="矩形 4">
            <a:extLst>
              <a:ext uri="{FF2B5EF4-FFF2-40B4-BE49-F238E27FC236}">
                <a16:creationId xmlns:a16="http://schemas.microsoft.com/office/drawing/2014/main" id="{5DD17B0D-EFB6-4FE7-A096-A1D1E0F93A54}"/>
              </a:ext>
            </a:extLst>
          </p:cNvPr>
          <p:cNvSpPr>
            <a:spLocks noChangeArrowheads="1"/>
          </p:cNvSpPr>
          <p:nvPr/>
        </p:nvSpPr>
        <p:spPr bwMode="auto">
          <a:xfrm>
            <a:off x="7848600" y="1219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1240" name="灯片编号占位符 1">
            <a:extLst>
              <a:ext uri="{FF2B5EF4-FFF2-40B4-BE49-F238E27FC236}">
                <a16:creationId xmlns:a16="http://schemas.microsoft.com/office/drawing/2014/main" id="{4A61E137-E437-41C4-8BD4-5DCC9275C3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D3D764-1B5C-447A-9EC6-D995D82776A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2786227"/>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2AFB2BBB-DDCB-4B77-BD45-F75FD8219EB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6.3.4  界面测试</a:t>
            </a:r>
          </a:p>
          <a:p>
            <a:r>
              <a:rPr lang="en-US" altLang="zh-CN">
                <a:ea typeface="宋体" panose="02010600030101010101" pitchFamily="2" charset="-122"/>
              </a:rPr>
              <a:t>		  </a:t>
            </a:r>
            <a:r>
              <a:rPr lang="zh-CN" altLang="zh-CN">
                <a:ea typeface="宋体" panose="02010600030101010101" pitchFamily="2" charset="-122"/>
              </a:rPr>
              <a:t>界面测试主要从使用的规范性、合理性和方便性等角度对软件系统进行检查，以发现人为因素或使用上的问题，主要针对用户界面进行检查。检查是否便于使用；对输入量是否可容错；响应时间和响应方式是否合理可行；输出信息是否有意义、正确并前后一致；出错信息是否能够引导用户去解决问题。</a:t>
            </a:r>
          </a:p>
        </p:txBody>
      </p:sp>
      <p:sp>
        <p:nvSpPr>
          <p:cNvPr id="52227" name="灯片编号占位符 1">
            <a:extLst>
              <a:ext uri="{FF2B5EF4-FFF2-40B4-BE49-F238E27FC236}">
                <a16:creationId xmlns:a16="http://schemas.microsoft.com/office/drawing/2014/main" id="{05830D14-F521-454A-9789-3A06CA085F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8E878E8-8B6E-43AD-A815-7FFC2EFFECD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73646598"/>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B276058D-2A7B-429C-B352-5574EA7209A0}"/>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用户界面测试应对照用户手册逐条进行操作和观察来完成，也可通过捕获/回放工具来完成，着重针对以下几方面进行测试：</a:t>
            </a:r>
          </a:p>
          <a:p>
            <a:r>
              <a:rPr lang="en-US" altLang="zh-CN">
                <a:ea typeface="宋体" panose="02010600030101010101" pitchFamily="2" charset="-122"/>
              </a:rPr>
              <a:t> </a:t>
            </a:r>
            <a:r>
              <a:rPr lang="zh-CN" altLang="zh-CN">
                <a:ea typeface="宋体" panose="02010600030101010101" pitchFamily="2" charset="-122"/>
              </a:rPr>
              <a:t>（1）操作和显示界面与软件需求规格说明所要求的一致性和符合性；</a:t>
            </a:r>
          </a:p>
          <a:p>
            <a:r>
              <a:rPr lang="en-US" altLang="zh-CN">
                <a:ea typeface="宋体" panose="02010600030101010101" pitchFamily="2" charset="-122"/>
              </a:rPr>
              <a:t> </a:t>
            </a:r>
            <a:r>
              <a:rPr lang="zh-CN" altLang="zh-CN">
                <a:ea typeface="宋体" panose="02010600030101010101" pitchFamily="2" charset="-122"/>
              </a:rPr>
              <a:t>（2）用户界面在非常规操作、误操作、快速操作下的可靠性；</a:t>
            </a:r>
          </a:p>
          <a:p>
            <a:r>
              <a:rPr lang="en-US" altLang="zh-CN">
                <a:ea typeface="宋体" panose="02010600030101010101" pitchFamily="2" charset="-122"/>
              </a:rPr>
              <a:t> </a:t>
            </a:r>
            <a:r>
              <a:rPr lang="zh-CN" altLang="zh-CN">
                <a:ea typeface="宋体" panose="02010600030101010101" pitchFamily="2" charset="-122"/>
              </a:rPr>
              <a:t>（3）对错误命令或非法数据输入的检测能力与提示情况；</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3251" name="灯片编号占位符 1">
            <a:extLst>
              <a:ext uri="{FF2B5EF4-FFF2-40B4-BE49-F238E27FC236}">
                <a16:creationId xmlns:a16="http://schemas.microsoft.com/office/drawing/2014/main" id="{A48415F1-F141-4946-938C-F4267B585C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819A36-B9D7-441F-812F-35C2BFDEBC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9897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9931DB98-905E-4E4E-9E3D-280B9762BF3D}"/>
              </a:ext>
            </a:extLst>
          </p:cNvPr>
          <p:cNvSpPr>
            <a:spLocks noGrp="1"/>
          </p:cNvSpPr>
          <p:nvPr>
            <p:ph idx="1"/>
          </p:nvPr>
        </p:nvSpPr>
        <p:spPr/>
        <p:txBody>
          <a:bodyPr/>
          <a:lstStyle/>
          <a:p>
            <a:pPr eaLnBrk="1" hangingPunct="1"/>
            <a:r>
              <a:rPr lang="en-US" altLang="zh-CN">
                <a:ea typeface="宋体" panose="02010600030101010101" pitchFamily="2" charset="-122"/>
              </a:rPr>
              <a:t>	4</a:t>
            </a:r>
            <a:r>
              <a:rPr lang="zh-CN" altLang="zh-CN">
                <a:ea typeface="宋体" panose="02010600030101010101" pitchFamily="2" charset="-122"/>
              </a:rPr>
              <a:t>．开发过程出现的错误何必急于解决</a:t>
            </a:r>
          </a:p>
          <a:p>
            <a:pPr eaLnBrk="1" hangingPunct="1"/>
            <a:r>
              <a:rPr lang="en-US" altLang="zh-CN">
                <a:ea typeface="宋体" panose="02010600030101010101" pitchFamily="2" charset="-122"/>
              </a:rPr>
              <a:t>		  </a:t>
            </a:r>
            <a:r>
              <a:rPr lang="zh-CN" altLang="zh-CN">
                <a:ea typeface="宋体" panose="02010600030101010101" pitchFamily="2" charset="-122"/>
              </a:rPr>
              <a:t>遵循软件生存期模型，各阶段的开发工作有着明确的目标，并按照一定的顺序进行。</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比如，软件设计总是在需求分析之后，并且要在需求分析工作的基础上进行；需求分析的结果是软件设计的依据，软件设计是需求分析的扩展。</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软件生存期中相邻的两个阶段工作之间的依赖关系是十分明显的。</a:t>
            </a:r>
          </a:p>
        </p:txBody>
      </p:sp>
    </p:spTree>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27100280-C707-40DC-BB7C-A57C5E4DFA3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（4）对错误操作流程的检测与提示；</a:t>
            </a:r>
          </a:p>
          <a:p>
            <a:r>
              <a:rPr lang="en-US" altLang="zh-CN">
                <a:ea typeface="宋体" panose="02010600030101010101" pitchFamily="2" charset="-122"/>
              </a:rPr>
              <a:t> </a:t>
            </a:r>
            <a:r>
              <a:rPr lang="zh-CN" altLang="zh-CN">
                <a:ea typeface="宋体" panose="02010600030101010101" pitchFamily="2" charset="-122"/>
              </a:rPr>
              <a:t>（5）用户界面对所要求界面风格的一致性、友好性。</a:t>
            </a:r>
          </a:p>
          <a:p>
            <a:r>
              <a:rPr lang="en-US" altLang="zh-CN">
                <a:ea typeface="宋体" panose="02010600030101010101" pitchFamily="2" charset="-122"/>
              </a:rPr>
              <a:t>		  </a:t>
            </a:r>
            <a:r>
              <a:rPr lang="zh-CN" altLang="zh-CN">
                <a:ea typeface="宋体" panose="02010600030101010101" pitchFamily="2" charset="-122"/>
              </a:rPr>
              <a:t>界面测试检查表如表</a:t>
            </a:r>
            <a:r>
              <a:rPr lang="en-US" altLang="zh-CN">
                <a:ea typeface="宋体" panose="02010600030101010101" pitchFamily="2" charset="-122"/>
              </a:rPr>
              <a:t>6.7</a:t>
            </a:r>
            <a:r>
              <a:rPr lang="zh-CN" altLang="zh-CN">
                <a:ea typeface="宋体" panose="02010600030101010101" pitchFamily="2" charset="-122"/>
              </a:rPr>
              <a:t>所示。</a:t>
            </a:r>
          </a:p>
          <a:p>
            <a:endParaRPr lang="zh-CN" altLang="en-US">
              <a:ea typeface="宋体" panose="02010600030101010101" pitchFamily="2" charset="-122"/>
            </a:endParaRPr>
          </a:p>
        </p:txBody>
      </p:sp>
      <p:pic>
        <p:nvPicPr>
          <p:cNvPr id="54275" name="Picture 5" descr="Picture17">
            <a:extLst>
              <a:ext uri="{FF2B5EF4-FFF2-40B4-BE49-F238E27FC236}">
                <a16:creationId xmlns:a16="http://schemas.microsoft.com/office/drawing/2014/main" id="{9E26E841-8565-4B18-A84A-78878BF32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4419600"/>
            <a:ext cx="2960688" cy="1954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灯片编号占位符 1">
            <a:extLst>
              <a:ext uri="{FF2B5EF4-FFF2-40B4-BE49-F238E27FC236}">
                <a16:creationId xmlns:a16="http://schemas.microsoft.com/office/drawing/2014/main" id="{5415B80D-4D5E-4AA0-8F55-7F4D3F8992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C216F86-715F-4D58-8A2C-F44E4D1858F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06731784"/>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F5AF9743-EB48-48B2-A8BB-0EE7B63DB060}"/>
              </a:ext>
            </a:extLst>
          </p:cNvPr>
          <p:cNvGraphicFramePr>
            <a:graphicFrameLocks noGrp="1"/>
          </p:cNvGraphicFramePr>
          <p:nvPr>
            <p:ph idx="1"/>
          </p:nvPr>
        </p:nvGraphicFramePr>
        <p:xfrm>
          <a:off x="381000" y="1676400"/>
          <a:ext cx="8382000" cy="5110167"/>
        </p:xfrm>
        <a:graphic>
          <a:graphicData uri="http://schemas.openxmlformats.org/drawingml/2006/table">
            <a:tbl>
              <a:tblPr/>
              <a:tblGrid>
                <a:gridCol w="2057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4724400">
                  <a:extLst>
                    <a:ext uri="{9D8B030D-6E8A-4147-A177-3AD203B41FA5}">
                      <a16:colId xmlns:a16="http://schemas.microsoft.com/office/drawing/2014/main" val="20002"/>
                    </a:ext>
                  </a:extLst>
                </a:gridCol>
              </a:tblGrid>
              <a:tr h="176772">
                <a:tc>
                  <a:txBody>
                    <a:bodyPr/>
                    <a:lstStyle/>
                    <a:p>
                      <a:pPr indent="266700" algn="ctr">
                        <a:spcBef>
                          <a:spcPts val="120"/>
                        </a:spcBef>
                        <a:spcAft>
                          <a:spcPts val="120"/>
                        </a:spcAft>
                      </a:pPr>
                      <a:r>
                        <a:rPr lang="zh-CN" sz="1000" b="1" kern="100" dirty="0">
                          <a:latin typeface="Times New Roman"/>
                          <a:ea typeface="方正书宋简体"/>
                          <a:cs typeface="Times New Roman"/>
                        </a:rPr>
                        <a:t>分</a:t>
                      </a:r>
                      <a:r>
                        <a:rPr lang="en-US" sz="1000" b="1" kern="100" dirty="0">
                          <a:latin typeface="Times New Roman"/>
                          <a:ea typeface="方正书宋简体"/>
                          <a:cs typeface="Times New Roman"/>
                        </a:rPr>
                        <a:t>    </a:t>
                      </a:r>
                      <a:r>
                        <a:rPr lang="zh-CN" sz="1000" b="1" kern="100" dirty="0">
                          <a:latin typeface="Times New Roman"/>
                          <a:ea typeface="方正书宋简体"/>
                          <a:cs typeface="Times New Roman"/>
                        </a:rPr>
                        <a:t>类</a:t>
                      </a:r>
                      <a:endParaRPr lang="zh-CN" sz="1000" b="1" kern="1000" dirty="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
                          <a:latin typeface="Times New Roman"/>
                          <a:ea typeface="方正书宋简体"/>
                          <a:cs typeface="Times New Roman"/>
                        </a:rPr>
                        <a:t>检</a:t>
                      </a:r>
                      <a:r>
                        <a:rPr lang="en-US" sz="1000" b="1" kern="100">
                          <a:latin typeface="Times New Roman"/>
                          <a:ea typeface="方正书宋简体"/>
                          <a:cs typeface="Times New Roman"/>
                        </a:rPr>
                        <a:t>  </a:t>
                      </a:r>
                      <a:r>
                        <a:rPr lang="zh-CN" sz="1000" b="1" kern="100">
                          <a:latin typeface="Times New Roman"/>
                          <a:ea typeface="方正书宋简体"/>
                          <a:cs typeface="Times New Roman"/>
                        </a:rPr>
                        <a:t>查</a:t>
                      </a:r>
                      <a:r>
                        <a:rPr lang="en-US" sz="1000" b="1" kern="100">
                          <a:latin typeface="Times New Roman"/>
                          <a:ea typeface="方正书宋简体"/>
                          <a:cs typeface="Times New Roman"/>
                        </a:rPr>
                        <a:t>  </a:t>
                      </a:r>
                      <a:r>
                        <a:rPr lang="zh-CN" sz="1000" b="1" kern="100">
                          <a:latin typeface="Times New Roman"/>
                          <a:ea typeface="方正书宋简体"/>
                          <a:cs typeface="Times New Roman"/>
                        </a:rPr>
                        <a:t>项</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 dirty="0">
                          <a:latin typeface="Times New Roman"/>
                          <a:ea typeface="方正书宋简体"/>
                          <a:cs typeface="Times New Roman"/>
                        </a:rPr>
                        <a:t>检 查 内 容</a:t>
                      </a:r>
                      <a:endParaRPr lang="zh-CN" sz="1000" b="1" kern="1000" dirty="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826">
                <a:tc rowSpan="6">
                  <a:txBody>
                    <a:bodyPr/>
                    <a:lstStyle/>
                    <a:p>
                      <a:pPr indent="266700" algn="just">
                        <a:spcBef>
                          <a:spcPts val="120"/>
                        </a:spcBef>
                        <a:spcAft>
                          <a:spcPts val="120"/>
                        </a:spcAft>
                      </a:pPr>
                      <a:r>
                        <a:rPr lang="zh-CN" sz="1000" b="1" kern="100">
                          <a:latin typeface="Times New Roman"/>
                          <a:ea typeface="方正书宋简体"/>
                          <a:cs typeface="Times New Roman"/>
                        </a:rPr>
                        <a:t>一致性验证：对整体风格、窗体、按钮、输入等界面元素进行验证</a:t>
                      </a:r>
                      <a:endParaRPr lang="zh-CN" sz="1000" b="1" kern="100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120"/>
                        </a:spcBef>
                        <a:spcAft>
                          <a:spcPts val="120"/>
                        </a:spcAft>
                      </a:pPr>
                      <a:r>
                        <a:rPr lang="zh-CN" sz="1000" b="1" kern="100" spc="-20">
                          <a:latin typeface="Times New Roman"/>
                          <a:ea typeface="方正书宋简体"/>
                          <a:cs typeface="Times New Roman"/>
                        </a:rPr>
                        <a:t>整体风格一致性验证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检查所有的用户界面，看所有界面的风格是否统一，内容显示是否正确、美观、友好，是否有乱、错页、变形、错别字等</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57238">
                <a:tc vMerge="1">
                  <a:txBody>
                    <a:bodyPr/>
                    <a:lstStyle/>
                    <a:p>
                      <a:endParaRPr lang="zh-CN" altLang="en-US"/>
                    </a:p>
                  </a:txBody>
                  <a:tcPr/>
                </a:tc>
                <a:tc>
                  <a:txBody>
                    <a:bodyPr/>
                    <a:lstStyle/>
                    <a:p>
                      <a:pPr indent="256540" algn="just">
                        <a:spcBef>
                          <a:spcPts val="120"/>
                        </a:spcBef>
                        <a:spcAft>
                          <a:spcPts val="120"/>
                        </a:spcAft>
                      </a:pPr>
                      <a:r>
                        <a:rPr lang="zh-CN" sz="1000" b="1" kern="100" spc="-20">
                          <a:latin typeface="Times New Roman"/>
                          <a:ea typeface="方正书宋简体"/>
                          <a:cs typeface="Times New Roman"/>
                        </a:rPr>
                        <a:t>窗体一致性验证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10490" algn="just">
                        <a:spcBef>
                          <a:spcPts val="120"/>
                        </a:spcBef>
                        <a:spcAft>
                          <a:spcPts val="120"/>
                        </a:spcAft>
                      </a:pPr>
                      <a:r>
                        <a:rPr lang="zh-CN" sz="1000" b="1" kern="100" spc="10">
                          <a:latin typeface="Times New Roman"/>
                          <a:ea typeface="方正书宋简体"/>
                          <a:cs typeface="Times New Roman"/>
                        </a:rPr>
                        <a:t>查看每个页面窗体显示是否一致，有无混乱或显示不完全、不统一的页面出现。例如，菜单、大小、位置、状态和中心、图片的大小是否都符合标准。注意：测试过程中需要调整浏览器的大小进行不同像素的验证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1288">
                <a:tc vMerge="1">
                  <a:txBody>
                    <a:bodyPr/>
                    <a:lstStyle/>
                    <a:p>
                      <a:endParaRPr lang="zh-CN" altLang="en-US"/>
                    </a:p>
                  </a:txBody>
                  <a:tcPr/>
                </a:tc>
                <a:tc>
                  <a:txBody>
                    <a:bodyPr/>
                    <a:lstStyle/>
                    <a:p>
                      <a:pPr indent="276860" algn="just">
                        <a:spcBef>
                          <a:spcPts val="120"/>
                        </a:spcBef>
                        <a:spcAft>
                          <a:spcPts val="120"/>
                        </a:spcAft>
                      </a:pPr>
                      <a:r>
                        <a:rPr lang="zh-CN" sz="1000" b="1" kern="100" spc="20">
                          <a:latin typeface="Times New Roman"/>
                          <a:ea typeface="方正书宋简体"/>
                          <a:cs typeface="Times New Roman"/>
                        </a:rPr>
                        <a:t>按钮一致性验证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2870" algn="just">
                        <a:spcBef>
                          <a:spcPts val="120"/>
                        </a:spcBef>
                        <a:spcAft>
                          <a:spcPts val="120"/>
                        </a:spcAft>
                      </a:pPr>
                      <a:r>
                        <a:rPr lang="zh-CN" sz="1000" b="1" kern="100" spc="-20">
                          <a:latin typeface="Times New Roman"/>
                          <a:ea typeface="方正书宋简体"/>
                          <a:cs typeface="Times New Roman"/>
                        </a:rPr>
                        <a:t>检查按钮图片和链接，按钮图片大小风格是否一致，点击按钮是否有效</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76772">
                <a:tc vMerge="1">
                  <a:txBody>
                    <a:bodyPr/>
                    <a:lstStyle/>
                    <a:p>
                      <a:endParaRPr lang="zh-CN" altLang="en-US"/>
                    </a:p>
                  </a:txBody>
                  <a:tcPr/>
                </a:tc>
                <a:tc>
                  <a:txBody>
                    <a:bodyPr/>
                    <a:lstStyle/>
                    <a:p>
                      <a:pPr indent="256540" algn="just">
                        <a:spcBef>
                          <a:spcPts val="120"/>
                        </a:spcBef>
                        <a:spcAft>
                          <a:spcPts val="120"/>
                        </a:spcAft>
                      </a:pPr>
                      <a:r>
                        <a:rPr lang="zh-CN" sz="1000" b="1" kern="100" spc="-20">
                          <a:latin typeface="Times New Roman"/>
                          <a:ea typeface="方正书宋简体"/>
                          <a:cs typeface="Times New Roman"/>
                        </a:rPr>
                        <a:t>输入框一致性验证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检查输入框大小风格，输入框高度是否一致，风格是否统一</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76772">
                <a:tc vMerge="1">
                  <a:txBody>
                    <a:bodyPr/>
                    <a:lstStyle/>
                    <a:p>
                      <a:endParaRPr lang="zh-CN" altLang="en-US"/>
                    </a:p>
                  </a:txBody>
                  <a:tcPr/>
                </a:tc>
                <a:tc>
                  <a:txBody>
                    <a:bodyPr/>
                    <a:lstStyle/>
                    <a:p>
                      <a:pPr indent="256540" algn="just">
                        <a:spcBef>
                          <a:spcPts val="120"/>
                        </a:spcBef>
                        <a:spcAft>
                          <a:spcPts val="120"/>
                        </a:spcAft>
                      </a:pPr>
                      <a:r>
                        <a:rPr lang="zh-CN" sz="1000" b="1" kern="100" spc="-20">
                          <a:latin typeface="Times New Roman"/>
                          <a:ea typeface="方正书宋简体"/>
                          <a:cs typeface="Times New Roman"/>
                        </a:rPr>
                        <a:t>访问方法使用验证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检查访问方法（</a:t>
                      </a:r>
                      <a:r>
                        <a:rPr lang="en-US" sz="1000" b="1" kern="100">
                          <a:latin typeface="Times New Roman"/>
                          <a:ea typeface="方正书宋简体"/>
                          <a:cs typeface="Times New Roman"/>
                        </a:rPr>
                        <a:t>Tab</a:t>
                      </a:r>
                      <a:r>
                        <a:rPr lang="zh-CN" sz="1000" b="1" kern="100">
                          <a:latin typeface="Times New Roman"/>
                          <a:ea typeface="方正书宋简体"/>
                          <a:cs typeface="Times New Roman"/>
                        </a:rPr>
                        <a:t>键、鼠标移动和快捷键）的使用</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76772">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页面链接验证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每一个链接是否都有对应的页面，并且页面之间切换正确</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2413">
                <a:tc rowSpan="2">
                  <a:txBody>
                    <a:bodyPr/>
                    <a:lstStyle/>
                    <a:p>
                      <a:pPr indent="256540" algn="just">
                        <a:spcBef>
                          <a:spcPts val="120"/>
                        </a:spcBef>
                        <a:spcAft>
                          <a:spcPts val="120"/>
                        </a:spcAft>
                      </a:pPr>
                      <a:r>
                        <a:rPr lang="zh-CN" sz="1000" b="1" kern="100" spc="-20">
                          <a:latin typeface="Times New Roman"/>
                          <a:ea typeface="方正书宋简体"/>
                          <a:cs typeface="Times New Roman"/>
                        </a:rPr>
                        <a:t>图形验证：验证流程图、图标</a:t>
                      </a:r>
                      <a:endParaRPr lang="zh-CN" sz="1000" b="1" kern="100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000" b="1" kern="100">
                          <a:latin typeface="Times New Roman"/>
                          <a:ea typeface="方正书宋简体"/>
                          <a:cs typeface="Times New Roman"/>
                        </a:rPr>
                        <a:t>流程图元素验证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查看流程图是否可以正确显示，没有歧义</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65156">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图标验证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查看图标显示是否正确，没有歧义并且友好显示</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76772">
                <a:tc rowSpan="4">
                  <a:txBody>
                    <a:bodyPr/>
                    <a:lstStyle/>
                    <a:p>
                      <a:pPr indent="256540" algn="just">
                        <a:spcBef>
                          <a:spcPts val="120"/>
                        </a:spcBef>
                        <a:spcAft>
                          <a:spcPts val="120"/>
                        </a:spcAft>
                      </a:pPr>
                      <a:r>
                        <a:rPr lang="zh-CN" sz="1000" b="1" kern="100" spc="-20">
                          <a:latin typeface="Times New Roman"/>
                          <a:ea typeface="方正书宋简体"/>
                          <a:cs typeface="Times New Roman"/>
                        </a:rPr>
                        <a:t>文字验证：进行文字使用、字体字号、颜色等方面的验证</a:t>
                      </a:r>
                      <a:endParaRPr lang="zh-CN" sz="1000" b="1" kern="100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000" b="1" kern="100">
                          <a:latin typeface="Times New Roman"/>
                          <a:ea typeface="方正书宋简体"/>
                          <a:cs typeface="Times New Roman"/>
                        </a:rPr>
                        <a:t>文字使用验证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查看文字使用是否恰当，有无歧义，有无错别字</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字体字号验证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检查各个页面中的字体字号显示是否一致</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文字颜色验证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查看文字使用颜色是否一致</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1288">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提示文字验证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检查中文版的提示文字是否为中文，英文版的提示文字是否为英文</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04826">
                <a:tc rowSpan="2">
                  <a:txBody>
                    <a:bodyPr/>
                    <a:lstStyle/>
                    <a:p>
                      <a:pPr indent="266700" algn="just">
                        <a:spcBef>
                          <a:spcPts val="120"/>
                        </a:spcBef>
                        <a:spcAft>
                          <a:spcPts val="120"/>
                        </a:spcAft>
                      </a:pPr>
                      <a:r>
                        <a:rPr lang="zh-CN" sz="1000" b="1" kern="100">
                          <a:latin typeface="Times New Roman"/>
                          <a:ea typeface="方正书宋简体"/>
                          <a:cs typeface="Times New Roman"/>
                        </a:rPr>
                        <a:t>浏览器兼容验证：对浏览器、脚本的兼容性进行验证</a:t>
                      </a:r>
                      <a:endParaRPr lang="zh-CN" sz="1000" b="1" kern="100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just">
                        <a:spcBef>
                          <a:spcPts val="120"/>
                        </a:spcBef>
                        <a:spcAft>
                          <a:spcPts val="120"/>
                        </a:spcAft>
                      </a:pPr>
                      <a:r>
                        <a:rPr lang="zh-CN" sz="1000" b="1" kern="100" spc="20">
                          <a:latin typeface="Times New Roman"/>
                          <a:ea typeface="方正书宋简体"/>
                          <a:cs typeface="Times New Roman"/>
                        </a:rPr>
                        <a:t>浏览器兼容性验证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分别查看在</a:t>
                      </a:r>
                      <a:r>
                        <a:rPr lang="en-US" sz="1000" b="1" kern="100">
                          <a:latin typeface="Times New Roman"/>
                          <a:ea typeface="方正书宋简体"/>
                          <a:cs typeface="Times New Roman"/>
                        </a:rPr>
                        <a:t>IE 6.0</a:t>
                      </a:r>
                      <a:r>
                        <a:rPr lang="zh-CN" sz="1000" b="1" kern="100">
                          <a:latin typeface="Times New Roman"/>
                          <a:ea typeface="方正书宋简体"/>
                          <a:cs typeface="Times New Roman"/>
                        </a:rPr>
                        <a:t>、</a:t>
                      </a:r>
                      <a:r>
                        <a:rPr lang="en-US" sz="1000" b="1" kern="100">
                          <a:latin typeface="Times New Roman"/>
                          <a:ea typeface="方正书宋简体"/>
                          <a:cs typeface="Times New Roman"/>
                        </a:rPr>
                        <a:t>IE 7.0</a:t>
                      </a:r>
                      <a:r>
                        <a:rPr lang="zh-CN" sz="1000" b="1" kern="100">
                          <a:latin typeface="Times New Roman"/>
                          <a:ea typeface="方正书宋简体"/>
                          <a:cs typeface="Times New Roman"/>
                        </a:rPr>
                        <a:t>、</a:t>
                      </a:r>
                      <a:r>
                        <a:rPr lang="en-US" sz="1000" b="1" kern="100">
                          <a:latin typeface="Times New Roman"/>
                          <a:ea typeface="方正书宋简体"/>
                          <a:cs typeface="Times New Roman"/>
                        </a:rPr>
                        <a:t>IE 8.0</a:t>
                      </a:r>
                      <a:r>
                        <a:rPr lang="zh-CN" sz="1000" b="1" kern="100">
                          <a:latin typeface="Times New Roman"/>
                          <a:ea typeface="方正书宋简体"/>
                          <a:cs typeface="Times New Roman"/>
                        </a:rPr>
                        <a:t>、</a:t>
                      </a:r>
                      <a:r>
                        <a:rPr lang="en-US" sz="1000" b="1" kern="100">
                          <a:latin typeface="Times New Roman"/>
                          <a:ea typeface="方正书宋简体"/>
                          <a:cs typeface="Times New Roman"/>
                        </a:rPr>
                        <a:t>MyIE 2</a:t>
                      </a:r>
                      <a:r>
                        <a:rPr lang="zh-CN" sz="1000" b="1" kern="100">
                          <a:latin typeface="Times New Roman"/>
                          <a:ea typeface="方正书宋简体"/>
                          <a:cs typeface="Times New Roman"/>
                        </a:rPr>
                        <a:t>、</a:t>
                      </a:r>
                      <a:r>
                        <a:rPr lang="en-US" sz="1000" b="1" kern="100">
                          <a:latin typeface="Times New Roman"/>
                          <a:ea typeface="方正书宋简体"/>
                          <a:cs typeface="Times New Roman"/>
                        </a:rPr>
                        <a:t>Mozilla Firefox</a:t>
                      </a:r>
                      <a:r>
                        <a:rPr lang="zh-CN" sz="1000" b="1" kern="100">
                          <a:latin typeface="Times New Roman"/>
                          <a:ea typeface="方正书宋简体"/>
                          <a:cs typeface="Times New Roman"/>
                        </a:rPr>
                        <a:t>等常用浏览器上功能运行是否正常，界面显示是否正常，风格是否一致</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304826">
                <a:tc vMerge="1">
                  <a:txBody>
                    <a:bodyPr/>
                    <a:lstStyle/>
                    <a:p>
                      <a:endParaRPr lang="zh-CN" altLang="en-US"/>
                    </a:p>
                  </a:txBody>
                  <a:tcPr/>
                </a:tc>
                <a:tc>
                  <a:txBody>
                    <a:bodyPr/>
                    <a:lstStyle/>
                    <a:p>
                      <a:pPr indent="266700" algn="just">
                        <a:spcBef>
                          <a:spcPts val="120"/>
                        </a:spcBef>
                        <a:spcAft>
                          <a:spcPts val="120"/>
                        </a:spcAft>
                      </a:pPr>
                      <a:r>
                        <a:rPr lang="en-US" sz="1000" b="1" kern="100">
                          <a:latin typeface="Times New Roman"/>
                          <a:ea typeface="方正书宋简体"/>
                          <a:cs typeface="Times New Roman"/>
                        </a:rPr>
                        <a:t>Script</a:t>
                      </a:r>
                      <a:r>
                        <a:rPr lang="zh-CN" sz="1000" b="1" kern="100">
                          <a:latin typeface="Times New Roman"/>
                          <a:ea typeface="方正书宋简体"/>
                          <a:cs typeface="Times New Roman"/>
                        </a:rPr>
                        <a:t>脚本验证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由于不同浏览器对</a:t>
                      </a:r>
                      <a:r>
                        <a:rPr lang="en-US" sz="1000" b="1" kern="100">
                          <a:latin typeface="Times New Roman"/>
                          <a:ea typeface="方正书宋简体"/>
                          <a:cs typeface="Times New Roman"/>
                        </a:rPr>
                        <a:t>JavaScript/VBScript</a:t>
                      </a:r>
                      <a:r>
                        <a:rPr lang="zh-CN" sz="1000" b="1" kern="100">
                          <a:latin typeface="Times New Roman"/>
                          <a:ea typeface="方正书宋简体"/>
                          <a:cs typeface="Times New Roman"/>
                        </a:rPr>
                        <a:t>脚本程序支持不同，所以需要在不同浏览器上进行</a:t>
                      </a:r>
                      <a:r>
                        <a:rPr lang="en-US" sz="1000" b="1" kern="100">
                          <a:latin typeface="Times New Roman"/>
                          <a:ea typeface="方正书宋简体"/>
                          <a:cs typeface="Times New Roman"/>
                        </a:rPr>
                        <a:t>JavaScript/VB Script</a:t>
                      </a:r>
                      <a:r>
                        <a:rPr lang="zh-CN" sz="1000" b="1" kern="100">
                          <a:latin typeface="Times New Roman"/>
                          <a:ea typeface="方正书宋简体"/>
                          <a:cs typeface="Times New Roman"/>
                        </a:rPr>
                        <a:t>脚本程序验证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76772">
                <a:tc rowSpan="11">
                  <a:txBody>
                    <a:bodyPr/>
                    <a:lstStyle/>
                    <a:p>
                      <a:pPr indent="266700" algn="just">
                        <a:spcBef>
                          <a:spcPts val="120"/>
                        </a:spcBef>
                        <a:spcAft>
                          <a:spcPts val="120"/>
                        </a:spcAft>
                      </a:pPr>
                      <a:r>
                        <a:rPr lang="zh-CN" sz="1000" b="1" kern="100">
                          <a:latin typeface="Times New Roman"/>
                          <a:ea typeface="方正书宋简体"/>
                          <a:cs typeface="Times New Roman"/>
                        </a:rPr>
                        <a:t>操作验证：根据测试需求选择测试用例</a:t>
                      </a:r>
                      <a:endParaRPr lang="zh-CN" sz="1000" b="1" kern="1000">
                        <a:latin typeface="Times New Roman"/>
                        <a:ea typeface="方正书宋简体"/>
                        <a:cs typeface="Times New Roman"/>
                      </a:endParaRPr>
                    </a:p>
                  </a:txBody>
                  <a:tcPr marL="55791" marR="5579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120"/>
                        </a:spcBef>
                        <a:spcAft>
                          <a:spcPts val="120"/>
                        </a:spcAft>
                      </a:pPr>
                      <a:r>
                        <a:rPr lang="zh-CN" sz="1000" b="1" kern="100" spc="-20">
                          <a:latin typeface="Times New Roman"/>
                          <a:ea typeface="方正书宋简体"/>
                          <a:cs typeface="Times New Roman"/>
                        </a:rPr>
                        <a:t>界面元素的状态验证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检查界面元素的状态是否正确（如有效、无效、选中等状态）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键盘操作验证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检查界面元素是否支持键盘操作</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鼠标操作验证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检查界面元素是否支持鼠标操作</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默认焦点验证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检查对话框中的默认焦点是否正确</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数据项回显验证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检查数据项是否能正确回显</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76772">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常用功能验证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对于常用的功能，检查用户能否不必阅读手册就能使用</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76772">
                <a:tc vMerge="1">
                  <a:txBody>
                    <a:bodyPr/>
                    <a:lstStyle/>
                    <a:p>
                      <a:endParaRPr lang="zh-CN" altLang="en-US"/>
                    </a:p>
                  </a:txBody>
                  <a:tcPr/>
                </a:tc>
                <a:tc>
                  <a:txBody>
                    <a:bodyPr/>
                    <a:lstStyle/>
                    <a:p>
                      <a:pPr indent="256540" algn="just">
                        <a:spcBef>
                          <a:spcPts val="120"/>
                        </a:spcBef>
                        <a:spcAft>
                          <a:spcPts val="120"/>
                        </a:spcAft>
                      </a:pPr>
                      <a:r>
                        <a:rPr lang="zh-CN" sz="1000" b="1" kern="100" spc="-20">
                          <a:latin typeface="Times New Roman"/>
                          <a:ea typeface="方正书宋简体"/>
                          <a:cs typeface="Times New Roman"/>
                        </a:rPr>
                        <a:t>风险操作提示验证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执行有风险的操作时，检查是否有“确认”、“放弃”等提示</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操作顺序验证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检查操作顺序是否合理</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按钮排列验证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检查按钮排列是否合理</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152413">
                <a:tc vMerge="1">
                  <a:txBody>
                    <a:bodyPr/>
                    <a:lstStyle/>
                    <a:p>
                      <a:endParaRPr lang="zh-CN" altLang="en-US"/>
                    </a:p>
                  </a:txBody>
                  <a:tcPr/>
                </a:tc>
                <a:tc>
                  <a:txBody>
                    <a:bodyPr/>
                    <a:lstStyle/>
                    <a:p>
                      <a:pPr indent="266700" algn="just">
                        <a:spcBef>
                          <a:spcPts val="120"/>
                        </a:spcBef>
                        <a:spcAft>
                          <a:spcPts val="120"/>
                        </a:spcAft>
                      </a:pPr>
                      <a:r>
                        <a:rPr lang="zh-CN" sz="1000" b="1" kern="100">
                          <a:latin typeface="Times New Roman"/>
                          <a:ea typeface="方正书宋简体"/>
                          <a:cs typeface="Times New Roman"/>
                        </a:rPr>
                        <a:t>导航帮助验证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a:latin typeface="Times New Roman"/>
                          <a:ea typeface="方正书宋简体"/>
                          <a:cs typeface="Times New Roman"/>
                        </a:rPr>
                        <a:t>检查导航帮助是否明确</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r h="152413">
                <a:tc vMerge="1">
                  <a:txBody>
                    <a:bodyPr/>
                    <a:lstStyle/>
                    <a:p>
                      <a:endParaRPr lang="zh-CN" altLang="en-US"/>
                    </a:p>
                  </a:txBody>
                  <a:tcPr/>
                </a:tc>
                <a:tc>
                  <a:txBody>
                    <a:bodyPr/>
                    <a:lstStyle/>
                    <a:p>
                      <a:pPr indent="256540" algn="just">
                        <a:spcBef>
                          <a:spcPts val="120"/>
                        </a:spcBef>
                        <a:spcAft>
                          <a:spcPts val="120"/>
                        </a:spcAft>
                      </a:pPr>
                      <a:r>
                        <a:rPr lang="zh-CN" sz="1000" b="1" kern="100" spc="-20">
                          <a:latin typeface="Times New Roman"/>
                          <a:ea typeface="方正书宋简体"/>
                          <a:cs typeface="Times New Roman"/>
                        </a:rPr>
                        <a:t>提示信息规范验证</a:t>
                      </a:r>
                      <a:endParaRPr lang="zh-CN" sz="1000" b="1" kern="100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 dirty="0">
                          <a:latin typeface="Times New Roman"/>
                          <a:ea typeface="方正书宋简体"/>
                          <a:cs typeface="Times New Roman"/>
                        </a:rPr>
                        <a:t>检查提示信息是否规范</a:t>
                      </a:r>
                      <a:endParaRPr lang="zh-CN" sz="1000" b="1" kern="1000" dirty="0">
                        <a:latin typeface="Times New Roman"/>
                        <a:ea typeface="方正书宋简体"/>
                        <a:cs typeface="Times New Roman"/>
                      </a:endParaRPr>
                    </a:p>
                  </a:txBody>
                  <a:tcPr marL="55791" marR="5579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5"/>
                  </a:ext>
                </a:extLst>
              </a:tr>
            </a:tbl>
          </a:graphicData>
        </a:graphic>
      </p:graphicFrame>
      <p:sp>
        <p:nvSpPr>
          <p:cNvPr id="55386" name="矩形 4">
            <a:extLst>
              <a:ext uri="{FF2B5EF4-FFF2-40B4-BE49-F238E27FC236}">
                <a16:creationId xmlns:a16="http://schemas.microsoft.com/office/drawing/2014/main" id="{75E825B3-DE8B-4AAE-805A-73BF09343795}"/>
              </a:ext>
            </a:extLst>
          </p:cNvPr>
          <p:cNvSpPr>
            <a:spLocks noChangeArrowheads="1"/>
          </p:cNvSpPr>
          <p:nvPr/>
        </p:nvSpPr>
        <p:spPr bwMode="auto">
          <a:xfrm>
            <a:off x="7848600" y="1219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87" name="灯片编号占位符 1">
            <a:extLst>
              <a:ext uri="{FF2B5EF4-FFF2-40B4-BE49-F238E27FC236}">
                <a16:creationId xmlns:a16="http://schemas.microsoft.com/office/drawing/2014/main" id="{90B71B0B-93CD-45DE-9BA9-5E9CCF309E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ABA3856-C471-488F-855A-3B97B929889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05977611"/>
      </p:ext>
    </p:extLst>
  </p:cSld>
  <p:clrMapOvr>
    <a:masterClrMapping/>
  </p:clrMapOvr>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987CA59-5859-43B9-A3D0-B9B5EE6867CD}"/>
              </a:ext>
            </a:extLst>
          </p:cNvPr>
          <p:cNvSpPr>
            <a:spLocks noGrp="1" noChangeArrowheads="1"/>
          </p:cNvSpPr>
          <p:nvPr>
            <p:ph type="ctrTitle"/>
          </p:nvPr>
        </p:nvSpPr>
        <p:spPr/>
        <p:txBody>
          <a:bodyPr/>
          <a:lstStyle/>
          <a:p>
            <a:r>
              <a:rPr lang="zh-CN" altLang="en-US" sz="5400">
                <a:ea typeface="宋体" panose="02010600030101010101" pitchFamily="2" charset="-122"/>
              </a:rPr>
              <a:t>第</a:t>
            </a:r>
            <a:r>
              <a:rPr lang="en-US" altLang="zh-CN" sz="5400">
                <a:ea typeface="宋体" panose="02010600030101010101" pitchFamily="2" charset="-122"/>
              </a:rPr>
              <a:t>7</a:t>
            </a:r>
            <a:r>
              <a:rPr lang="zh-CN" altLang="en-US" sz="5400">
                <a:ea typeface="宋体" panose="02010600030101010101" pitchFamily="2" charset="-122"/>
              </a:rPr>
              <a:t>章  测试组织和管理</a:t>
            </a:r>
          </a:p>
        </p:txBody>
      </p:sp>
      <p:sp>
        <p:nvSpPr>
          <p:cNvPr id="3075" name="灯片编号占位符 1">
            <a:extLst>
              <a:ext uri="{FF2B5EF4-FFF2-40B4-BE49-F238E27FC236}">
                <a16:creationId xmlns:a16="http://schemas.microsoft.com/office/drawing/2014/main" id="{5C192CAF-16A1-4E49-B623-FB5951953EB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897FFE6-19CB-407E-919A-3F20BBF09DDF}"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552</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61159278"/>
      </p:ext>
    </p:extLst>
  </p:cSld>
  <p:clrMapOvr>
    <a:masterClrMapping/>
  </p:clrMapOvr>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4B632433-EE1A-4338-8F94-6E685A2B557D}"/>
              </a:ext>
            </a:extLst>
          </p:cNvPr>
          <p:cNvSpPr>
            <a:spLocks noGrp="1"/>
          </p:cNvSpPr>
          <p:nvPr>
            <p:ph idx="1"/>
          </p:nvPr>
        </p:nvSpPr>
        <p:spPr>
          <a:xfrm>
            <a:off x="0" y="1295400"/>
            <a:ext cx="8686800" cy="5562600"/>
          </a:xfrm>
        </p:spPr>
        <p:txBody>
          <a:bodyPr/>
          <a:lstStyle/>
          <a:p>
            <a:r>
              <a:rPr lang="en-US" altLang="zh-CN">
                <a:ea typeface="宋体" panose="02010600030101010101" pitchFamily="2" charset="-122"/>
              </a:rPr>
              <a:t>		  </a:t>
            </a:r>
            <a:r>
              <a:rPr lang="zh-CN" altLang="zh-CN">
                <a:ea typeface="宋体" panose="02010600030101010101" pitchFamily="2" charset="-122"/>
              </a:rPr>
              <a:t>测试的组织包括对人员的组织，在项目开发过程中，各阶段都应该有测试人员投入。</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需求分析阶段：可以安排测试代表参加项目组的需求讨论会，尽早了解项目需求，同时也根据自己的测试经验，尽早发现是否需求中存在缺陷或遗漏。需求完成后，测试人员根据需求编写部分系统测试用例，包括检查需求完整性以及需求的可测试性。</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）在设计阶段：系统设计人员编写集成测试计划和用例，为集成测试做指导，此时，要特别注意接口的用例设计。</a:t>
            </a:r>
          </a:p>
          <a:p>
            <a:endParaRPr lang="zh-CN" altLang="en-US">
              <a:ea typeface="宋体" panose="02010600030101010101" pitchFamily="2" charset="-122"/>
            </a:endParaRPr>
          </a:p>
        </p:txBody>
      </p:sp>
      <p:sp>
        <p:nvSpPr>
          <p:cNvPr id="4099" name="灯片编号占位符 1">
            <a:extLst>
              <a:ext uri="{FF2B5EF4-FFF2-40B4-BE49-F238E27FC236}">
                <a16:creationId xmlns:a16="http://schemas.microsoft.com/office/drawing/2014/main" id="{ACD855B9-D5A2-4B68-8A76-E608AF33CF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A804AA-F6E7-47E5-A1CD-D6C919E29E5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81518935"/>
      </p:ext>
    </p:extLst>
  </p:cSld>
  <p:clrMapOvr>
    <a:masterClrMapping/>
  </p:clrMapOvr>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707BF779-0CC6-4519-8CB3-73A793D70AD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）在详细设计和编码阶段：由开发人员进行全面完整的单元测试用例编写。</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）提交系统测试：测试人员要仔细研究项目的有关资料，包括需求规格说明书、设计规格说明书，完善和补充系统测试用例，做到需求被</a:t>
            </a:r>
            <a:r>
              <a:rPr lang="en-US" altLang="zh-CN">
                <a:ea typeface="宋体" panose="02010600030101010101" pitchFamily="2" charset="-122"/>
              </a:rPr>
              <a:t>100%</a:t>
            </a:r>
            <a:r>
              <a:rPr lang="zh-CN" altLang="zh-CN">
                <a:ea typeface="宋体" panose="02010600030101010101" pitchFamily="2" charset="-122"/>
              </a:rPr>
              <a:t>覆盖，然后执行系统测试。</a:t>
            </a:r>
          </a:p>
          <a:p>
            <a:endParaRPr lang="zh-CN" altLang="en-US">
              <a:ea typeface="宋体" panose="02010600030101010101" pitchFamily="2" charset="-122"/>
            </a:endParaRPr>
          </a:p>
        </p:txBody>
      </p:sp>
      <p:sp>
        <p:nvSpPr>
          <p:cNvPr id="5123" name="灯片编号占位符 1">
            <a:extLst>
              <a:ext uri="{FF2B5EF4-FFF2-40B4-BE49-F238E27FC236}">
                <a16:creationId xmlns:a16="http://schemas.microsoft.com/office/drawing/2014/main" id="{B66E0A17-650C-423F-98A6-DB042C2A68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CC63C9-21D3-47E3-8A8D-E9C2C4D837F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8205878"/>
      </p:ext>
    </p:extLst>
  </p:cSld>
  <p:clrMapOvr>
    <a:masterClrMapping/>
  </p:clrMapOvr>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6DDD5DF5-EE7F-4324-9AD2-7819BBE9047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7.1  测 试 准 备</a:t>
            </a:r>
          </a:p>
          <a:p>
            <a:r>
              <a:rPr lang="en-US" altLang="zh-CN">
                <a:ea typeface="宋体" panose="02010600030101010101" pitchFamily="2" charset="-122"/>
              </a:rPr>
              <a:t>	</a:t>
            </a:r>
            <a:r>
              <a:rPr lang="zh-CN" altLang="zh-CN">
                <a:ea typeface="宋体" panose="02010600030101010101" pitchFamily="2" charset="-122"/>
              </a:rPr>
              <a:t>7.1.1  测试需求分析和计划</a:t>
            </a:r>
          </a:p>
          <a:p>
            <a:r>
              <a:rPr lang="en-US" altLang="zh-CN">
                <a:ea typeface="宋体" panose="02010600030101010101" pitchFamily="2" charset="-122"/>
              </a:rPr>
              <a:t>	</a:t>
            </a:r>
            <a:r>
              <a:rPr lang="zh-CN" altLang="zh-CN">
                <a:ea typeface="宋体" panose="02010600030101010101" pitchFamily="2" charset="-122"/>
              </a:rPr>
              <a:t>1．什么是测试需求</a:t>
            </a:r>
          </a:p>
          <a:p>
            <a:r>
              <a:rPr lang="en-US" altLang="zh-CN">
                <a:ea typeface="宋体" panose="02010600030101010101" pitchFamily="2" charset="-122"/>
              </a:rPr>
              <a:t>		  </a:t>
            </a:r>
            <a:r>
              <a:rPr lang="zh-CN" altLang="zh-CN">
                <a:ea typeface="宋体" panose="02010600030101010101" pitchFamily="2" charset="-122"/>
              </a:rPr>
              <a:t>软件测试需求是根据程序文件和质量目标对软件测试活动所提的要求，也就是在项目中要测试哪些内容和测试到什么程度。</a:t>
            </a:r>
            <a:endParaRPr lang="zh-CN" altLang="en-US">
              <a:ea typeface="宋体" panose="02010600030101010101" pitchFamily="2" charset="-122"/>
            </a:endParaRPr>
          </a:p>
        </p:txBody>
      </p:sp>
      <p:sp>
        <p:nvSpPr>
          <p:cNvPr id="6147" name="灯片编号占位符 1">
            <a:extLst>
              <a:ext uri="{FF2B5EF4-FFF2-40B4-BE49-F238E27FC236}">
                <a16:creationId xmlns:a16="http://schemas.microsoft.com/office/drawing/2014/main" id="{DF1BF321-EFC4-4367-B28E-85457D0A29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83940A-FE2A-4CAD-9D09-49736A42B74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40036406"/>
      </p:ext>
    </p:extLst>
  </p:cSld>
  <p:clrMapOvr>
    <a:masterClrMapping/>
  </p:clrMapOvr>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CC1455D9-E805-4083-BF10-8C83C4865482}"/>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在测试活动中，首先需要明确测试需求，才能决定需要多少人、怎么测、测试多长时间、测试的环境、需要的技能、工具、相应的背景知识以及可能遇到的风险等，以上所有的内容结合起来就构成了测试计划的基本要素。</a:t>
            </a:r>
          </a:p>
          <a:p>
            <a:r>
              <a:rPr lang="en-US" altLang="zh-CN">
                <a:ea typeface="宋体" panose="02010600030101010101" pitchFamily="2" charset="-122"/>
              </a:rPr>
              <a:t>		  </a:t>
            </a:r>
            <a:r>
              <a:rPr lang="zh-CN" altLang="zh-CN">
                <a:ea typeface="宋体" panose="02010600030101010101" pitchFamily="2" charset="-122"/>
              </a:rPr>
              <a:t>测试需求是测试计划的基础与重点。</a:t>
            </a:r>
            <a:endParaRPr lang="zh-CN" altLang="en-US">
              <a:ea typeface="宋体" panose="02010600030101010101" pitchFamily="2" charset="-122"/>
            </a:endParaRPr>
          </a:p>
          <a:p>
            <a:endParaRPr lang="zh-CN" altLang="en-US">
              <a:ea typeface="宋体" panose="02010600030101010101" pitchFamily="2" charset="-122"/>
            </a:endParaRPr>
          </a:p>
        </p:txBody>
      </p:sp>
      <p:sp>
        <p:nvSpPr>
          <p:cNvPr id="7171" name="灯片编号占位符 1">
            <a:extLst>
              <a:ext uri="{FF2B5EF4-FFF2-40B4-BE49-F238E27FC236}">
                <a16:creationId xmlns:a16="http://schemas.microsoft.com/office/drawing/2014/main" id="{91E90018-9249-46B2-BD53-64DF908A25C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E4EF36-FC2E-44DD-9D3C-34613D6B96B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5817494"/>
      </p:ext>
    </p:extLst>
  </p:cSld>
  <p:clrMapOvr>
    <a:masterClrMapping/>
  </p:clrMapOvr>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A9254E30-6793-45E3-80F7-7DEE49EA72E3}"/>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2．为什么要做测试需求分析</a:t>
            </a:r>
          </a:p>
          <a:p>
            <a:r>
              <a:rPr lang="en-US" altLang="zh-CN">
                <a:ea typeface="宋体" panose="02010600030101010101" pitchFamily="2" charset="-122"/>
              </a:rPr>
              <a:t>		  </a:t>
            </a:r>
            <a:r>
              <a:rPr lang="zh-CN" altLang="zh-CN">
                <a:ea typeface="宋体" panose="02010600030101010101" pitchFamily="2" charset="-122"/>
              </a:rPr>
              <a:t>要成功地完成一个测试项目，必须了解测试的规模、复杂程度以及可能存在的风险，这些都需要通过详细的测试需求来了解。</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测试需求详细、精准，表明对所测软件了解得深入，对所要进行的任务内容有清晰的认识，因而保证测试的质量与进度就更有把握。</a:t>
            </a:r>
          </a:p>
          <a:p>
            <a:endParaRPr lang="zh-CN" altLang="en-US">
              <a:ea typeface="宋体" panose="02010600030101010101" pitchFamily="2" charset="-122"/>
            </a:endParaRPr>
          </a:p>
        </p:txBody>
      </p:sp>
      <p:sp>
        <p:nvSpPr>
          <p:cNvPr id="8195" name="灯片编号占位符 1">
            <a:extLst>
              <a:ext uri="{FF2B5EF4-FFF2-40B4-BE49-F238E27FC236}">
                <a16:creationId xmlns:a16="http://schemas.microsoft.com/office/drawing/2014/main" id="{3987EFF5-A339-43EA-BC59-41D713A141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4A032C-0DFF-44BC-A173-E0A2D7FC90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6328596"/>
      </p:ext>
    </p:extLst>
  </p:cSld>
  <p:clrMapOvr>
    <a:masterClrMapping/>
  </p:clrMapOvr>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306D0F96-0B82-4651-88EB-8FF5CB84DE5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3．测试需求的依据与收集</a:t>
            </a:r>
          </a:p>
          <a:p>
            <a:r>
              <a:rPr lang="en-US" altLang="zh-CN">
                <a:ea typeface="宋体" panose="02010600030101010101" pitchFamily="2" charset="-122"/>
              </a:rPr>
              <a:t>		  </a:t>
            </a:r>
            <a:r>
              <a:rPr lang="zh-CN" altLang="zh-CN">
                <a:ea typeface="宋体" panose="02010600030101010101" pitchFamily="2" charset="-122"/>
              </a:rPr>
              <a:t>测试需求通常是以待测对象的软件需求为原型进行分析而转变过来的。但测试需求并不等同于软件需求，它是以测试的观点根据软件需求整理出一个检查表（Checklist），作为测试该软件的主要工作内容。</a:t>
            </a:r>
          </a:p>
        </p:txBody>
      </p:sp>
      <p:sp>
        <p:nvSpPr>
          <p:cNvPr id="9219" name="灯片编号占位符 1">
            <a:extLst>
              <a:ext uri="{FF2B5EF4-FFF2-40B4-BE49-F238E27FC236}">
                <a16:creationId xmlns:a16="http://schemas.microsoft.com/office/drawing/2014/main" id="{1C7DEEA6-3B51-49BF-9418-7C6D066F205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5C3CAE-5665-427C-9C02-FEFC8F4B475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72975596"/>
      </p:ext>
    </p:extLst>
  </p:cSld>
  <p:clrMapOvr>
    <a:masterClrMapping/>
  </p:clrMapOvr>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43AB8F42-9878-4ECF-B233-49217CF02F1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测试需求主要通过以下途径来收集：</a:t>
            </a:r>
          </a:p>
          <a:p>
            <a:r>
              <a:rPr lang="en-US" altLang="zh-CN">
                <a:ea typeface="宋体" panose="02010600030101010101" pitchFamily="2" charset="-122"/>
              </a:rPr>
              <a:t> </a:t>
            </a:r>
            <a:r>
              <a:rPr lang="zh-CN" altLang="zh-CN">
                <a:ea typeface="宋体" panose="02010600030101010101" pitchFamily="2" charset="-122"/>
              </a:rPr>
              <a:t>（1）与待测软件相关的各种文档资料。</a:t>
            </a:r>
          </a:p>
          <a:p>
            <a:r>
              <a:rPr lang="en-US" altLang="zh-CN">
                <a:ea typeface="宋体" panose="02010600030101010101" pitchFamily="2" charset="-122"/>
              </a:rPr>
              <a:t> </a:t>
            </a:r>
            <a:r>
              <a:rPr lang="zh-CN" altLang="zh-CN">
                <a:ea typeface="宋体" panose="02010600030101010101" pitchFamily="2" charset="-122"/>
              </a:rPr>
              <a:t>（2）与客户或系统分析员的沟通；</a:t>
            </a:r>
          </a:p>
          <a:p>
            <a:r>
              <a:rPr lang="en-US" altLang="zh-CN">
                <a:ea typeface="宋体" panose="02010600030101010101" pitchFamily="2" charset="-122"/>
              </a:rPr>
              <a:t> </a:t>
            </a:r>
            <a:r>
              <a:rPr lang="zh-CN" altLang="zh-CN">
                <a:ea typeface="宋体" panose="02010600030101010101" pitchFamily="2" charset="-122"/>
              </a:rPr>
              <a:t>（3）业务背景资料，如待测软件业务领域的知识等；</a:t>
            </a:r>
          </a:p>
          <a:p>
            <a:r>
              <a:rPr lang="en-US" altLang="zh-CN">
                <a:ea typeface="宋体" panose="02010600030101010101" pitchFamily="2" charset="-122"/>
              </a:rPr>
              <a:t> </a:t>
            </a:r>
            <a:r>
              <a:rPr lang="zh-CN" altLang="zh-CN">
                <a:ea typeface="宋体" panose="02010600030101010101" pitchFamily="2" charset="-122"/>
              </a:rPr>
              <a:t>（4）正式与非正式的培训；</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（5）其他相关内容。</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0243" name="灯片编号占位符 1">
            <a:extLst>
              <a:ext uri="{FF2B5EF4-FFF2-40B4-BE49-F238E27FC236}">
                <a16:creationId xmlns:a16="http://schemas.microsoft.com/office/drawing/2014/main" id="{8901F35F-F196-4C87-9E86-A6AD97846E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6A6360-CC33-4450-BDD0-793B2B31E9B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12236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1D217167-5329-4451-AB10-B7F4721C26C9}"/>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由于各开发阶段工作的连续性，以及逐步扩展，早期开发中出现的错误如果不能得到及时发现和解决，必然要在后面各阶段中逐步传递，并且也会逐步扩展。</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1.11</a:t>
            </a:r>
            <a:r>
              <a:rPr lang="zh-CN" altLang="zh-CN">
                <a:ea typeface="宋体" panose="02010600030101010101" pitchFamily="2" charset="-122"/>
              </a:rPr>
              <a:t>表明了这一步扩展的现象。</a:t>
            </a:r>
          </a:p>
          <a:p>
            <a:pPr eaLnBrk="1" hangingPunct="1"/>
            <a:endParaRPr lang="zh-CN" altLang="en-US">
              <a:ea typeface="宋体" panose="02010600030101010101" pitchFamily="2" charset="-122"/>
            </a:endParaRPr>
          </a:p>
        </p:txBody>
      </p:sp>
    </p:spTree>
  </p:cSld>
  <p:clrMapOvr>
    <a:masterClrMapping/>
  </p:clrMapOvr>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0158FC80-8D83-484F-B14D-A5A71BDF87C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4．测试需求分析</a:t>
            </a:r>
          </a:p>
          <a:p>
            <a:r>
              <a:rPr lang="en-US" altLang="zh-CN">
                <a:ea typeface="宋体" panose="02010600030101010101" pitchFamily="2" charset="-122"/>
              </a:rPr>
              <a:t>		  </a:t>
            </a:r>
            <a:r>
              <a:rPr lang="zh-CN" altLang="zh-CN">
                <a:ea typeface="宋体" panose="02010600030101010101" pitchFamily="2" charset="-122"/>
              </a:rPr>
              <a:t>测试需求分析是通过划分需求来源、分解测试需求类型，并分析测试需求的确定性、可测性、测试次序、重要性、稳定度、工作量等活动，定义出测试需求的测试范围、优先级、测试风险、关系及约束，并建立与需求规格、测试用例之间的双向跟踪关系的过程。</a:t>
            </a:r>
          </a:p>
        </p:txBody>
      </p:sp>
      <p:sp>
        <p:nvSpPr>
          <p:cNvPr id="11267" name="灯片编号占位符 1">
            <a:extLst>
              <a:ext uri="{FF2B5EF4-FFF2-40B4-BE49-F238E27FC236}">
                <a16:creationId xmlns:a16="http://schemas.microsoft.com/office/drawing/2014/main" id="{70FD09BD-82AE-4763-8F45-547C237B51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3DC323-5E7F-49ED-BD83-65D22F63EEE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224563"/>
      </p:ext>
    </p:extLst>
  </p:cSld>
  <p:clrMapOvr>
    <a:masterClrMapping/>
  </p:clrMapOvr>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7524302C-5287-4942-9001-485D1132599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我们把测试需求分析概括为以下</a:t>
            </a:r>
            <a:r>
              <a:rPr lang="en-US" altLang="zh-CN">
                <a:ea typeface="宋体" panose="02010600030101010101" pitchFamily="2" charset="-122"/>
              </a:rPr>
              <a:t>5</a:t>
            </a:r>
            <a:r>
              <a:rPr lang="zh-CN" altLang="zh-CN">
                <a:ea typeface="宋体" panose="02010600030101010101" pitchFamily="2" charset="-122"/>
              </a:rPr>
              <a:t>个部分。</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）明确需求的范围</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）明确每一个功能的业务处理过程</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）不同的功能点业务侧重</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）挖掘显式需求背后的隐式需求</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）测试需求的优先级</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2291" name="灯片编号占位符 1">
            <a:extLst>
              <a:ext uri="{FF2B5EF4-FFF2-40B4-BE49-F238E27FC236}">
                <a16:creationId xmlns:a16="http://schemas.microsoft.com/office/drawing/2014/main" id="{60A56C6B-D223-4A12-A4D9-448E43A6CA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B7150F2-86FD-4E27-93C3-E5AC11D1998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05836586"/>
      </p:ext>
    </p:extLst>
  </p:cSld>
  <p:clrMapOvr>
    <a:masterClrMapping/>
  </p:clrMapOvr>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63C77548-D451-4F79-8ED1-B943A8DCA137}"/>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5．测试计划</a:t>
            </a:r>
          </a:p>
          <a:p>
            <a:r>
              <a:rPr lang="en-US" altLang="zh-CN">
                <a:ea typeface="宋体" panose="02010600030101010101" pitchFamily="2" charset="-122"/>
              </a:rPr>
              <a:t>		  </a:t>
            </a:r>
            <a:r>
              <a:rPr lang="zh-CN" altLang="zh-CN">
                <a:ea typeface="宋体" panose="02010600030101010101" pitchFamily="2" charset="-122"/>
              </a:rPr>
              <a:t>测试计划是一个叙述了预定的测试活动的范围、途径、资源及进度安排的文档。</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它确认了测试项、被测特征、测试任务、人员安排以及任何偶发事件的风险。</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）测试计划的目的</a:t>
            </a:r>
            <a:endParaRPr lang="en-US" altLang="zh-CN">
              <a:ea typeface="宋体" panose="02010600030101010101" pitchFamily="2" charset="-122"/>
            </a:endParaRPr>
          </a:p>
          <a:p>
            <a:r>
              <a:rPr lang="zh-CN" altLang="en-US">
                <a:ea typeface="宋体" panose="02010600030101010101" pitchFamily="2" charset="-122"/>
              </a:rPr>
              <a:t>           测试计划是对将要执行的测试过程的整体规划进行说明，用于指导测试过程。</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）编写策略</a:t>
            </a:r>
          </a:p>
          <a:p>
            <a:endParaRPr lang="zh-CN" altLang="en-US">
              <a:ea typeface="宋体" panose="02010600030101010101" pitchFamily="2" charset="-122"/>
            </a:endParaRPr>
          </a:p>
        </p:txBody>
      </p:sp>
      <p:sp>
        <p:nvSpPr>
          <p:cNvPr id="13315" name="灯片编号占位符 1">
            <a:extLst>
              <a:ext uri="{FF2B5EF4-FFF2-40B4-BE49-F238E27FC236}">
                <a16:creationId xmlns:a16="http://schemas.microsoft.com/office/drawing/2014/main" id="{F41E69A1-BBDD-4866-8BF4-53A0B2DB2C8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208722-B443-44DC-AE47-F67351FEE84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02823922"/>
      </p:ext>
    </p:extLst>
  </p:cSld>
  <p:clrMapOvr>
    <a:masterClrMapping/>
  </p:clrMapOvr>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B3C1CA35-4F84-40DF-ACA8-B5490ABC641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5W”规则指的是“What”（做什么）、“Why”（为什么做）、“When”（何时做）、“Where”（在哪里）、“How”（如何做）。利用“5W”规则创建软件测试计划，可以帮助测试团队理解测试的目的（Why），明确测试的范围和内容（What），确定测试的开始和结束日期（When），指出测试的方法和工具（How），给出测试文档和软件的存放位置（Where）。</a:t>
            </a:r>
          </a:p>
          <a:p>
            <a:endParaRPr lang="zh-CN" altLang="en-US">
              <a:ea typeface="宋体" panose="02010600030101010101" pitchFamily="2" charset="-122"/>
            </a:endParaRPr>
          </a:p>
        </p:txBody>
      </p:sp>
      <p:sp>
        <p:nvSpPr>
          <p:cNvPr id="14339" name="灯片编号占位符 1">
            <a:extLst>
              <a:ext uri="{FF2B5EF4-FFF2-40B4-BE49-F238E27FC236}">
                <a16:creationId xmlns:a16="http://schemas.microsoft.com/office/drawing/2014/main" id="{683B7F8E-F30E-4F9F-A50D-D63461629B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140052E-3232-46C0-AE03-53943839FD8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4252372"/>
      </p:ext>
    </p:extLst>
  </p:cSld>
  <p:clrMapOvr>
    <a:masterClrMapping/>
  </p:clrMapOvr>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A8DF1D1A-033C-498E-BE5E-903728EEE590}"/>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）主要内容</a:t>
            </a:r>
          </a:p>
          <a:p>
            <a:r>
              <a:rPr lang="en-US" altLang="zh-CN">
                <a:ea typeface="宋体" panose="02010600030101010101" pitchFamily="2" charset="-122"/>
              </a:rPr>
              <a:t>		  </a:t>
            </a:r>
            <a:r>
              <a:rPr lang="zh-CN" altLang="zh-CN">
                <a:ea typeface="宋体" panose="02010600030101010101" pitchFamily="2" charset="-122"/>
              </a:rPr>
              <a:t>测试计划（如表7.1所示）的内容因项目以及项目的大小而有所不同，一般包含测试概要、测试目标、测试范围、测试策略、重点事项、测试配置、人员组织、沟通方式、测试进度、测试标准、发布/提交产物、风险分析等内容。</a:t>
            </a:r>
          </a:p>
          <a:p>
            <a:endParaRPr lang="zh-CN" altLang="en-US">
              <a:ea typeface="宋体" panose="02010600030101010101" pitchFamily="2" charset="-122"/>
            </a:endParaRPr>
          </a:p>
        </p:txBody>
      </p:sp>
      <p:sp>
        <p:nvSpPr>
          <p:cNvPr id="15363" name="灯片编号占位符 1">
            <a:extLst>
              <a:ext uri="{FF2B5EF4-FFF2-40B4-BE49-F238E27FC236}">
                <a16:creationId xmlns:a16="http://schemas.microsoft.com/office/drawing/2014/main" id="{EB2642C3-6394-47D9-B46F-25A235C08D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B13F3D-9DA5-449E-AD34-76A182DE9F8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1326403"/>
      </p:ext>
    </p:extLst>
  </p:cSld>
  <p:clrMapOvr>
    <a:masterClrMapping/>
  </p:clrMapOvr>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3B6A890-1394-4214-8A1B-6A6D8BEE2334}"/>
              </a:ext>
            </a:extLst>
          </p:cNvPr>
          <p:cNvGraphicFramePr>
            <a:graphicFrameLocks noGrp="1"/>
          </p:cNvGraphicFramePr>
          <p:nvPr>
            <p:ph idx="1"/>
          </p:nvPr>
        </p:nvGraphicFramePr>
        <p:xfrm>
          <a:off x="533400" y="2057400"/>
          <a:ext cx="8229600" cy="4211636"/>
        </p:xfrm>
        <a:graphic>
          <a:graphicData uri="http://schemas.openxmlformats.org/drawingml/2006/table">
            <a:tbl>
              <a:tblPr/>
              <a:tblGrid>
                <a:gridCol w="895350">
                  <a:extLst>
                    <a:ext uri="{9D8B030D-6E8A-4147-A177-3AD203B41FA5}">
                      <a16:colId xmlns:a16="http://schemas.microsoft.com/office/drawing/2014/main" val="20000"/>
                    </a:ext>
                  </a:extLst>
                </a:gridCol>
                <a:gridCol w="1543050">
                  <a:extLst>
                    <a:ext uri="{9D8B030D-6E8A-4147-A177-3AD203B41FA5}">
                      <a16:colId xmlns:a16="http://schemas.microsoft.com/office/drawing/2014/main" val="20001"/>
                    </a:ext>
                  </a:extLst>
                </a:gridCol>
                <a:gridCol w="5791200">
                  <a:extLst>
                    <a:ext uri="{9D8B030D-6E8A-4147-A177-3AD203B41FA5}">
                      <a16:colId xmlns:a16="http://schemas.microsoft.com/office/drawing/2014/main" val="20002"/>
                    </a:ext>
                  </a:extLst>
                </a:gridCol>
              </a:tblGrid>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序    号</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条    目</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内    容</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测试概要</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摘要说明所需测试的软件、名词解释以及所参考的相关文档</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测试目标</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对测试目标进行简要的描述</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815">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测试范围</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测试计划所包含的测试软件需测试的范围和优先级，哪些需要重点测试、哪些无需测试或无法测试或推迟测试</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测试策略</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针对每个范围内的要素和内容，制定测试策略，选择所使用的测试技术和方法</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65815">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重点事项</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列出需要测试的软件的所有的主要功能和测试重点，这部分应该和测试用例设计相对应，并互相检查</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6</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测试配置</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测试所需要的软硬件、测试工具、必要的技术资源、培训、文档等</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65815">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7</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人员组织</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035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需要什么样的人进行测试，多少人测试，各自的角色和责任，需要进行哪些学习和培训</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8</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沟通方式</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测试组内部、测试与开发组之间使用什么样的工具、标识和频度进行沟通和确认</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815">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9</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测试进度</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将测试计划合理分配到不同的测试人员，并注意先后顺序。对于长期大型的测试计划，可以使用里程碑来表示进度的变化</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548722">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测试标准</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55588"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测试开始、完成、延迟以及继续的标准，包括制定测试开始和完成的标准；某些时候，测试计划会因某种原因（过多阻塞性的</a:t>
                      </a: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Bug</a:t>
                      </a: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）而导致延迟，问题解决后测试继续</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815">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11</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发布提交</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035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在按照测试计划进行测试发布后需要交付的软件产品、测试用例、测试数据及相关文档</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61977">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12</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风险分析</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需要考虑测试计划中可能的风险和解决方法</a:t>
                      </a: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6442" name="矩形 4">
            <a:extLst>
              <a:ext uri="{FF2B5EF4-FFF2-40B4-BE49-F238E27FC236}">
                <a16:creationId xmlns:a16="http://schemas.microsoft.com/office/drawing/2014/main" id="{04ED1645-955A-471B-84DB-A7060D062958}"/>
              </a:ext>
            </a:extLst>
          </p:cNvPr>
          <p:cNvSpPr>
            <a:spLocks noChangeArrowheads="1"/>
          </p:cNvSpPr>
          <p:nvPr/>
        </p:nvSpPr>
        <p:spPr bwMode="auto">
          <a:xfrm>
            <a:off x="3276600" y="160020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表7.1	测试计划内容</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43" name="灯片编号占位符 1">
            <a:extLst>
              <a:ext uri="{FF2B5EF4-FFF2-40B4-BE49-F238E27FC236}">
                <a16:creationId xmlns:a16="http://schemas.microsoft.com/office/drawing/2014/main" id="{BA5FBF73-EEDF-435B-B6A9-FF2BD66A42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A0D65F-E283-4B39-8222-3D18213FA62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79039050"/>
      </p:ext>
    </p:extLst>
  </p:cSld>
  <p:clrMapOvr>
    <a:masterClrMapping/>
  </p:clrMapOvr>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5DCE523C-F4E3-4BBC-A907-2884D5F5378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7.1.2  测试环境搭建</a:t>
            </a:r>
          </a:p>
          <a:p>
            <a:r>
              <a:rPr lang="en-US" altLang="zh-CN">
                <a:ea typeface="宋体" panose="02010600030101010101" pitchFamily="2" charset="-122"/>
              </a:rPr>
              <a:t>		  </a:t>
            </a:r>
            <a:r>
              <a:rPr lang="zh-CN" altLang="zh-CN">
                <a:ea typeface="宋体" panose="02010600030101010101" pitchFamily="2" charset="-122"/>
              </a:rPr>
              <a:t>测试环境是指为了完成软件测试工作所必需的计算机硬件、软件、网络设备、历史数据的总称。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其中，硬件环境指测试必需的服务器、客户端、网络连接设备，以及打印机/扫描仪等辅助硬件设备所构成的环境；软件环境指被测软件运行时的操作系统、数据库及其他应用软件构成的环境。</a:t>
            </a:r>
          </a:p>
          <a:p>
            <a:endParaRPr lang="zh-CN" altLang="en-US">
              <a:ea typeface="宋体" panose="02010600030101010101" pitchFamily="2" charset="-122"/>
            </a:endParaRPr>
          </a:p>
        </p:txBody>
      </p:sp>
      <p:sp>
        <p:nvSpPr>
          <p:cNvPr id="17411" name="灯片编号占位符 1">
            <a:extLst>
              <a:ext uri="{FF2B5EF4-FFF2-40B4-BE49-F238E27FC236}">
                <a16:creationId xmlns:a16="http://schemas.microsoft.com/office/drawing/2014/main" id="{BB25C5F3-048D-4F57-BE22-9AFBB6A8BA6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7CF53AC-30ED-4E6F-A094-B97BC50EAF8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26002573"/>
      </p:ext>
    </p:extLst>
  </p:cSld>
  <p:clrMapOvr>
    <a:masterClrMapping/>
  </p:clrMapOvr>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94D5B32A-0FAD-4030-9236-214679FE7E7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1．测试环境搭建原则</a:t>
            </a:r>
          </a:p>
          <a:p>
            <a:r>
              <a:rPr lang="en-US" altLang="zh-CN">
                <a:ea typeface="宋体" panose="02010600030101010101" pitchFamily="2" charset="-122"/>
              </a:rPr>
              <a:t>		  </a:t>
            </a:r>
            <a:r>
              <a:rPr lang="zh-CN" altLang="zh-CN">
                <a:ea typeface="宋体" panose="02010600030101010101" pitchFamily="2" charset="-122"/>
              </a:rPr>
              <a:t>一般来说，配置主测试环境可遵循下列原则：</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）尽可能地模拟真实环境。</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）符合软件运行的最低要求，保证能支撑软件正常运行。</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）选用比较普及的操作系统和软件平台。</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）营造相对简单、独立的测试环境。</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）无毒的环境。</a:t>
            </a:r>
          </a:p>
          <a:p>
            <a:endParaRPr lang="zh-CN" altLang="en-US">
              <a:ea typeface="宋体" panose="02010600030101010101" pitchFamily="2" charset="-122"/>
            </a:endParaRPr>
          </a:p>
        </p:txBody>
      </p:sp>
      <p:sp>
        <p:nvSpPr>
          <p:cNvPr id="18435" name="灯片编号占位符 1">
            <a:extLst>
              <a:ext uri="{FF2B5EF4-FFF2-40B4-BE49-F238E27FC236}">
                <a16:creationId xmlns:a16="http://schemas.microsoft.com/office/drawing/2014/main" id="{5C7411C1-80E8-4121-8645-6F05B9C5A7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E34343-96CE-4179-B7C6-47A7B81A1A8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9341462"/>
      </p:ext>
    </p:extLst>
  </p:cSld>
  <p:clrMapOvr>
    <a:masterClrMapping/>
  </p:clrMapOvr>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EFBD1102-A60F-43E3-A6C3-516E751380E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辅测试环境常常用来满足不同的测试需求或特殊测试项目。</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）兼容性测试</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）真实环境测试</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）横向对比测试</a:t>
            </a: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8BA95F33-D6FE-4528-8DB8-E9F2E06A29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1242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460" name="灯片编号占位符 1">
            <a:extLst>
              <a:ext uri="{FF2B5EF4-FFF2-40B4-BE49-F238E27FC236}">
                <a16:creationId xmlns:a16="http://schemas.microsoft.com/office/drawing/2014/main" id="{1E44BCE3-63DF-4F7A-96C3-36C3F5C76C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F6C7714-9294-43B7-8315-D6CCA611DFA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29737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7A6725A7-40B6-404D-A1D2-A68E0BDE950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2．搭建软件测试环境</a:t>
            </a:r>
          </a:p>
          <a:p>
            <a:r>
              <a:rPr lang="en-US" altLang="zh-CN">
                <a:ea typeface="宋体" panose="02010600030101010101" pitchFamily="2" charset="-122"/>
              </a:rPr>
              <a:t>		  </a:t>
            </a:r>
            <a:r>
              <a:rPr lang="zh-CN" altLang="zh-CN">
                <a:ea typeface="宋体" panose="02010600030101010101" pitchFamily="2" charset="-122"/>
              </a:rPr>
              <a:t>搭建测试环境是软件测试实施的一个重要阶段，测试环境适合与否，会严重影响测试结果的真实性和正确性。</a:t>
            </a:r>
          </a:p>
        </p:txBody>
      </p:sp>
      <p:sp>
        <p:nvSpPr>
          <p:cNvPr id="20483" name="灯片编号占位符 1">
            <a:extLst>
              <a:ext uri="{FF2B5EF4-FFF2-40B4-BE49-F238E27FC236}">
                <a16:creationId xmlns:a16="http://schemas.microsoft.com/office/drawing/2014/main" id="{95618796-E996-4751-9EFD-E79780EEC9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5700459-F66C-4149-9497-7D2E3EBD62B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5272758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0111">
            <a:extLst>
              <a:ext uri="{FF2B5EF4-FFF2-40B4-BE49-F238E27FC236}">
                <a16:creationId xmlns:a16="http://schemas.microsoft.com/office/drawing/2014/main" id="{ED9EA294-3FE8-4F3B-95F7-FC64715386D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9800" y="1600200"/>
            <a:ext cx="4922838" cy="4038600"/>
          </a:xfrm>
          <a:noFill/>
        </p:spPr>
      </p:pic>
      <p:sp>
        <p:nvSpPr>
          <p:cNvPr id="60419" name="矩形 4">
            <a:extLst>
              <a:ext uri="{FF2B5EF4-FFF2-40B4-BE49-F238E27FC236}">
                <a16:creationId xmlns:a16="http://schemas.microsoft.com/office/drawing/2014/main" id="{CB63C1BC-A9F8-4FC5-811F-5C9EDF6136B2}"/>
              </a:ext>
            </a:extLst>
          </p:cNvPr>
          <p:cNvSpPr>
            <a:spLocks noChangeArrowheads="1"/>
          </p:cNvSpPr>
          <p:nvPr/>
        </p:nvSpPr>
        <p:spPr bwMode="auto">
          <a:xfrm>
            <a:off x="2895600" y="6172200"/>
            <a:ext cx="3514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1.11  </a:t>
            </a:r>
            <a:r>
              <a:rPr lang="zh-CN" altLang="zh-CN" b="1">
                <a:ea typeface="宋体" panose="02010600030101010101" pitchFamily="2" charset="-122"/>
              </a:rPr>
              <a:t>开发前期出现错误的扩展</a:t>
            </a:r>
            <a:endParaRPr lang="zh-CN" altLang="en-US" b="1">
              <a:ea typeface="宋体" panose="02010600030101010101" pitchFamily="2" charset="-122"/>
            </a:endParaRPr>
          </a:p>
        </p:txBody>
      </p:sp>
    </p:spTree>
  </p:cSld>
  <p:clrMapOvr>
    <a:masterClrMapping/>
  </p:clrMapOvr>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E6000F5C-F845-44BA-8ABE-F5766996D166}"/>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）确定测试环境的组成。</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）管理测试环境。</a:t>
            </a:r>
          </a:p>
          <a:p>
            <a:r>
              <a:rPr lang="en-US" altLang="zh-CN">
                <a:ea typeface="宋体" panose="02010600030101010101" pitchFamily="2" charset="-122"/>
              </a:rPr>
              <a:t>●	</a:t>
            </a:r>
            <a:r>
              <a:rPr lang="zh-CN" altLang="zh-CN">
                <a:ea typeface="宋体" panose="02010600030101010101" pitchFamily="2" charset="-122"/>
              </a:rPr>
              <a:t>设置专门的配置管理员。</a:t>
            </a:r>
          </a:p>
          <a:p>
            <a:r>
              <a:rPr lang="en-US" altLang="zh-CN">
                <a:ea typeface="宋体" panose="02010600030101010101" pitchFamily="2" charset="-122"/>
              </a:rPr>
              <a:t>●	</a:t>
            </a:r>
            <a:r>
              <a:rPr lang="zh-CN" altLang="zh-CN">
                <a:ea typeface="宋体" panose="02010600030101010101" pitchFamily="2" charset="-122"/>
              </a:rPr>
              <a:t>记录测试环境管理所需的信息。</a:t>
            </a:r>
          </a:p>
          <a:p>
            <a:r>
              <a:rPr lang="en-US" altLang="zh-CN">
                <a:ea typeface="宋体" panose="02010600030101010101" pitchFamily="2" charset="-122"/>
              </a:rPr>
              <a:t>●	</a:t>
            </a:r>
            <a:r>
              <a:rPr lang="zh-CN" altLang="zh-CN">
                <a:ea typeface="宋体" panose="02010600030101010101" pitchFamily="2" charset="-122"/>
              </a:rPr>
              <a:t>测试环境访问权限的管理。</a:t>
            </a:r>
          </a:p>
          <a:p>
            <a:r>
              <a:rPr lang="en-US" altLang="zh-CN">
                <a:ea typeface="宋体" panose="02010600030101010101" pitchFamily="2" charset="-122"/>
              </a:rPr>
              <a:t>●	</a:t>
            </a:r>
            <a:r>
              <a:rPr lang="zh-CN" altLang="zh-CN">
                <a:ea typeface="宋体" panose="02010600030101010101" pitchFamily="2" charset="-122"/>
              </a:rPr>
              <a:t>测试环境的备份和恢复。</a:t>
            </a:r>
          </a:p>
          <a:p>
            <a:r>
              <a:rPr lang="en-US" altLang="zh-CN">
                <a:ea typeface="宋体" panose="02010600030101010101" pitchFamily="2" charset="-122"/>
              </a:rPr>
              <a:t>●	</a:t>
            </a:r>
            <a:r>
              <a:rPr lang="zh-CN" altLang="zh-CN">
                <a:ea typeface="宋体" panose="02010600030101010101" pitchFamily="2" charset="-122"/>
              </a:rPr>
              <a:t>测试数据的获取。</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3．某系统测试环境（如表</a:t>
            </a:r>
            <a:r>
              <a:rPr lang="en-US" altLang="zh-CN">
                <a:ea typeface="宋体" panose="02010600030101010101" pitchFamily="2" charset="-122"/>
              </a:rPr>
              <a:t>7.2</a:t>
            </a:r>
            <a:r>
              <a:rPr lang="zh-CN" altLang="zh-CN">
                <a:ea typeface="宋体" panose="02010600030101010101" pitchFamily="2" charset="-122"/>
              </a:rPr>
              <a:t>所示）举例</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1507" name="灯片编号占位符 1">
            <a:extLst>
              <a:ext uri="{FF2B5EF4-FFF2-40B4-BE49-F238E27FC236}">
                <a16:creationId xmlns:a16="http://schemas.microsoft.com/office/drawing/2014/main" id="{A39A8926-6DF0-4447-8594-33F5CD0BF0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615044-1DC4-4653-9BDC-42D27AD302C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628712"/>
      </p:ext>
    </p:extLst>
  </p:cSld>
  <p:clrMapOvr>
    <a:masterClrMapping/>
  </p:clrMapOvr>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3EA0732-400D-4124-95E0-2AD2AE4F3AAE}"/>
              </a:ext>
            </a:extLst>
          </p:cNvPr>
          <p:cNvGraphicFramePr>
            <a:graphicFrameLocks noGrp="1"/>
          </p:cNvGraphicFramePr>
          <p:nvPr>
            <p:ph idx="1"/>
          </p:nvPr>
        </p:nvGraphicFramePr>
        <p:xfrm>
          <a:off x="381000" y="2286000"/>
          <a:ext cx="8153400" cy="3673488"/>
        </p:xfrm>
        <a:graphic>
          <a:graphicData uri="http://schemas.openxmlformats.org/drawingml/2006/table">
            <a:tbl>
              <a:tblPr/>
              <a:tblGrid>
                <a:gridCol w="1800225">
                  <a:extLst>
                    <a:ext uri="{9D8B030D-6E8A-4147-A177-3AD203B41FA5}">
                      <a16:colId xmlns:a16="http://schemas.microsoft.com/office/drawing/2014/main" val="20000"/>
                    </a:ext>
                  </a:extLst>
                </a:gridCol>
                <a:gridCol w="4879975">
                  <a:extLst>
                    <a:ext uri="{9D8B030D-6E8A-4147-A177-3AD203B41FA5}">
                      <a16:colId xmlns:a16="http://schemas.microsoft.com/office/drawing/2014/main" val="20001"/>
                    </a:ext>
                  </a:extLst>
                </a:gridCol>
                <a:gridCol w="1473200">
                  <a:extLst>
                    <a:ext uri="{9D8B030D-6E8A-4147-A177-3AD203B41FA5}">
                      <a16:colId xmlns:a16="http://schemas.microsoft.com/office/drawing/2014/main" val="20002"/>
                    </a:ext>
                  </a:extLst>
                </a:gridCol>
              </a:tblGrid>
              <a:tr h="280944">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设 备 名 称</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性 能 描 述</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数    量</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80944">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Web</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中间件</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WebLogic 8.1</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或</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WebLogic 9.1</a:t>
                      </a:r>
                      <a:endPar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0944">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数据库软件</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Sybase</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标准版（默认</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25</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用户）</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0944">
                <a:tc gridSpan="3">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测试系统（测试服务器为品牌</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PC</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服务器</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TP320</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a:t>
                      </a:r>
                    </a:p>
                  </a:txBody>
                  <a:tcPr marL="68580" marR="68580" marT="0" marB="0" anchor="ctr" horzOverflow="overflow">
                    <a:lnL>
                      <a:noFill/>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3"/>
                  </a:ext>
                </a:extLst>
              </a:tr>
              <a:tr h="853432">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数据库服务器</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个</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Intel 2.8GHz</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处理器，</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512KB L2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高速缓存，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400MHz</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前端总线，</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4GB PC2100 ECC DDR</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内存，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80GB IDE</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硬盘，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个集成</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NC7781 10/100/1000</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吉比特以太网卡，</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Windows</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操作系统</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53432">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Web</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应用服务器</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个</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Intel 2.8GHz</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处理器，</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512 KB L2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高速缓存，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400MHz</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前端总线，</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4GB PC2100 ECC DDR</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内存，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8GB IDE</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硬盘，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个集成</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NC7781 10/100/1000</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吉比特以太网卡，</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Windows</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操作系统</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61888">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测试工作站</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P4 2.8 GHz 512 MB DDR</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内存，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 GB</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高速硬盘，</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10/100M</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网卡</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endPar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0944">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核心交换机</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125"/>
                        </a:spcBef>
                        <a:spcAft>
                          <a:spcPts val="125"/>
                        </a:spcAft>
                        <a:buClrTx/>
                        <a:buSzTx/>
                        <a:buFontTx/>
                        <a:buNone/>
                        <a:tabLst/>
                      </a:pP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10/100M</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交换机，</a:t>
                      </a:r>
                      <a:r>
                        <a:rPr kumimoji="0" lang="en-US"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100 Mbit/s</a:t>
                      </a: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网络速度</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22566" name="矩形 4">
            <a:extLst>
              <a:ext uri="{FF2B5EF4-FFF2-40B4-BE49-F238E27FC236}">
                <a16:creationId xmlns:a16="http://schemas.microsoft.com/office/drawing/2014/main" id="{94FA013E-D867-4FC7-BB1F-946C49C72D1C}"/>
              </a:ext>
            </a:extLst>
          </p:cNvPr>
          <p:cNvSpPr>
            <a:spLocks noChangeArrowheads="1"/>
          </p:cNvSpPr>
          <p:nvPr/>
        </p:nvSpPr>
        <p:spPr bwMode="auto">
          <a:xfrm>
            <a:off x="3429000" y="1752600"/>
            <a:ext cx="249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7.2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测试环境配置</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67" name="灯片编号占位符 1">
            <a:extLst>
              <a:ext uri="{FF2B5EF4-FFF2-40B4-BE49-F238E27FC236}">
                <a16:creationId xmlns:a16="http://schemas.microsoft.com/office/drawing/2014/main" id="{BDFCAA66-38A8-4C49-A82D-8C8935359E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471324-646A-4E0F-A856-93ACE2B4DC9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1568365"/>
      </p:ext>
    </p:extLst>
  </p:cSld>
  <p:clrMapOvr>
    <a:masterClrMapping/>
  </p:clrMapOvr>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D127AC1B-4813-4771-B78A-C68F47874911}"/>
              </a:ext>
            </a:extLst>
          </p:cNvPr>
          <p:cNvSpPr>
            <a:spLocks noGrp="1"/>
          </p:cNvSpPr>
          <p:nvPr>
            <p:ph idx="1"/>
          </p:nvPr>
        </p:nvSpPr>
        <p:spPr>
          <a:xfrm>
            <a:off x="0" y="12192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7.1.3  测试用例</a:t>
            </a:r>
          </a:p>
          <a:p>
            <a:r>
              <a:rPr lang="en-US" altLang="zh-CN">
                <a:ea typeface="宋体" panose="02010600030101010101" pitchFamily="2" charset="-122"/>
              </a:rPr>
              <a:t>	</a:t>
            </a:r>
            <a:r>
              <a:rPr lang="zh-CN" altLang="zh-CN">
                <a:ea typeface="宋体" panose="02010600030101010101" pitchFamily="2" charset="-122"/>
              </a:rPr>
              <a:t>1．测试用例的概念</a:t>
            </a:r>
          </a:p>
          <a:p>
            <a:r>
              <a:rPr lang="en-US" altLang="zh-CN">
                <a:ea typeface="宋体" panose="02010600030101010101" pitchFamily="2" charset="-122"/>
              </a:rPr>
              <a:t>		  </a:t>
            </a:r>
            <a:r>
              <a:rPr lang="zh-CN" altLang="zh-CN">
                <a:ea typeface="宋体" panose="02010600030101010101" pitchFamily="2" charset="-122"/>
              </a:rPr>
              <a:t>测试用例（Test Case）通常是指对一项特定的软件产品进行测试任务的描述，体现测试方案、方法、技术和策略。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其内容包括测试目标、测试环境、输入数据、测试步骤、预期结果、测试脚本等，并形成文档。测试用例是为某个特殊目标而编制的一组测试输入、执行条件以及预期结果，以便测试某个程序路径或核实是否满足某个特定需求。</a:t>
            </a:r>
          </a:p>
          <a:p>
            <a:endParaRPr lang="zh-CN" altLang="en-US">
              <a:ea typeface="宋体" panose="02010600030101010101" pitchFamily="2" charset="-122"/>
            </a:endParaRPr>
          </a:p>
        </p:txBody>
      </p:sp>
      <p:sp>
        <p:nvSpPr>
          <p:cNvPr id="23555" name="灯片编号占位符 1">
            <a:extLst>
              <a:ext uri="{FF2B5EF4-FFF2-40B4-BE49-F238E27FC236}">
                <a16:creationId xmlns:a16="http://schemas.microsoft.com/office/drawing/2014/main" id="{15709FD2-99D1-4E03-A981-6E65383C04B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BAF7317-C81B-4C50-8FCA-76F7242517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48384365"/>
      </p:ext>
    </p:extLst>
  </p:cSld>
  <p:clrMapOvr>
    <a:masterClrMapping/>
  </p:clrMapOvr>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0EA83994-5A79-4551-B1EB-93B9DCE7B9D1}"/>
              </a:ext>
            </a:extLst>
          </p:cNvPr>
          <p:cNvSpPr>
            <a:spLocks noGrp="1"/>
          </p:cNvSpPr>
          <p:nvPr>
            <p:ph idx="1"/>
          </p:nvPr>
        </p:nvSpPr>
        <p:spPr>
          <a:xfrm>
            <a:off x="0" y="1295400"/>
            <a:ext cx="8991600" cy="5334000"/>
          </a:xfrm>
        </p:spPr>
        <p:txBody>
          <a:bodyPr/>
          <a:lstStyle/>
          <a:p>
            <a:r>
              <a:rPr lang="en-US" altLang="zh-CN">
                <a:ea typeface="宋体" panose="02010600030101010101" pitchFamily="2" charset="-122"/>
              </a:rPr>
              <a:t>	</a:t>
            </a:r>
            <a:r>
              <a:rPr lang="zh-CN" altLang="zh-CN">
                <a:ea typeface="宋体" panose="02010600030101010101" pitchFamily="2" charset="-122"/>
              </a:rPr>
              <a:t>2．测试用例的重要性</a:t>
            </a:r>
            <a:endParaRPr lang="en-US" altLang="zh-CN">
              <a:ea typeface="宋体" panose="02010600030101010101" pitchFamily="2" charset="-122"/>
            </a:endParaRPr>
          </a:p>
          <a:p>
            <a:r>
              <a:rPr lang="zh-CN" altLang="en-US">
                <a:ea typeface="宋体" panose="02010600030101010101" pitchFamily="2" charset="-122"/>
              </a:rPr>
              <a:t>     测试用例构成了设计和制定测试过程的基础。</a:t>
            </a:r>
            <a:endParaRPr lang="en-US" altLang="zh-CN">
              <a:ea typeface="宋体" panose="02010600030101010101" pitchFamily="2" charset="-122"/>
            </a:endParaRPr>
          </a:p>
          <a:p>
            <a:r>
              <a:rPr lang="zh-CN" altLang="en-US">
                <a:ea typeface="宋体" panose="02010600030101010101" pitchFamily="2" charset="-122"/>
              </a:rPr>
              <a:t>     测试用例也是将测试具体量化的方法之一。</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3．测试用例的分类</a:t>
            </a:r>
          </a:p>
          <a:p>
            <a:r>
              <a:rPr lang="en-US" altLang="zh-CN">
                <a:ea typeface="宋体" panose="02010600030101010101" pitchFamily="2" charset="-122"/>
              </a:rPr>
              <a:t>		  </a:t>
            </a:r>
            <a:r>
              <a:rPr lang="zh-CN" altLang="zh-CN">
                <a:ea typeface="宋体" panose="02010600030101010101" pitchFamily="2" charset="-122"/>
              </a:rPr>
              <a:t>根据测试过程中具体涉及问题类型及测试需求，一般可将测试用例划分为功能性测试用例、界面测试用例、数据处理测试用例、性能测试用例、操作流程测试用例以及安装测试用例等六种类型</a:t>
            </a:r>
            <a:r>
              <a:rPr lang="zh-CN" altLang="en-US">
                <a:ea typeface="宋体" panose="02010600030101010101" pitchFamily="2" charset="-122"/>
              </a:rPr>
              <a:t>。至少为每个测试需求编写一个正面测试用例和一个负面测试用例。</a:t>
            </a:r>
            <a:endParaRPr lang="en-US" altLang="zh-CN">
              <a:ea typeface="宋体" panose="02010600030101010101" pitchFamily="2" charset="-122"/>
            </a:endParaRPr>
          </a:p>
          <a:p>
            <a:r>
              <a:rPr lang="en-US" altLang="zh-CN">
                <a:ea typeface="宋体" panose="02010600030101010101" pitchFamily="2" charset="-122"/>
              </a:rPr>
              <a:t>	</a:t>
            </a:r>
            <a:endParaRPr lang="zh-CN" altLang="zh-CN">
              <a:ea typeface="宋体" panose="02010600030101010101" pitchFamily="2" charset="-122"/>
            </a:endParaRPr>
          </a:p>
          <a:p>
            <a:endParaRPr lang="zh-CN" altLang="en-US">
              <a:ea typeface="宋体" panose="02010600030101010101" pitchFamily="2" charset="-122"/>
            </a:endParaRPr>
          </a:p>
        </p:txBody>
      </p:sp>
      <p:sp>
        <p:nvSpPr>
          <p:cNvPr id="24579" name="灯片编号占位符 1">
            <a:extLst>
              <a:ext uri="{FF2B5EF4-FFF2-40B4-BE49-F238E27FC236}">
                <a16:creationId xmlns:a16="http://schemas.microsoft.com/office/drawing/2014/main" id="{AF3C4EB6-7710-403F-AEE5-24B93069375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53BFAE2-2D4D-46AB-A0BB-DAA934D23C2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92059664"/>
      </p:ext>
    </p:extLst>
  </p:cSld>
  <p:clrMapOvr>
    <a:masterClrMapping/>
  </p:clrMapOvr>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941C9A42-4305-4CA8-A339-F8B19A9E523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4．测试用例的设计</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）在任何情况下都必须使用边界值分析方法。</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）必要时，用等价类划分方法补充一些测试用例。</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）用错误推测法再追加一些测试用例。</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4</a:t>
            </a:r>
            <a:r>
              <a:rPr lang="zh-CN" altLang="en-US">
                <a:ea typeface="宋体" panose="02010600030101010101" pitchFamily="2" charset="-122"/>
              </a:rPr>
              <a:t>）对照程序逻辑，检查已设计出的测试用例的逻辑覆盖程度，如果没有达到要求的覆盖标准，应当补充足够的测试用例。</a:t>
            </a:r>
            <a:endParaRPr lang="en-US" altLang="zh-CN">
              <a:ea typeface="宋体" panose="02010600030101010101" pitchFamily="2" charset="-122"/>
            </a:endParaRPr>
          </a:p>
          <a:p>
            <a:endParaRPr lang="zh-CN" altLang="en-US">
              <a:ea typeface="宋体" panose="02010600030101010101" pitchFamily="2" charset="-122"/>
            </a:endParaRPr>
          </a:p>
        </p:txBody>
      </p:sp>
      <p:sp>
        <p:nvSpPr>
          <p:cNvPr id="25603" name="灯片编号占位符 1">
            <a:extLst>
              <a:ext uri="{FF2B5EF4-FFF2-40B4-BE49-F238E27FC236}">
                <a16:creationId xmlns:a16="http://schemas.microsoft.com/office/drawing/2014/main" id="{D8BAB3FF-FEF8-4795-862B-62E97D01EA1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789133F-562B-4C60-BBDA-361EF31081C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64392866"/>
      </p:ext>
    </p:extLst>
  </p:cSld>
  <p:clrMapOvr>
    <a:masterClrMapping/>
  </p:clrMapOvr>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A2DE3E04-C78D-48FB-8ACD-3045AEBC253F}"/>
              </a:ext>
            </a:extLst>
          </p:cNvPr>
          <p:cNvSpPr>
            <a:spLocks noGrp="1"/>
          </p:cNvSpPr>
          <p:nvPr>
            <p:ph idx="1"/>
          </p:nvPr>
        </p:nvSpPr>
        <p:spPr/>
        <p:txBody>
          <a:bodyPr/>
          <a:lstStyle/>
          <a:p>
            <a:r>
              <a:rPr lang="zh-CN" altLang="en-US">
                <a:ea typeface="宋体" panose="02010600030101010101" pitchFamily="2" charset="-122"/>
              </a:rPr>
              <a:t>（</a:t>
            </a:r>
            <a:r>
              <a:rPr lang="en-US" altLang="zh-CN">
                <a:ea typeface="宋体" panose="02010600030101010101" pitchFamily="2" charset="-122"/>
              </a:rPr>
              <a:t>5</a:t>
            </a:r>
            <a:r>
              <a:rPr lang="zh-CN" altLang="en-US">
                <a:ea typeface="宋体" panose="02010600030101010101" pitchFamily="2" charset="-122"/>
              </a:rPr>
              <a:t>）如果程序的功能说明中含有输入条件的组合情况，则一开始就可选用因果图法。</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6</a:t>
            </a:r>
            <a:r>
              <a:rPr lang="zh-CN" altLang="en-US">
                <a:ea typeface="宋体" panose="02010600030101010101" pitchFamily="2" charset="-122"/>
              </a:rPr>
              <a:t>）对于参数配置类的软件，要用正交试验法选择较少的组合方式达到最佳效果。</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7</a:t>
            </a:r>
            <a:r>
              <a:rPr lang="zh-CN" altLang="en-US">
                <a:ea typeface="宋体" panose="02010600030101010101" pitchFamily="2" charset="-122"/>
              </a:rPr>
              <a:t>）对于业务流清晰的系统，可考虑场景法贯穿整个参数用例设计。</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8</a:t>
            </a:r>
            <a:r>
              <a:rPr lang="zh-CN" altLang="en-US">
                <a:ea typeface="宋体" panose="02010600030101010101" pitchFamily="2" charset="-122"/>
              </a:rPr>
              <a:t>）功能图法。</a:t>
            </a:r>
            <a:endParaRPr lang="zh-CN"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sp>
        <p:nvSpPr>
          <p:cNvPr id="26627" name="灯片编号占位符 1">
            <a:extLst>
              <a:ext uri="{FF2B5EF4-FFF2-40B4-BE49-F238E27FC236}">
                <a16:creationId xmlns:a16="http://schemas.microsoft.com/office/drawing/2014/main" id="{5B53486D-CF71-4194-949E-7D4A7D0EA2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CAA07D0-836C-4176-BF90-3F4455C6CC8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2701983"/>
      </p:ext>
    </p:extLst>
  </p:cSld>
  <p:clrMapOvr>
    <a:masterClrMapping/>
  </p:clrMapOvr>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42373511-DCBC-4845-BC7E-B96F5739720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5．测试用例的编写</a:t>
            </a:r>
            <a:endParaRPr lang="en-US" altLang="zh-CN">
              <a:ea typeface="宋体" panose="02010600030101010101" pitchFamily="2" charset="-122"/>
            </a:endParaRPr>
          </a:p>
          <a:p>
            <a:r>
              <a:rPr lang="zh-CN" altLang="en-US">
                <a:ea typeface="宋体" panose="02010600030101010101" pitchFamily="2" charset="-122"/>
              </a:rPr>
              <a:t>   测试用例文档由简介和测试用例两部分组成。简介部分编制了测试目的、测试范围、术语定义、参考文档、概述等。测试用例部分逐一列示各测试用例。每个测试用例包括：用例编号、用例名称、测试等级、入口准则、验证步骤、期望结果（含判断标准）、出口准则、注释等。</a:t>
            </a:r>
            <a:endParaRPr lang="zh-CN"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sp>
        <p:nvSpPr>
          <p:cNvPr id="27651" name="灯片编号占位符 1">
            <a:extLst>
              <a:ext uri="{FF2B5EF4-FFF2-40B4-BE49-F238E27FC236}">
                <a16:creationId xmlns:a16="http://schemas.microsoft.com/office/drawing/2014/main" id="{CA9F97E4-A57A-4430-9FF2-4E5CBA1E1B9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938E36D-802C-41E5-BC6A-524D7BD3441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178053"/>
      </p:ext>
    </p:extLst>
  </p:cSld>
  <p:clrMapOvr>
    <a:masterClrMapping/>
  </p:clrMapOvr>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41ACC143-25FC-4C6D-B91B-1126DEEDAE35}"/>
              </a:ext>
            </a:extLst>
          </p:cNvPr>
          <p:cNvSpPr>
            <a:spLocks noGrp="1"/>
          </p:cNvSpPr>
          <p:nvPr>
            <p:ph idx="1"/>
          </p:nvPr>
        </p:nvSpPr>
        <p:spPr>
          <a:xfrm>
            <a:off x="381000" y="1295400"/>
            <a:ext cx="8305800" cy="4876800"/>
          </a:xfrm>
        </p:spPr>
        <p:txBody>
          <a:bodyPr/>
          <a:lstStyle/>
          <a:p>
            <a:r>
              <a:rPr lang="en-US" altLang="zh-CN">
                <a:ea typeface="宋体" panose="02010600030101010101" pitchFamily="2" charset="-122"/>
              </a:rPr>
              <a:t>	</a:t>
            </a:r>
            <a:r>
              <a:rPr lang="zh-CN" altLang="zh-CN">
                <a:ea typeface="宋体" panose="02010600030101010101" pitchFamily="2" charset="-122"/>
              </a:rPr>
              <a:t>6．其他相关问题</a:t>
            </a:r>
          </a:p>
          <a:p>
            <a:r>
              <a:rPr lang="zh-CN" altLang="zh-CN">
                <a:ea typeface="宋体" panose="02010600030101010101" pitchFamily="2" charset="-122"/>
              </a:rPr>
              <a:t>（1）测试用例的评审。</a:t>
            </a:r>
            <a:endParaRPr lang="en-US" altLang="zh-CN">
              <a:ea typeface="宋体" panose="02010600030101010101" pitchFamily="2" charset="-122"/>
            </a:endParaRPr>
          </a:p>
          <a:p>
            <a:r>
              <a:rPr lang="zh-CN" altLang="en-US">
                <a:ea typeface="宋体" panose="02010600030101010101" pitchFamily="2" charset="-122"/>
              </a:rPr>
              <a:t>         测试用例在设计编制过程中要组织同行评审，完成编制后应组织专家评审，需获得通过后才可以使用。</a:t>
            </a:r>
            <a:endParaRPr lang="zh-CN" altLang="zh-CN">
              <a:ea typeface="宋体" panose="02010600030101010101" pitchFamily="2" charset="-122"/>
            </a:endParaRPr>
          </a:p>
          <a:p>
            <a:r>
              <a:rPr lang="zh-CN" altLang="zh-CN">
                <a:ea typeface="宋体" panose="02010600030101010101" pitchFamily="2" charset="-122"/>
              </a:rPr>
              <a:t>（2）优化测试用例的方法。</a:t>
            </a:r>
          </a:p>
          <a:p>
            <a:r>
              <a:rPr lang="zh-CN" altLang="zh-CN">
                <a:ea typeface="宋体" panose="02010600030101010101" pitchFamily="2" charset="-122"/>
              </a:rPr>
              <a:t>（3）测试用例的更新。</a:t>
            </a:r>
            <a:endParaRPr lang="zh-CN" altLang="en-US">
              <a:ea typeface="宋体" panose="02010600030101010101" pitchFamily="2" charset="-122"/>
            </a:endParaRPr>
          </a:p>
        </p:txBody>
      </p:sp>
      <p:sp>
        <p:nvSpPr>
          <p:cNvPr id="28675" name="灯片编号占位符 1">
            <a:extLst>
              <a:ext uri="{FF2B5EF4-FFF2-40B4-BE49-F238E27FC236}">
                <a16:creationId xmlns:a16="http://schemas.microsoft.com/office/drawing/2014/main" id="{910DA13E-81F3-41BF-9939-D3741A4FFC9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D72CBF-8CC8-4788-8073-47D6658F8E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23980674"/>
      </p:ext>
    </p:extLst>
  </p:cSld>
  <p:clrMapOvr>
    <a:masterClrMapping/>
  </p:clrMapOvr>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A9F04964-315E-4EDB-B2A1-D9180F0CBBC4}"/>
              </a:ext>
            </a:extLst>
          </p:cNvPr>
          <p:cNvSpPr>
            <a:spLocks noGrp="1"/>
          </p:cNvSpPr>
          <p:nvPr>
            <p:ph idx="1"/>
          </p:nvPr>
        </p:nvSpPr>
        <p:spPr>
          <a:xfrm>
            <a:off x="381000" y="1295400"/>
            <a:ext cx="8305800" cy="3733800"/>
          </a:xfrm>
        </p:spPr>
        <p:txBody>
          <a:bodyPr/>
          <a:lstStyle/>
          <a:p>
            <a:r>
              <a:rPr lang="zh-CN" altLang="zh-CN">
                <a:ea typeface="宋体" panose="02010600030101010101" pitchFamily="2" charset="-122"/>
              </a:rPr>
              <a:t>（4）测试用例的管理。</a:t>
            </a:r>
            <a:endParaRPr lang="en-US" altLang="zh-CN">
              <a:ea typeface="宋体" panose="02010600030101010101" pitchFamily="2" charset="-122"/>
            </a:endParaRPr>
          </a:p>
          <a:p>
            <a:r>
              <a:rPr lang="zh-CN" altLang="en-US">
                <a:ea typeface="宋体" panose="02010600030101010101" pitchFamily="2" charset="-122"/>
              </a:rPr>
              <a:t>         需配备测试用例管理软件。作用包括形成用例数据库与测试用例文档完全对应、测试实施时及时输入测试情况、最终实现自动生成测试结果文档。</a:t>
            </a:r>
          </a:p>
        </p:txBody>
      </p:sp>
      <p:sp>
        <p:nvSpPr>
          <p:cNvPr id="29699" name="灯片编号占位符 1">
            <a:extLst>
              <a:ext uri="{FF2B5EF4-FFF2-40B4-BE49-F238E27FC236}">
                <a16:creationId xmlns:a16="http://schemas.microsoft.com/office/drawing/2014/main" id="{B2C58636-1FDF-4F31-8E7D-906AA34B59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0D09945-6F0D-453E-8E9F-1ECB20B47F7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7636145"/>
      </p:ext>
    </p:extLst>
  </p:cSld>
  <p:clrMapOvr>
    <a:masterClrMapping/>
  </p:clrMapOvr>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FFBFFD81-0D2D-4551-99B4-C05A9E23F287}"/>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7.2  测 试 实 施</a:t>
            </a:r>
          </a:p>
          <a:p>
            <a:r>
              <a:rPr lang="en-US" altLang="zh-CN">
                <a:ea typeface="宋体" panose="02010600030101010101" pitchFamily="2" charset="-122"/>
              </a:rPr>
              <a:t>		  </a:t>
            </a:r>
            <a:r>
              <a:rPr lang="zh-CN" altLang="zh-CN">
                <a:ea typeface="宋体" panose="02010600030101010101" pitchFamily="2" charset="-122"/>
              </a:rPr>
              <a:t>测试实施过程指根据测试计划里定义的输入条件、测试策略、功能点，执行设计好的测试用例的过程。测试实施前应确定需要进行哪些测试内容、测试时间计划、测试的软</a:t>
            </a:r>
            <a:r>
              <a:rPr lang="en-US" altLang="zh-CN">
                <a:ea typeface="宋体" panose="02010600030101010101" pitchFamily="2" charset="-122"/>
              </a:rPr>
              <a:t>/</a:t>
            </a:r>
            <a:r>
              <a:rPr lang="zh-CN" altLang="zh-CN">
                <a:ea typeface="宋体" panose="02010600030101010101" pitchFamily="2" charset="-122"/>
              </a:rPr>
              <a:t>硬件环境以及测试方法和测试工具。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测试实施过程中应完整记录测试数据，验证测试用例的有效性，追踪测试缺陷的修复情况。</a:t>
            </a:r>
          </a:p>
          <a:p>
            <a:endParaRPr lang="zh-CN" altLang="en-US">
              <a:ea typeface="宋体" panose="02010600030101010101" pitchFamily="2" charset="-122"/>
            </a:endParaRPr>
          </a:p>
        </p:txBody>
      </p:sp>
      <p:sp>
        <p:nvSpPr>
          <p:cNvPr id="30723" name="灯片编号占位符 1">
            <a:extLst>
              <a:ext uri="{FF2B5EF4-FFF2-40B4-BE49-F238E27FC236}">
                <a16:creationId xmlns:a16="http://schemas.microsoft.com/office/drawing/2014/main" id="{BA20BC81-064B-4AEE-83BE-4498C1A1830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FBF170-9519-41D5-A044-401C66FB4B4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289106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5622871E-BEE8-4430-AA65-358514ACB841}"/>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1.12</a:t>
            </a:r>
            <a:r>
              <a:rPr lang="zh-CN" altLang="zh-CN">
                <a:ea typeface="宋体" panose="02010600030101010101" pitchFamily="2" charset="-122"/>
              </a:rPr>
              <a:t>给出了由于需求分析中的错误，在软件开发的后期各个阶段修正时需要消耗的代价。</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由此可以看出开发前期出现错误带来的严重后果。</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十分明显，及时排除早期开发中出现的错误，可以排除它给后期工作带来的麻烦，以避免付出高额的代价，从而大大提高了开发的效率。这对降低整个软件的开发成本有着特别重要的意义。</a:t>
            </a:r>
          </a:p>
          <a:p>
            <a:pPr eaLnBrk="1" hangingPunct="1"/>
            <a:endParaRPr lang="zh-CN" altLang="en-US">
              <a:ea typeface="宋体" panose="02010600030101010101" pitchFamily="2" charset="-122"/>
            </a:endParaRPr>
          </a:p>
        </p:txBody>
      </p:sp>
    </p:spTree>
  </p:cSld>
  <p:clrMapOvr>
    <a:masterClrMapping/>
  </p:clrMapOvr>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D6532CB8-CE9E-4480-8590-956D35EE0F0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7.2.1  测试用例执行</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）测试开始标准。</a:t>
            </a:r>
          </a:p>
          <a:p>
            <a:r>
              <a:rPr lang="en-US" altLang="zh-CN">
                <a:ea typeface="宋体" panose="02010600030101010101" pitchFamily="2" charset="-122"/>
              </a:rPr>
              <a:t>●	</a:t>
            </a:r>
            <a:r>
              <a:rPr lang="zh-CN" altLang="zh-CN">
                <a:ea typeface="宋体" panose="02010600030101010101" pitchFamily="2" charset="-122"/>
              </a:rPr>
              <a:t>测试计划评审通过；</a:t>
            </a:r>
          </a:p>
          <a:p>
            <a:r>
              <a:rPr lang="en-US" altLang="zh-CN">
                <a:ea typeface="宋体" panose="02010600030101010101" pitchFamily="2" charset="-122"/>
              </a:rPr>
              <a:t>●	</a:t>
            </a:r>
            <a:r>
              <a:rPr lang="zh-CN" altLang="zh-CN">
                <a:ea typeface="宋体" panose="02010600030101010101" pitchFamily="2" charset="-122"/>
              </a:rPr>
              <a:t>测试用例已编写完成，并已通过评审；</a:t>
            </a:r>
          </a:p>
          <a:p>
            <a:r>
              <a:rPr lang="en-US" altLang="zh-CN">
                <a:ea typeface="宋体" panose="02010600030101010101" pitchFamily="2" charset="-122"/>
              </a:rPr>
              <a:t>●	</a:t>
            </a:r>
            <a:r>
              <a:rPr lang="zh-CN" altLang="zh-CN">
                <a:ea typeface="宋体" panose="02010600030101010101" pitchFamily="2" charset="-122"/>
              </a:rPr>
              <a:t>测试环境已搭建完毕。</a:t>
            </a:r>
          </a:p>
          <a:p>
            <a:endParaRPr lang="zh-CN" altLang="en-US">
              <a:ea typeface="宋体" panose="02010600030101010101" pitchFamily="2" charset="-122"/>
            </a:endParaRPr>
          </a:p>
        </p:txBody>
      </p:sp>
      <p:sp>
        <p:nvSpPr>
          <p:cNvPr id="31747" name="灯片编号占位符 1">
            <a:extLst>
              <a:ext uri="{FF2B5EF4-FFF2-40B4-BE49-F238E27FC236}">
                <a16:creationId xmlns:a16="http://schemas.microsoft.com/office/drawing/2014/main" id="{208F67F3-75C2-463B-B73D-FDD31AE30E8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5D130C3-4C57-404D-9A53-2BF76011CE6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85972052"/>
      </p:ext>
    </p:extLst>
  </p:cSld>
  <p:clrMapOvr>
    <a:masterClrMapping/>
  </p:clrMapOvr>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32538589-CC5E-42CD-BA15-854B4395E8F2}"/>
              </a:ext>
            </a:extLst>
          </p:cNvPr>
          <p:cNvSpPr>
            <a:spLocks noGrp="1"/>
          </p:cNvSpPr>
          <p:nvPr>
            <p:ph idx="1"/>
          </p:nvPr>
        </p:nvSpPr>
        <p:spPr>
          <a:xfrm>
            <a:off x="152400" y="1295400"/>
            <a:ext cx="8915400" cy="4953000"/>
          </a:xfrm>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）测试停止标准。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满足以下条件，测试可以正常停止。</a:t>
            </a:r>
            <a:endParaRPr lang="en-US" altLang="zh-CN">
              <a:ea typeface="宋体" panose="02010600030101010101" pitchFamily="2" charset="-122"/>
            </a:endParaRPr>
          </a:p>
          <a:p>
            <a:r>
              <a:rPr lang="en-US" altLang="zh-CN">
                <a:ea typeface="宋体" panose="02010600030101010101" pitchFamily="2" charset="-122"/>
              </a:rPr>
              <a:t>●	</a:t>
            </a:r>
            <a:r>
              <a:rPr lang="zh-CN" altLang="en-US">
                <a:ea typeface="宋体" panose="02010600030101010101" pitchFamily="2" charset="-122"/>
              </a:rPr>
              <a:t>缺陷状态为“关闭”（</a:t>
            </a:r>
            <a:r>
              <a:rPr lang="en-US" altLang="zh-CN">
                <a:ea typeface="宋体" panose="02010600030101010101" pitchFamily="2" charset="-122"/>
              </a:rPr>
              <a:t>Closed</a:t>
            </a:r>
            <a:r>
              <a:rPr lang="zh-CN" altLang="en-US">
                <a:ea typeface="宋体" panose="02010600030101010101" pitchFamily="2" charset="-122"/>
              </a:rPr>
              <a:t>）或“推迟”（</a:t>
            </a:r>
            <a:r>
              <a:rPr lang="en-US" altLang="zh-CN">
                <a:ea typeface="宋体" panose="02010600030101010101" pitchFamily="2" charset="-122"/>
              </a:rPr>
              <a:t>Later</a:t>
            </a:r>
            <a:r>
              <a:rPr lang="zh-CN" altLang="en-US">
                <a:ea typeface="宋体" panose="02010600030101010101" pitchFamily="2" charset="-122"/>
              </a:rPr>
              <a:t>）状态</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在系统测试中发现的错误已经得到修改，各级缺陷修复率达到规定的标准；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缺陷密度（</a:t>
            </a:r>
            <a:r>
              <a:rPr lang="zh-CN" altLang="zh-CN" i="1">
                <a:ea typeface="宋体" panose="02010600030101010101" pitchFamily="2" charset="-122"/>
              </a:rPr>
              <a:t>n</a:t>
            </a:r>
            <a:r>
              <a:rPr lang="zh-CN" altLang="zh-CN">
                <a:ea typeface="宋体" panose="02010600030101010101" pitchFamily="2" charset="-122"/>
              </a:rPr>
              <a:t>个/KLOC）需要符合软件要求的范围；</a:t>
            </a:r>
          </a:p>
          <a:p>
            <a:r>
              <a:rPr lang="en-US" altLang="zh-CN">
                <a:ea typeface="宋体" panose="02010600030101010101" pitchFamily="2" charset="-122"/>
              </a:rPr>
              <a:t>●	</a:t>
            </a:r>
            <a:r>
              <a:rPr lang="zh-CN" altLang="zh-CN">
                <a:ea typeface="宋体" panose="02010600030101010101" pitchFamily="2" charset="-122"/>
              </a:rPr>
              <a:t>测试用例全部通过；</a:t>
            </a:r>
          </a:p>
          <a:p>
            <a:endParaRPr lang="zh-CN" altLang="zh-CN">
              <a:ea typeface="宋体" panose="02010600030101010101" pitchFamily="2" charset="-122"/>
            </a:endParaRPr>
          </a:p>
        </p:txBody>
      </p:sp>
      <p:sp>
        <p:nvSpPr>
          <p:cNvPr id="32771" name="灯片编号占位符 1">
            <a:extLst>
              <a:ext uri="{FF2B5EF4-FFF2-40B4-BE49-F238E27FC236}">
                <a16:creationId xmlns:a16="http://schemas.microsoft.com/office/drawing/2014/main" id="{96E737E6-2FD3-4332-BA42-87F6962507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499A6D-4690-4994-A8C5-492803426F2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0445870"/>
      </p:ext>
    </p:extLst>
  </p:cSld>
  <p:clrMapOvr>
    <a:masterClrMapping/>
  </p:clrMapOvr>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24709BB8-4EAF-4CBD-BF0A-BD7B27258C04}"/>
              </a:ext>
            </a:extLst>
          </p:cNvPr>
          <p:cNvSpPr>
            <a:spLocks noGrp="1"/>
          </p:cNvSpPr>
          <p:nvPr>
            <p:ph idx="1"/>
          </p:nvPr>
        </p:nvSpPr>
        <p:spPr>
          <a:xfrm>
            <a:off x="228600" y="1295400"/>
            <a:ext cx="8839200" cy="4953000"/>
          </a:xfrm>
        </p:spPr>
        <p:txBody>
          <a:bodyPr/>
          <a:lstStyle/>
          <a:p>
            <a:r>
              <a:rPr lang="en-US" altLang="zh-CN">
                <a:ea typeface="宋体" panose="02010600030101010101" pitchFamily="2" charset="-122"/>
              </a:rPr>
              <a:t>●</a:t>
            </a:r>
            <a:r>
              <a:rPr lang="zh-CN" altLang="zh-CN">
                <a:ea typeface="宋体" panose="02010600030101010101" pitchFamily="2" charset="-122"/>
              </a:rPr>
              <a:t>需求覆盖率达到</a:t>
            </a:r>
            <a:r>
              <a:rPr lang="en-US" altLang="zh-CN">
                <a:ea typeface="宋体" panose="02010600030101010101" pitchFamily="2" charset="-122"/>
              </a:rPr>
              <a:t>100%</a:t>
            </a:r>
            <a:r>
              <a:rPr lang="zh-CN" altLang="zh-CN">
                <a:ea typeface="宋体" panose="02010600030101010101" pitchFamily="2" charset="-122"/>
              </a:rPr>
              <a:t>；</a:t>
            </a:r>
          </a:p>
          <a:p>
            <a:r>
              <a:rPr lang="en-US" altLang="zh-CN">
                <a:ea typeface="宋体" panose="02010600030101010101" pitchFamily="2" charset="-122"/>
              </a:rPr>
              <a:t>●</a:t>
            </a:r>
            <a:r>
              <a:rPr lang="zh-CN" altLang="zh-CN">
                <a:ea typeface="宋体" panose="02010600030101010101" pitchFamily="2" charset="-122"/>
              </a:rPr>
              <a:t>确认系统满足产品需求规格说明书的要求。</a:t>
            </a:r>
          </a:p>
          <a:p>
            <a:r>
              <a:rPr lang="en-US" altLang="zh-CN">
                <a:ea typeface="宋体" panose="02010600030101010101" pitchFamily="2" charset="-122"/>
              </a:rPr>
              <a:t>        </a:t>
            </a:r>
            <a:r>
              <a:rPr lang="zh-CN" altLang="zh-CN">
                <a:ea typeface="宋体" panose="02010600030101010101" pitchFamily="2" charset="-122"/>
              </a:rPr>
              <a:t>当出现如下问题时，测试可以中止。</a:t>
            </a:r>
          </a:p>
          <a:p>
            <a:r>
              <a:rPr lang="en-US" altLang="zh-CN">
                <a:ea typeface="宋体" panose="02010600030101010101" pitchFamily="2" charset="-122"/>
              </a:rPr>
              <a:t>●	</a:t>
            </a:r>
            <a:r>
              <a:rPr lang="zh-CN" altLang="zh-CN">
                <a:ea typeface="宋体" panose="02010600030101010101" pitchFamily="2" charset="-122"/>
              </a:rPr>
              <a:t>半数上测试用例无法执行；</a:t>
            </a:r>
          </a:p>
          <a:p>
            <a:r>
              <a:rPr lang="en-US" altLang="zh-CN">
                <a:ea typeface="宋体" panose="02010600030101010101" pitchFamily="2" charset="-122"/>
              </a:rPr>
              <a:t>●	</a:t>
            </a:r>
            <a:r>
              <a:rPr lang="zh-CN" altLang="zh-CN">
                <a:ea typeface="宋体" panose="02010600030101010101" pitchFamily="2" charset="-122"/>
              </a:rPr>
              <a:t>测试环境与要求不符；</a:t>
            </a:r>
          </a:p>
          <a:p>
            <a:r>
              <a:rPr lang="en-US" altLang="zh-CN">
                <a:ea typeface="宋体" panose="02010600030101010101" pitchFamily="2" charset="-122"/>
              </a:rPr>
              <a:t>●	</a:t>
            </a:r>
            <a:r>
              <a:rPr lang="zh-CN" altLang="zh-CN">
                <a:ea typeface="宋体" panose="02010600030101010101" pitchFamily="2" charset="-122"/>
              </a:rPr>
              <a:t>测试中需求经常变动。</a:t>
            </a:r>
            <a:endParaRPr lang="en-US" altLang="zh-CN">
              <a:ea typeface="宋体" panose="02010600030101010101" pitchFamily="2" charset="-122"/>
            </a:endParaRPr>
          </a:p>
          <a:p>
            <a:endParaRPr lang="zh-CN" altLang="en-US">
              <a:ea typeface="宋体" panose="02010600030101010101" pitchFamily="2" charset="-122"/>
            </a:endParaRPr>
          </a:p>
        </p:txBody>
      </p:sp>
      <p:sp>
        <p:nvSpPr>
          <p:cNvPr id="33795" name="灯片编号占位符 1">
            <a:extLst>
              <a:ext uri="{FF2B5EF4-FFF2-40B4-BE49-F238E27FC236}">
                <a16:creationId xmlns:a16="http://schemas.microsoft.com/office/drawing/2014/main" id="{AB1B78BD-425F-4CD0-8F35-DEA182B3E1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A22708-7CB3-40A5-B889-3750318302E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3214567"/>
      </p:ext>
    </p:extLst>
  </p:cSld>
  <p:clrMapOvr>
    <a:masterClrMapping/>
  </p:clrMapOvr>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290BDE3F-7870-4119-96E9-FCA134A30A80}"/>
              </a:ext>
            </a:extLst>
          </p:cNvPr>
          <p:cNvSpPr>
            <a:spLocks noGrp="1"/>
          </p:cNvSpPr>
          <p:nvPr>
            <p:ph idx="1"/>
          </p:nvPr>
        </p:nvSpPr>
        <p:spPr/>
        <p:txBody>
          <a:bodyPr/>
          <a:lstStyle/>
          <a:p>
            <a:r>
              <a:rPr lang="zh-CN" altLang="en-US">
                <a:ea typeface="宋体" panose="02010600030101010101" pitchFamily="2" charset="-122"/>
              </a:rPr>
              <a:t>在执行测试时需注意以下几点：</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）确认搭建的测试环境和用例执行的环境需要一致。</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）注意测试用例中的前提条件和特殊规程说明，例如测试顺序。</a:t>
            </a:r>
            <a:endParaRPr lang="zh-CN"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3</a:t>
            </a:r>
            <a:r>
              <a:rPr lang="zh-CN" altLang="en-US">
                <a:ea typeface="宋体" panose="02010600030101010101" pitchFamily="2" charset="-122"/>
              </a:rPr>
              <a:t>）测试用例要按步骤全部执行，每条用例至少执行一遍。</a:t>
            </a:r>
            <a:endParaRPr lang="en-US" altLang="zh-CN">
              <a:ea typeface="宋体" panose="02010600030101010101" pitchFamily="2" charset="-122"/>
            </a:endParaRPr>
          </a:p>
        </p:txBody>
      </p:sp>
      <p:sp>
        <p:nvSpPr>
          <p:cNvPr id="34819" name="灯片编号占位符 1">
            <a:extLst>
              <a:ext uri="{FF2B5EF4-FFF2-40B4-BE49-F238E27FC236}">
                <a16:creationId xmlns:a16="http://schemas.microsoft.com/office/drawing/2014/main" id="{E55104AB-A7C2-438B-86FC-26CE546D793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2959E1-91EC-4E01-B843-EF418FEFFE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0746980"/>
      </p:ext>
    </p:extLst>
  </p:cSld>
  <p:clrMapOvr>
    <a:masterClrMapping/>
  </p:clrMapOvr>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1E4B5B24-84C9-4B9F-BE4D-0300F4401983}"/>
              </a:ext>
            </a:extLst>
          </p:cNvPr>
          <p:cNvSpPr>
            <a:spLocks noGrp="1"/>
          </p:cNvSpPr>
          <p:nvPr>
            <p:ph idx="1"/>
          </p:nvPr>
        </p:nvSpPr>
        <p:spPr/>
        <p:txBody>
          <a:bodyPr/>
          <a:lstStyle/>
          <a:p>
            <a:r>
              <a:rPr lang="zh-CN" altLang="en-US">
                <a:ea typeface="宋体" panose="02010600030101010101" pitchFamily="2" charset="-122"/>
              </a:rPr>
              <a:t>（</a:t>
            </a:r>
            <a:r>
              <a:rPr lang="en-US" altLang="zh-CN">
                <a:ea typeface="宋体" panose="02010600030101010101" pitchFamily="2" charset="-122"/>
              </a:rPr>
              <a:t>4</a:t>
            </a:r>
            <a:r>
              <a:rPr lang="zh-CN" altLang="en-US">
                <a:ea typeface="宋体" panose="02010600030101010101" pitchFamily="2" charset="-122"/>
              </a:rPr>
              <a:t>）执行测试用例时，要详细记录软件系统的实际输入输出，仔细对比实际输入和测试用例中的期望输入是否一致。</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5</a:t>
            </a:r>
            <a:r>
              <a:rPr lang="zh-CN" altLang="en-US">
                <a:ea typeface="宋体" panose="02010600030101010101" pitchFamily="2" charset="-122"/>
              </a:rPr>
              <a:t>）不要放过任何偶然现象。</a:t>
            </a:r>
          </a:p>
        </p:txBody>
      </p:sp>
      <p:sp>
        <p:nvSpPr>
          <p:cNvPr id="35843" name="灯片编号占位符 1">
            <a:extLst>
              <a:ext uri="{FF2B5EF4-FFF2-40B4-BE49-F238E27FC236}">
                <a16:creationId xmlns:a16="http://schemas.microsoft.com/office/drawing/2014/main" id="{F4883001-897F-4E18-8CA5-695CF7B1C5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CFAA24-AA19-41A4-8285-867140D6C4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19714826"/>
      </p:ext>
    </p:extLst>
  </p:cSld>
  <p:clrMapOvr>
    <a:masterClrMapping/>
  </p:clrMapOvr>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7B54CC97-697F-4335-8A86-B772797A7B25}"/>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7.2.2  </a:t>
            </a:r>
            <a:r>
              <a:rPr lang="zh-CN" altLang="zh-CN">
                <a:ea typeface="宋体" panose="02010600030101010101" pitchFamily="2" charset="-122"/>
              </a:rPr>
              <a:t>测试数据记录</a:t>
            </a:r>
          </a:p>
          <a:p>
            <a:r>
              <a:rPr lang="en-US" altLang="zh-CN">
                <a:ea typeface="宋体" panose="02010600030101010101" pitchFamily="2" charset="-122"/>
              </a:rPr>
              <a:t>		  </a:t>
            </a:r>
            <a:r>
              <a:rPr lang="zh-CN" altLang="zh-CN">
                <a:ea typeface="宋体" panose="02010600030101010101" pitchFamily="2" charset="-122"/>
              </a:rPr>
              <a:t>对测试的数据进行记录，也就是把测试中</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实际得到的动态输出（包括内部生成数据输出）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结果与对动态输出的要求进行比较，描述其中</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的各项发现。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对于测试过程的记录，应该包括Who、When、Where、What和How等几方面的数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据信息。</a:t>
            </a:r>
          </a:p>
        </p:txBody>
      </p:sp>
      <p:sp>
        <p:nvSpPr>
          <p:cNvPr id="36867" name="灯片编号占位符 1">
            <a:extLst>
              <a:ext uri="{FF2B5EF4-FFF2-40B4-BE49-F238E27FC236}">
                <a16:creationId xmlns:a16="http://schemas.microsoft.com/office/drawing/2014/main" id="{2A8CAED2-B77C-4AD9-A18F-44AEC89021A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FBFF16-9A12-47F2-A24F-332E7C63E25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3241635"/>
      </p:ext>
    </p:extLst>
  </p:cSld>
  <p:clrMapOvr>
    <a:masterClrMapping/>
  </p:clrMapOvr>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903BA572-0B64-4052-9008-680BD2CC69C0}"/>
              </a:ext>
            </a:extLst>
          </p:cNvPr>
          <p:cNvSpPr>
            <a:spLocks noGrp="1"/>
          </p:cNvSpPr>
          <p:nvPr>
            <p:ph idx="1"/>
          </p:nvPr>
        </p:nvSpPr>
        <p:spPr>
          <a:xfrm>
            <a:off x="15240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什么人（</a:t>
            </a:r>
            <a:r>
              <a:rPr lang="en-US" altLang="zh-CN">
                <a:ea typeface="宋体" panose="02010600030101010101" pitchFamily="2" charset="-122"/>
              </a:rPr>
              <a:t>Who</a:t>
            </a:r>
            <a:r>
              <a:rPr lang="zh-CN" altLang="zh-CN">
                <a:ea typeface="宋体" panose="02010600030101010101" pitchFamily="2" charset="-122"/>
              </a:rPr>
              <a:t>）：测试执行人员以及测试用例的“负责人”。</a:t>
            </a:r>
          </a:p>
          <a:p>
            <a:r>
              <a:rPr lang="en-US" altLang="zh-CN">
                <a:ea typeface="宋体" panose="02010600030101010101" pitchFamily="2" charset="-122"/>
              </a:rPr>
              <a:t>●	</a:t>
            </a:r>
            <a:r>
              <a:rPr lang="zh-CN" altLang="zh-CN">
                <a:ea typeface="宋体" panose="02010600030101010101" pitchFamily="2" charset="-122"/>
              </a:rPr>
              <a:t>什么时候（</a:t>
            </a:r>
            <a:r>
              <a:rPr lang="en-US" altLang="zh-CN">
                <a:ea typeface="宋体" panose="02010600030101010101" pitchFamily="2" charset="-122"/>
              </a:rPr>
              <a:t>When</a:t>
            </a:r>
            <a:r>
              <a:rPr lang="zh-CN" altLang="zh-CN">
                <a:ea typeface="宋体" panose="02010600030101010101" pitchFamily="2" charset="-122"/>
              </a:rPr>
              <a:t>）：测试在何时开始、何时通过以及测试日程的具体安排。</a:t>
            </a:r>
          </a:p>
          <a:p>
            <a:r>
              <a:rPr lang="en-US" altLang="zh-CN">
                <a:ea typeface="宋体" panose="02010600030101010101" pitchFamily="2" charset="-122"/>
              </a:rPr>
              <a:t>●	</a:t>
            </a:r>
            <a:r>
              <a:rPr lang="zh-CN" altLang="zh-CN">
                <a:ea typeface="宋体" panose="02010600030101010101" pitchFamily="2" charset="-122"/>
              </a:rPr>
              <a:t>什么环境（</a:t>
            </a:r>
            <a:r>
              <a:rPr lang="en-US" altLang="zh-CN">
                <a:ea typeface="宋体" panose="02010600030101010101" pitchFamily="2" charset="-122"/>
              </a:rPr>
              <a:t>Where</a:t>
            </a:r>
            <a:r>
              <a:rPr lang="zh-CN" altLang="zh-CN">
                <a:ea typeface="宋体" panose="02010600030101010101" pitchFamily="2" charset="-122"/>
              </a:rPr>
              <a:t>）：在何种软、硬件配置的环境下运行，包括硬件型号、网络拓扑结构、网络协议、防火墙或代理服务器的设置、服务器的设置、应用系统的版本（包括被测系统以前发布的各种版本）以及相关的或依赖性的产品。</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7891" name="灯片编号占位符 1">
            <a:extLst>
              <a:ext uri="{FF2B5EF4-FFF2-40B4-BE49-F238E27FC236}">
                <a16:creationId xmlns:a16="http://schemas.microsoft.com/office/drawing/2014/main" id="{E5F18C5D-AAE0-4BC0-B235-7CF9C9373D3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D99E17B-8A58-4140-85E9-C4B6E684F21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5350701"/>
      </p:ext>
    </p:extLst>
  </p:cSld>
  <p:clrMapOvr>
    <a:masterClrMapping/>
  </p:clrMapOvr>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D2CAFEB7-6E0D-4C75-85B6-7D6705850164}"/>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做了什么（</a:t>
            </a:r>
            <a:r>
              <a:rPr lang="en-US" altLang="zh-CN">
                <a:ea typeface="宋体" panose="02010600030101010101" pitchFamily="2" charset="-122"/>
              </a:rPr>
              <a:t>What</a:t>
            </a:r>
            <a:r>
              <a:rPr lang="zh-CN" altLang="zh-CN">
                <a:ea typeface="宋体" panose="02010600030101010101" pitchFamily="2" charset="-122"/>
              </a:rPr>
              <a:t>）：使用了什么测试方法、测试工具以及测试用例。</a:t>
            </a:r>
          </a:p>
          <a:p>
            <a:r>
              <a:rPr lang="en-US" altLang="zh-CN">
                <a:ea typeface="宋体" panose="02010600030101010101" pitchFamily="2" charset="-122"/>
              </a:rPr>
              <a:t>●	</a:t>
            </a:r>
            <a:r>
              <a:rPr lang="zh-CN" altLang="zh-CN">
                <a:ea typeface="宋体" panose="02010600030101010101" pitchFamily="2" charset="-122"/>
              </a:rPr>
              <a:t>结果如何（</a:t>
            </a:r>
            <a:r>
              <a:rPr lang="en-US" altLang="zh-CN">
                <a:ea typeface="宋体" panose="02010600030101010101" pitchFamily="2" charset="-122"/>
              </a:rPr>
              <a:t>How</a:t>
            </a:r>
            <a:r>
              <a:rPr lang="zh-CN" altLang="zh-CN">
                <a:ea typeface="宋体" panose="02010600030101010101" pitchFamily="2" charset="-122"/>
              </a:rPr>
              <a:t>）：通过或失败。</a:t>
            </a:r>
            <a:endParaRPr lang="zh-CN" altLang="en-US">
              <a:ea typeface="宋体" panose="02010600030101010101" pitchFamily="2" charset="-122"/>
            </a:endParaRPr>
          </a:p>
        </p:txBody>
      </p:sp>
      <p:sp>
        <p:nvSpPr>
          <p:cNvPr id="38915" name="灯片编号占位符 1">
            <a:extLst>
              <a:ext uri="{FF2B5EF4-FFF2-40B4-BE49-F238E27FC236}">
                <a16:creationId xmlns:a16="http://schemas.microsoft.com/office/drawing/2014/main" id="{607D3BDF-5F00-46F6-81F5-2885BF1519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D58618C-7E45-459D-94B3-9BBB12645A1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9004839"/>
      </p:ext>
    </p:extLst>
  </p:cSld>
  <p:clrMapOvr>
    <a:masterClrMapping/>
  </p:clrMapOvr>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E41474E1-6FDE-481C-88CE-A44615DA1F5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7.2.3  测试沟通</a:t>
            </a:r>
          </a:p>
          <a:p>
            <a:r>
              <a:rPr lang="en-US" altLang="zh-CN">
                <a:ea typeface="宋体" panose="02010600030101010101" pitchFamily="2" charset="-122"/>
              </a:rPr>
              <a:t>		  </a:t>
            </a:r>
            <a:r>
              <a:rPr lang="zh-CN" altLang="zh-CN">
                <a:ea typeface="宋体" panose="02010600030101010101" pitchFamily="2" charset="-122"/>
              </a:rPr>
              <a:t>最直接的通报方法是使用测试管理工具，由系统自动给测试管理者及测试用例负责人发送电子邮件，这对于分布式的开发和测试会更加有效。邮件内容的详细程度可根据需要灵活决定。</a:t>
            </a:r>
          </a:p>
          <a:p>
            <a:r>
              <a:rPr lang="en-US" altLang="zh-CN">
                <a:ea typeface="宋体" panose="02010600030101010101" pitchFamily="2" charset="-122"/>
              </a:rPr>
              <a:t>		  </a:t>
            </a:r>
            <a:r>
              <a:rPr lang="zh-CN" altLang="zh-CN">
                <a:ea typeface="宋体" panose="02010600030101010101" pitchFamily="2" charset="-122"/>
              </a:rPr>
              <a:t>测试执行过程中，如果确认发现了软件的</a:t>
            </a:r>
            <a:r>
              <a:rPr lang="en-US" altLang="zh-CN">
                <a:ea typeface="宋体" panose="02010600030101010101" pitchFamily="2" charset="-122"/>
              </a:rPr>
              <a:t>缺陷</a:t>
            </a:r>
            <a:r>
              <a:rPr lang="zh-CN" altLang="zh-CN">
                <a:ea typeface="宋体" panose="02010600030101010101" pitchFamily="2" charset="-122"/>
              </a:rPr>
              <a:t>，应马上提交问题报告单。</a:t>
            </a:r>
          </a:p>
        </p:txBody>
      </p:sp>
      <p:sp>
        <p:nvSpPr>
          <p:cNvPr id="39939" name="灯片编号占位符 1">
            <a:extLst>
              <a:ext uri="{FF2B5EF4-FFF2-40B4-BE49-F238E27FC236}">
                <a16:creationId xmlns:a16="http://schemas.microsoft.com/office/drawing/2014/main" id="{DDDB74F2-4DE5-4DF4-BC29-88A2159CBF2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6AB60BF-7D9A-4B86-93E1-2D2F019F60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34449739"/>
      </p:ext>
    </p:extLst>
  </p:cSld>
  <p:clrMapOvr>
    <a:masterClrMapping/>
  </p:clrMapOvr>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30D838DC-3341-446A-B2A8-5F173F2EE8CE}"/>
              </a:ext>
            </a:extLst>
          </p:cNvPr>
          <p:cNvSpPr>
            <a:spLocks noGrp="1"/>
          </p:cNvSpPr>
          <p:nvPr>
            <p:ph idx="1"/>
          </p:nvPr>
        </p:nvSpPr>
        <p:spPr/>
        <p:txBody>
          <a:bodyPr/>
          <a:lstStyle/>
          <a:p>
            <a:r>
              <a:rPr lang="en-US" altLang="zh-CN">
                <a:ea typeface="宋体" panose="02010600030101010101" pitchFamily="2" charset="-122"/>
              </a:rPr>
              <a:t>	7.2.4  </a:t>
            </a:r>
            <a:r>
              <a:rPr lang="zh-CN" altLang="zh-CN">
                <a:ea typeface="宋体" panose="02010600030101010101" pitchFamily="2" charset="-122"/>
              </a:rPr>
              <a:t>测试用例验证</a:t>
            </a:r>
          </a:p>
          <a:p>
            <a:r>
              <a:rPr lang="en-US" altLang="zh-CN">
                <a:ea typeface="宋体" panose="02010600030101010101" pitchFamily="2" charset="-122"/>
              </a:rPr>
              <a:t>		  </a:t>
            </a:r>
            <a:r>
              <a:rPr lang="zh-CN" altLang="zh-CN">
                <a:ea typeface="宋体" panose="02010600030101010101" pitchFamily="2" charset="-122"/>
              </a:rPr>
              <a:t>测试实施过程的重点之一是验证测试用例的有效性，并且对测试用例库的内容进行增加、删除和修改。</a:t>
            </a:r>
          </a:p>
          <a:p>
            <a:r>
              <a:rPr lang="en-US" altLang="zh-CN">
                <a:ea typeface="宋体" panose="02010600030101010101" pitchFamily="2" charset="-122"/>
              </a:rPr>
              <a:t>		  </a:t>
            </a:r>
            <a:r>
              <a:rPr lang="zh-CN" altLang="zh-CN">
                <a:ea typeface="宋体" panose="02010600030101010101" pitchFamily="2" charset="-122"/>
              </a:rPr>
              <a:t>将所有执行过的测试用例进行分类，基于测试策略和历史数据的统计分析（包括测试策略和缺陷的关联关系），构造有效的测试套件，然后在此基础上建立要执行的测试任务，这样的任务分解有助于进度和质量的有效控制，可以减少风险。</a:t>
            </a:r>
          </a:p>
          <a:p>
            <a:endParaRPr lang="zh-CN" altLang="en-US">
              <a:ea typeface="宋体" panose="02010600030101010101" pitchFamily="2" charset="-122"/>
            </a:endParaRPr>
          </a:p>
        </p:txBody>
      </p:sp>
      <p:sp>
        <p:nvSpPr>
          <p:cNvPr id="40963" name="灯片编号占位符 1">
            <a:extLst>
              <a:ext uri="{FF2B5EF4-FFF2-40B4-BE49-F238E27FC236}">
                <a16:creationId xmlns:a16="http://schemas.microsoft.com/office/drawing/2014/main" id="{5C6B74D2-EB50-4955-B847-0DD62AFA35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30F162-2B19-4420-927B-E91E6DE14B3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01181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6" name="Picture 2" descr="0112">
            <a:extLst>
              <a:ext uri="{FF2B5EF4-FFF2-40B4-BE49-F238E27FC236}">
                <a16:creationId xmlns:a16="http://schemas.microsoft.com/office/drawing/2014/main" id="{ADB150D0-8A09-49D8-8F5E-EAA2A286654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47800" y="1752600"/>
            <a:ext cx="5791200" cy="3943350"/>
          </a:xfrm>
          <a:noFill/>
        </p:spPr>
      </p:pic>
      <p:sp>
        <p:nvSpPr>
          <p:cNvPr id="62467" name="矩形 4">
            <a:extLst>
              <a:ext uri="{FF2B5EF4-FFF2-40B4-BE49-F238E27FC236}">
                <a16:creationId xmlns:a16="http://schemas.microsoft.com/office/drawing/2014/main" id="{CF454812-D64E-40FC-9E4F-E724B19AE5F3}"/>
              </a:ext>
            </a:extLst>
          </p:cNvPr>
          <p:cNvSpPr>
            <a:spLocks noChangeArrowheads="1"/>
          </p:cNvSpPr>
          <p:nvPr/>
        </p:nvSpPr>
        <p:spPr bwMode="auto">
          <a:xfrm>
            <a:off x="1752600" y="6096000"/>
            <a:ext cx="510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zh-CN" b="1">
                <a:ea typeface="宋体" panose="02010600030101010101" pitchFamily="2" charset="-122"/>
              </a:rPr>
              <a:t>图</a:t>
            </a:r>
            <a:r>
              <a:rPr lang="en-US" altLang="zh-CN" b="1">
                <a:ea typeface="宋体" panose="02010600030101010101" pitchFamily="2" charset="-122"/>
              </a:rPr>
              <a:t>1.12  </a:t>
            </a:r>
            <a:r>
              <a:rPr lang="zh-CN" altLang="zh-CN" b="1">
                <a:ea typeface="宋体" panose="02010600030101010101" pitchFamily="2" charset="-122"/>
              </a:rPr>
              <a:t>改正一个错误的相对成本的快速增长</a:t>
            </a:r>
            <a:endParaRPr lang="zh-CN" altLang="en-US" b="1">
              <a:ea typeface="宋体" panose="02010600030101010101" pitchFamily="2" charset="-122"/>
            </a:endParaRPr>
          </a:p>
        </p:txBody>
      </p:sp>
    </p:spTree>
  </p:cSld>
  <p:clrMapOvr>
    <a:masterClrMapping/>
  </p:clrMapOvr>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1CF66C95-2E6A-4B36-A8F3-4E97DB88CFB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对所有测试用例、测试套件、测试任务和测试执行的结果，通过测试管理系统进行管理，使测试执行的操作过程记录在案，具有良好的控制性和追溯性，有利于控制测试进度和质量。</a:t>
            </a:r>
          </a:p>
          <a:p>
            <a:endParaRPr lang="zh-CN" altLang="en-US">
              <a:ea typeface="宋体" panose="02010600030101010101" pitchFamily="2" charset="-122"/>
            </a:endParaRPr>
          </a:p>
        </p:txBody>
      </p:sp>
      <p:sp>
        <p:nvSpPr>
          <p:cNvPr id="41987" name="灯片编号占位符 1">
            <a:extLst>
              <a:ext uri="{FF2B5EF4-FFF2-40B4-BE49-F238E27FC236}">
                <a16:creationId xmlns:a16="http://schemas.microsoft.com/office/drawing/2014/main" id="{3A69FFCE-6725-453F-A37C-B21D9661E8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62E36C-BB55-4630-BD02-9200E2A9762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69015286"/>
      </p:ext>
    </p:extLst>
  </p:cSld>
  <p:clrMapOvr>
    <a:masterClrMapping/>
  </p:clrMapOvr>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BF87B39E-6804-4D3B-BC35-5EBB3166AA9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7.3  测 试 总 结</a:t>
            </a:r>
          </a:p>
          <a:p>
            <a:r>
              <a:rPr lang="en-US" altLang="zh-CN">
                <a:ea typeface="宋体" panose="02010600030101010101" pitchFamily="2" charset="-122"/>
              </a:rPr>
              <a:t>	7.3.1  </a:t>
            </a:r>
            <a:r>
              <a:rPr lang="zh-CN" altLang="zh-CN">
                <a:ea typeface="宋体" panose="02010600030101010101" pitchFamily="2" charset="-122"/>
              </a:rPr>
              <a:t>测试数据整理</a:t>
            </a:r>
          </a:p>
          <a:p>
            <a:r>
              <a:rPr lang="en-US" altLang="zh-CN">
                <a:ea typeface="宋体" panose="02010600030101010101" pitchFamily="2" charset="-122"/>
              </a:rPr>
              <a:t>		  </a:t>
            </a:r>
            <a:r>
              <a:rPr lang="zh-CN" altLang="zh-CN">
                <a:ea typeface="宋体" panose="02010600030101010101" pitchFamily="2" charset="-122"/>
              </a:rPr>
              <a:t>测试数据整理是缺陷数据统计的前期准备，要删除重复的和不重要的测试数据，修改不确切的描述。然后生成缺陷数据统计图表，包括缺陷趋势图、缺陷分布图、缺陷及时处理情况统计表等。</a:t>
            </a:r>
          </a:p>
          <a:p>
            <a:endParaRPr lang="zh-CN" altLang="en-US">
              <a:ea typeface="宋体" panose="02010600030101010101" pitchFamily="2" charset="-122"/>
            </a:endParaRPr>
          </a:p>
        </p:txBody>
      </p:sp>
      <p:sp>
        <p:nvSpPr>
          <p:cNvPr id="43011" name="灯片编号占位符 1">
            <a:extLst>
              <a:ext uri="{FF2B5EF4-FFF2-40B4-BE49-F238E27FC236}">
                <a16:creationId xmlns:a16="http://schemas.microsoft.com/office/drawing/2014/main" id="{35E085D2-D8CC-4A3A-8759-00ACB8A2B1D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8D073A-43BF-48A9-98F5-E45E232C4E0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9903498"/>
      </p:ext>
    </p:extLst>
  </p:cSld>
  <p:clrMapOvr>
    <a:masterClrMapping/>
  </p:clrMapOvr>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FC7C4D8E-94F3-49CC-91C8-87C301CDA65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7.3.2  测试用例修订</a:t>
            </a:r>
          </a:p>
          <a:p>
            <a:r>
              <a:rPr lang="en-US" altLang="zh-CN">
                <a:ea typeface="宋体" panose="02010600030101010101" pitchFamily="2" charset="-122"/>
              </a:rPr>
              <a:t>		  </a:t>
            </a:r>
            <a:r>
              <a:rPr lang="zh-CN" altLang="zh-CN">
                <a:ea typeface="宋体" panose="02010600030101010101" pitchFamily="2" charset="-122"/>
              </a:rPr>
              <a:t>测试用例修订要删除重复的和不重要的测试用例，修改不确切的描述，补充需要的测试用例，以保证测试用例库的可用性，为产品改进或项目复用打下良好的基础。测试用例修订情况统计如表</a:t>
            </a:r>
            <a:r>
              <a:rPr lang="en-US" altLang="zh-CN">
                <a:ea typeface="宋体" panose="02010600030101010101" pitchFamily="2" charset="-122"/>
              </a:rPr>
              <a:t>7.3</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44035" name="灯片编号占位符 1">
            <a:extLst>
              <a:ext uri="{FF2B5EF4-FFF2-40B4-BE49-F238E27FC236}">
                <a16:creationId xmlns:a16="http://schemas.microsoft.com/office/drawing/2014/main" id="{F00D4448-3AFD-435F-A9FB-534584C24E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201213F-6A05-45C2-9721-FC03F5090A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5406025"/>
      </p:ext>
    </p:extLst>
  </p:cSld>
  <p:clrMapOvr>
    <a:masterClrMapping/>
  </p:clrMapOvr>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5959BD4A-5C59-4BC9-AAB9-57F1FBB4EAD5}"/>
              </a:ext>
            </a:extLst>
          </p:cNvPr>
          <p:cNvGraphicFramePr>
            <a:graphicFrameLocks noGrp="1"/>
          </p:cNvGraphicFramePr>
          <p:nvPr>
            <p:ph idx="1"/>
          </p:nvPr>
        </p:nvGraphicFramePr>
        <p:xfrm>
          <a:off x="685800" y="2971800"/>
          <a:ext cx="7772400" cy="2895600"/>
        </p:xfrm>
        <a:graphic>
          <a:graphicData uri="http://schemas.openxmlformats.org/drawingml/2006/table">
            <a:tbl>
              <a:tblPr/>
              <a:tblGrid>
                <a:gridCol w="3919106">
                  <a:extLst>
                    <a:ext uri="{9D8B030D-6E8A-4147-A177-3AD203B41FA5}">
                      <a16:colId xmlns:a16="http://schemas.microsoft.com/office/drawing/2014/main" val="20000"/>
                    </a:ext>
                  </a:extLst>
                </a:gridCol>
                <a:gridCol w="3853294">
                  <a:extLst>
                    <a:ext uri="{9D8B030D-6E8A-4147-A177-3AD203B41FA5}">
                      <a16:colId xmlns:a16="http://schemas.microsoft.com/office/drawing/2014/main" val="20001"/>
                    </a:ext>
                  </a:extLst>
                </a:gridCol>
              </a:tblGrid>
              <a:tr h="482600">
                <a:tc>
                  <a:txBody>
                    <a:bodyPr/>
                    <a:lstStyle/>
                    <a:p>
                      <a:pPr indent="266700" algn="ctr">
                        <a:spcBef>
                          <a:spcPts val="120"/>
                        </a:spcBef>
                        <a:spcAft>
                          <a:spcPts val="120"/>
                        </a:spcAft>
                      </a:pPr>
                      <a:r>
                        <a:rPr lang="zh-CN" sz="1400" b="1" kern="0">
                          <a:latin typeface="Times New Roman"/>
                          <a:ea typeface="方正书宋简体"/>
                          <a:cs typeface="Times New Roman"/>
                        </a:rPr>
                        <a:t>名    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说</a:t>
                      </a:r>
                      <a:r>
                        <a:rPr lang="en-US" sz="1400" b="1" kern="0">
                          <a:latin typeface="Times New Roman"/>
                          <a:ea typeface="方正书宋简体"/>
                          <a:cs typeface="Times New Roman"/>
                        </a:rPr>
                        <a:t>    </a:t>
                      </a:r>
                      <a:r>
                        <a:rPr lang="zh-CN" sz="1400" b="1" kern="0">
                          <a:latin typeface="Times New Roman"/>
                          <a:ea typeface="方正书宋简体"/>
                          <a:cs typeface="Times New Roman"/>
                        </a:rPr>
                        <a:t>明</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2600">
                <a:tc>
                  <a:txBody>
                    <a:bodyPr/>
                    <a:lstStyle/>
                    <a:p>
                      <a:pPr marL="266700" indent="266700" algn="just">
                        <a:spcBef>
                          <a:spcPts val="120"/>
                        </a:spcBef>
                        <a:spcAft>
                          <a:spcPts val="120"/>
                        </a:spcAft>
                      </a:pPr>
                      <a:r>
                        <a:rPr lang="zh-CN" sz="1400" b="1" kern="0">
                          <a:latin typeface="Times New Roman"/>
                          <a:ea typeface="方正书宋简体"/>
                          <a:cs typeface="Times New Roman"/>
                        </a:rPr>
                        <a:t>测试用例总数（个数）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82600">
                <a:tc>
                  <a:txBody>
                    <a:bodyPr/>
                    <a:lstStyle/>
                    <a:p>
                      <a:pPr marL="266700" indent="266700" algn="just">
                        <a:spcBef>
                          <a:spcPts val="120"/>
                        </a:spcBef>
                        <a:spcAft>
                          <a:spcPts val="120"/>
                        </a:spcAft>
                      </a:pPr>
                      <a:r>
                        <a:rPr lang="zh-CN" sz="1400" b="1" kern="0">
                          <a:latin typeface="Times New Roman"/>
                          <a:ea typeface="方正书宋简体"/>
                          <a:cs typeface="Times New Roman"/>
                        </a:rPr>
                        <a:t>执行的测试用例（个数）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82600">
                <a:tc>
                  <a:txBody>
                    <a:bodyPr/>
                    <a:lstStyle/>
                    <a:p>
                      <a:pPr marL="266700" indent="266700" algn="just">
                        <a:spcBef>
                          <a:spcPts val="120"/>
                        </a:spcBef>
                        <a:spcAft>
                          <a:spcPts val="120"/>
                        </a:spcAft>
                      </a:pPr>
                      <a:r>
                        <a:rPr lang="zh-CN" sz="1400" b="1" kern="0">
                          <a:latin typeface="Times New Roman"/>
                          <a:ea typeface="方正书宋简体"/>
                          <a:cs typeface="Times New Roman"/>
                        </a:rPr>
                        <a:t>测试用例执行率</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达到</a:t>
                      </a:r>
                      <a:r>
                        <a:rPr lang="en-US" sz="1400" b="1" kern="0">
                          <a:latin typeface="Times New Roman"/>
                          <a:ea typeface="方正书宋简体"/>
                          <a:cs typeface="Times New Roman"/>
                        </a:rPr>
                        <a:t>100%</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82600">
                <a:tc>
                  <a:txBody>
                    <a:bodyPr/>
                    <a:lstStyle/>
                    <a:p>
                      <a:pPr marL="266700" indent="266700" algn="just">
                        <a:spcBef>
                          <a:spcPts val="120"/>
                        </a:spcBef>
                        <a:spcAft>
                          <a:spcPts val="120"/>
                        </a:spcAft>
                      </a:pPr>
                      <a:r>
                        <a:rPr lang="zh-CN" sz="1400" b="1" kern="0">
                          <a:latin typeface="Times New Roman"/>
                          <a:ea typeface="方正书宋简体"/>
                          <a:cs typeface="Times New Roman"/>
                        </a:rPr>
                        <a:t>测试用例覆盖需求率</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达到</a:t>
                      </a:r>
                      <a:r>
                        <a:rPr lang="en-US" sz="1400" b="1" kern="0">
                          <a:latin typeface="Times New Roman"/>
                          <a:ea typeface="方正书宋简体"/>
                          <a:cs typeface="Times New Roman"/>
                        </a:rPr>
                        <a:t>100%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82600">
                <a:tc>
                  <a:txBody>
                    <a:bodyPr/>
                    <a:lstStyle/>
                    <a:p>
                      <a:pPr marL="266700" indent="266700" algn="just">
                        <a:spcBef>
                          <a:spcPts val="120"/>
                        </a:spcBef>
                        <a:spcAft>
                          <a:spcPts val="120"/>
                        </a:spcAft>
                      </a:pPr>
                      <a:r>
                        <a:rPr lang="zh-CN" sz="1400" b="1" kern="0">
                          <a:latin typeface="Times New Roman"/>
                          <a:ea typeface="方正书宋简体"/>
                          <a:cs typeface="Times New Roman"/>
                        </a:rPr>
                        <a:t>已通过的测试用例数（功能、性能和其他）</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endParaRPr lang="en-US"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45079" name="矩形 4">
            <a:extLst>
              <a:ext uri="{FF2B5EF4-FFF2-40B4-BE49-F238E27FC236}">
                <a16:creationId xmlns:a16="http://schemas.microsoft.com/office/drawing/2014/main" id="{10627E60-9347-454E-90A1-6A637AB955A6}"/>
              </a:ext>
            </a:extLst>
          </p:cNvPr>
          <p:cNvSpPr>
            <a:spLocks noChangeArrowheads="1"/>
          </p:cNvSpPr>
          <p:nvPr/>
        </p:nvSpPr>
        <p:spPr bwMode="auto">
          <a:xfrm>
            <a:off x="2895600" y="2514600"/>
            <a:ext cx="364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7.3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测试用例修订情况统计表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80" name="灯片编号占位符 1">
            <a:extLst>
              <a:ext uri="{FF2B5EF4-FFF2-40B4-BE49-F238E27FC236}">
                <a16:creationId xmlns:a16="http://schemas.microsoft.com/office/drawing/2014/main" id="{016BEEA5-68D1-4BB0-8A27-AA47B9CDE8D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036CBB2-D2AC-4DB8-9717-A58311B7A54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7756005"/>
      </p:ext>
    </p:extLst>
  </p:cSld>
  <p:clrMapOvr>
    <a:masterClrMapping/>
  </p:clrMapOvr>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4FEA1990-1A28-4465-9268-7770152B7794}"/>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7.3.3  用例库的维护</a:t>
            </a:r>
          </a:p>
          <a:p>
            <a:r>
              <a:rPr lang="en-US" altLang="zh-CN">
                <a:ea typeface="宋体" panose="02010600030101010101" pitchFamily="2" charset="-122"/>
              </a:rPr>
              <a:t>		  </a:t>
            </a:r>
            <a:r>
              <a:rPr lang="zh-CN" altLang="zh-CN">
                <a:ea typeface="宋体" panose="02010600030101010101" pitchFamily="2" charset="-122"/>
              </a:rPr>
              <a:t>测试用例库的维护是一个不间断的过程，通常可以将软件开发的基线作为基准，维护的主要内容包括删除过时的测试用例、改进不受控制的测试用例、删除冗余的测试用例以及增添新的测试用例等几个方面工作。</a:t>
            </a:r>
          </a:p>
        </p:txBody>
      </p:sp>
      <p:sp>
        <p:nvSpPr>
          <p:cNvPr id="46083" name="灯片编号占位符 1">
            <a:extLst>
              <a:ext uri="{FF2B5EF4-FFF2-40B4-BE49-F238E27FC236}">
                <a16:creationId xmlns:a16="http://schemas.microsoft.com/office/drawing/2014/main" id="{DC938F68-D03C-48CC-9CBE-4CC0A2836F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26970A-BE34-4719-BCB9-1CBD524FF87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2608045"/>
      </p:ext>
    </p:extLst>
  </p:cSld>
  <p:clrMapOvr>
    <a:masterClrMapping/>
  </p:clrMapOvr>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98817541-00F8-41F5-9EC3-04E0C4545B48}"/>
              </a:ext>
            </a:extLst>
          </p:cNvPr>
          <p:cNvSpPr>
            <a:spLocks noGrp="1"/>
          </p:cNvSpPr>
          <p:nvPr>
            <p:ph idx="1"/>
          </p:nvPr>
        </p:nvSpPr>
        <p:spPr>
          <a:xfrm>
            <a:off x="15240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根据产品特性和测试用例一致性的原则，分下面几种情况分别处理：</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）产品特性没变，只是根据最近的修订特性来完善测试用例，这时，修改的测试用例对目前和以前的版本都有效。</a:t>
            </a:r>
          </a:p>
        </p:txBody>
      </p:sp>
      <p:sp>
        <p:nvSpPr>
          <p:cNvPr id="47107" name="灯片编号占位符 1">
            <a:extLst>
              <a:ext uri="{FF2B5EF4-FFF2-40B4-BE49-F238E27FC236}">
                <a16:creationId xmlns:a16="http://schemas.microsoft.com/office/drawing/2014/main" id="{4BBB8ED6-6D56-4FC8-9046-7DCDCDA706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05A19B-FAFA-4574-A6F1-4FE5F20A662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8672126"/>
      </p:ext>
    </p:extLst>
  </p:cSld>
  <p:clrMapOvr>
    <a:masterClrMapping/>
  </p:clrMapOvr>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A473C0CF-3276-4D63-ADFE-717AA2BA4EE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）原有产品特性发生了变化，不是新功能，而是功能增强， 这时，原有的测试用例只对先前版本有效，而对新的版本无效，此时只能增加新的测试用例，而不是修改原来的测试用例。原有的测试用例依然对原有版本有效。</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8131" name="灯片编号占位符 1">
            <a:extLst>
              <a:ext uri="{FF2B5EF4-FFF2-40B4-BE49-F238E27FC236}">
                <a16:creationId xmlns:a16="http://schemas.microsoft.com/office/drawing/2014/main" id="{90A52DCC-75BB-4EBC-B3B7-DED3833E35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EF80726-2CEF-4292-98A1-C24FBA13701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492441"/>
      </p:ext>
    </p:extLst>
  </p:cSld>
  <p:clrMapOvr>
    <a:masterClrMapping/>
  </p:clrMapOvr>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A38B5F1C-2ED4-4626-A469-A6564F2EE35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）原有功能取消时，只要在新版本上将与之对应的测试用例状态置为无效即可。</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）完全新增加的特性，需要增加对应的、</a:t>
            </a:r>
            <a:r>
              <a:rPr lang="en-US" altLang="zh-CN">
                <a:ea typeface="宋体" panose="02010600030101010101" pitchFamily="2" charset="-122"/>
              </a:rPr>
              <a:t> </a:t>
            </a:r>
            <a:r>
              <a:rPr lang="zh-CN" altLang="zh-CN">
                <a:ea typeface="宋体" panose="02010600030101010101" pitchFamily="2" charset="-122"/>
              </a:rPr>
              <a:t>新的测试用例。</a:t>
            </a:r>
          </a:p>
          <a:p>
            <a:endParaRPr lang="zh-CN" altLang="en-US">
              <a:ea typeface="宋体" panose="02010600030101010101" pitchFamily="2" charset="-122"/>
            </a:endParaRPr>
          </a:p>
        </p:txBody>
      </p:sp>
      <p:pic>
        <p:nvPicPr>
          <p:cNvPr id="49155" name="Picture 4" descr="Picture16">
            <a:extLst>
              <a:ext uri="{FF2B5EF4-FFF2-40B4-BE49-F238E27FC236}">
                <a16:creationId xmlns:a16="http://schemas.microsoft.com/office/drawing/2014/main" id="{FB6E4DFC-A2B6-461D-BCCB-F9DB757FC6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22812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6" name="灯片编号占位符 1">
            <a:extLst>
              <a:ext uri="{FF2B5EF4-FFF2-40B4-BE49-F238E27FC236}">
                <a16:creationId xmlns:a16="http://schemas.microsoft.com/office/drawing/2014/main" id="{77399B24-25A7-4067-AF54-D598A2120E6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25035C-A8EE-490B-BFFE-38D36C71EB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1905293"/>
      </p:ext>
    </p:extLst>
  </p:cSld>
  <p:clrMapOvr>
    <a:masterClrMapping/>
  </p:clrMapOvr>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BAF6FE55-0840-4317-AA0C-AA58D8E0543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7.3.4  配置管理</a:t>
            </a:r>
          </a:p>
          <a:p>
            <a:r>
              <a:rPr lang="en-US" altLang="zh-CN">
                <a:ea typeface="宋体" panose="02010600030101010101" pitchFamily="2" charset="-122"/>
              </a:rPr>
              <a:t>		  </a:t>
            </a:r>
            <a:r>
              <a:rPr lang="zh-CN" altLang="zh-CN">
                <a:ea typeface="宋体" panose="02010600030101010101" pitchFamily="2" charset="-122"/>
              </a:rPr>
              <a:t>测试资产是被质量保证或测试团队开发的任何一种工作产品。配置管理和变更管理的任务就是管理谁变更了资产，以及何时变更了资产和为什么变更资产。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此外，配置管理支持追踪工作产品的版本，创建和重新产生产品基线，并且支持并行的和多地域的开发。</a:t>
            </a:r>
          </a:p>
        </p:txBody>
      </p:sp>
      <p:sp>
        <p:nvSpPr>
          <p:cNvPr id="50179" name="灯片编号占位符 1">
            <a:extLst>
              <a:ext uri="{FF2B5EF4-FFF2-40B4-BE49-F238E27FC236}">
                <a16:creationId xmlns:a16="http://schemas.microsoft.com/office/drawing/2014/main" id="{EF538315-BF8B-434F-959A-7B4F62F862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2F196B-020C-4931-8648-FDD681276C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76884687"/>
      </p:ext>
    </p:extLst>
  </p:cSld>
  <p:clrMapOvr>
    <a:masterClrMapping/>
  </p:clrMapOvr>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D7250A3B-99FD-4A3F-9212-BB104386CFD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一个“优秀的”配置管理流程应该满足以下要求：</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）为软件开发创建一个稳定的环境，为团队成员提供独立的编写和测试代码的开发平台，并且使他们可以将自己的变更在准备就绪时引入团队环境中。</a:t>
            </a:r>
          </a:p>
        </p:txBody>
      </p:sp>
      <p:sp>
        <p:nvSpPr>
          <p:cNvPr id="51203" name="灯片编号占位符 1">
            <a:extLst>
              <a:ext uri="{FF2B5EF4-FFF2-40B4-BE49-F238E27FC236}">
                <a16:creationId xmlns:a16="http://schemas.microsoft.com/office/drawing/2014/main" id="{69BE111D-9C3A-407D-A460-96F6083D37C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900915-710F-4185-9573-2DBF9181ED4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806989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2FA6267B-5042-426D-82CF-E3D2AF1F846A}"/>
              </a:ext>
            </a:extLst>
          </p:cNvPr>
          <p:cNvSpPr>
            <a:spLocks noGrp="1" noChangeArrowheads="1"/>
          </p:cNvSpPr>
          <p:nvPr>
            <p:ph type="title"/>
          </p:nvPr>
        </p:nvSpPr>
        <p:spPr/>
        <p:txBody>
          <a:bodyPr/>
          <a:lstStyle/>
          <a:p>
            <a:pPr eaLnBrk="1" hangingPunct="1"/>
            <a:r>
              <a:rPr lang="zh-CN" altLang="en-US">
                <a:ea typeface="宋体" panose="02010600030101010101" pitchFamily="2" charset="-122"/>
              </a:rPr>
              <a:t>测试技术：如何做测试？</a:t>
            </a:r>
          </a:p>
        </p:txBody>
      </p:sp>
      <p:sp>
        <p:nvSpPr>
          <p:cNvPr id="79875" name="Rectangle 3">
            <a:extLst>
              <a:ext uri="{FF2B5EF4-FFF2-40B4-BE49-F238E27FC236}">
                <a16:creationId xmlns:a16="http://schemas.microsoft.com/office/drawing/2014/main" id="{F97C9B3F-30D9-489D-8D96-8C3C0669360B}"/>
              </a:ext>
            </a:extLst>
          </p:cNvPr>
          <p:cNvSpPr>
            <a:spLocks noGrp="1" noChangeArrowheads="1"/>
          </p:cNvSpPr>
          <p:nvPr>
            <p:ph type="body" idx="1"/>
          </p:nvPr>
        </p:nvSpPr>
        <p:spPr/>
        <p:txBody>
          <a:bodyPr/>
          <a:lstStyle/>
          <a:p>
            <a:pPr eaLnBrk="1" hangingPunct="1"/>
            <a:r>
              <a:rPr lang="zh-CN" altLang="en-US">
                <a:ea typeface="黑体" panose="02010609060101010101" pitchFamily="49" charset="-122"/>
              </a:rPr>
              <a:t>如何选择数据</a:t>
            </a:r>
          </a:p>
          <a:p>
            <a:pPr eaLnBrk="1" hangingPunct="1"/>
            <a:r>
              <a:rPr lang="zh-CN" altLang="en-US">
                <a:ea typeface="黑体" panose="02010609060101010101" pitchFamily="49" charset="-122"/>
              </a:rPr>
              <a:t>如何执行操作</a:t>
            </a:r>
          </a:p>
          <a:p>
            <a:pPr eaLnBrk="1" hangingPunct="1"/>
            <a:r>
              <a:rPr lang="zh-CN" altLang="en-US">
                <a:ea typeface="黑体" panose="02010609060101010101" pitchFamily="49" charset="-122"/>
              </a:rPr>
              <a:t>如何管理测试</a:t>
            </a:r>
          </a:p>
          <a:p>
            <a:pPr eaLnBrk="1" hangingPunct="1"/>
            <a:endParaRPr lang="zh-CN" altLang="en-US">
              <a:ea typeface="黑体" panose="02010609060101010101" pitchFamily="49" charset="-122"/>
            </a:endParaRPr>
          </a:p>
        </p:txBody>
      </p:sp>
      <p:sp>
        <p:nvSpPr>
          <p:cNvPr id="79876" name="AutoShape 4">
            <a:extLst>
              <a:ext uri="{FF2B5EF4-FFF2-40B4-BE49-F238E27FC236}">
                <a16:creationId xmlns:a16="http://schemas.microsoft.com/office/drawing/2014/main" id="{B667CB10-0593-4B1F-B874-4BEC1DD427D5}"/>
              </a:ext>
            </a:extLst>
          </p:cNvPr>
          <p:cNvSpPr>
            <a:spLocks noChangeArrowheads="1"/>
          </p:cNvSpPr>
          <p:nvPr/>
        </p:nvSpPr>
        <p:spPr bwMode="auto">
          <a:xfrm>
            <a:off x="2484438" y="4508500"/>
            <a:ext cx="1366837" cy="504825"/>
          </a:xfrm>
          <a:prstGeom prst="rightArrow">
            <a:avLst>
              <a:gd name="adj1" fmla="val 50000"/>
              <a:gd name="adj2" fmla="val 67689"/>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9877" name="AutoShape 5">
            <a:extLst>
              <a:ext uri="{FF2B5EF4-FFF2-40B4-BE49-F238E27FC236}">
                <a16:creationId xmlns:a16="http://schemas.microsoft.com/office/drawing/2014/main" id="{9CB84F46-317E-4D55-89BD-289812F5E3E1}"/>
              </a:ext>
            </a:extLst>
          </p:cNvPr>
          <p:cNvSpPr>
            <a:spLocks noChangeArrowheads="1"/>
          </p:cNvSpPr>
          <p:nvPr/>
        </p:nvSpPr>
        <p:spPr bwMode="auto">
          <a:xfrm>
            <a:off x="6011863" y="4508500"/>
            <a:ext cx="1582737" cy="504825"/>
          </a:xfrm>
          <a:prstGeom prst="rightArrow">
            <a:avLst>
              <a:gd name="adj1" fmla="val 50000"/>
              <a:gd name="adj2" fmla="val 7838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79878" name="AutoShape 6">
            <a:extLst>
              <a:ext uri="{FF2B5EF4-FFF2-40B4-BE49-F238E27FC236}">
                <a16:creationId xmlns:a16="http://schemas.microsoft.com/office/drawing/2014/main" id="{EE27C3BA-AD28-4578-AF38-D33094EE7427}"/>
              </a:ext>
            </a:extLst>
          </p:cNvPr>
          <p:cNvSpPr>
            <a:spLocks noChangeArrowheads="1"/>
          </p:cNvSpPr>
          <p:nvPr/>
        </p:nvSpPr>
        <p:spPr bwMode="auto">
          <a:xfrm>
            <a:off x="1187450" y="4149725"/>
            <a:ext cx="1296988" cy="1296988"/>
          </a:xfrm>
          <a:prstGeom prst="star8">
            <a:avLst>
              <a:gd name="adj" fmla="val 3825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a:ea typeface="宋体" panose="02010600030101010101" pitchFamily="2" charset="-122"/>
              </a:rPr>
              <a:t>数据</a:t>
            </a:r>
          </a:p>
        </p:txBody>
      </p:sp>
      <p:sp>
        <p:nvSpPr>
          <p:cNvPr id="79879" name="AutoShape 7">
            <a:extLst>
              <a:ext uri="{FF2B5EF4-FFF2-40B4-BE49-F238E27FC236}">
                <a16:creationId xmlns:a16="http://schemas.microsoft.com/office/drawing/2014/main" id="{62287A19-CF98-49B6-9A36-D981AAE49695}"/>
              </a:ext>
            </a:extLst>
          </p:cNvPr>
          <p:cNvSpPr>
            <a:spLocks noChangeArrowheads="1"/>
          </p:cNvSpPr>
          <p:nvPr/>
        </p:nvSpPr>
        <p:spPr bwMode="auto">
          <a:xfrm>
            <a:off x="7596188" y="4005263"/>
            <a:ext cx="1331912" cy="1296987"/>
          </a:xfrm>
          <a:prstGeom prst="star32">
            <a:avLst>
              <a:gd name="adj" fmla="val 37500"/>
            </a:avLst>
          </a:prstGeom>
          <a:solidFill>
            <a:schemeClr val="accent1"/>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r>
              <a:rPr lang="zh-CN" altLang="en-US">
                <a:ea typeface="宋体" panose="02010600030101010101" pitchFamily="2" charset="-122"/>
              </a:rPr>
              <a:t>结果</a:t>
            </a:r>
          </a:p>
        </p:txBody>
      </p:sp>
      <p:sp>
        <p:nvSpPr>
          <p:cNvPr id="79880" name="AutoShape 8">
            <a:extLst>
              <a:ext uri="{FF2B5EF4-FFF2-40B4-BE49-F238E27FC236}">
                <a16:creationId xmlns:a16="http://schemas.microsoft.com/office/drawing/2014/main" id="{C5F9D3F4-810C-4A50-B992-E2F0430330B3}"/>
              </a:ext>
            </a:extLst>
          </p:cNvPr>
          <p:cNvSpPr>
            <a:spLocks noChangeArrowheads="1"/>
          </p:cNvSpPr>
          <p:nvPr/>
        </p:nvSpPr>
        <p:spPr bwMode="auto">
          <a:xfrm>
            <a:off x="3779838" y="3789363"/>
            <a:ext cx="2305050" cy="2232025"/>
          </a:xfrm>
          <a:prstGeom prst="cloudCallout">
            <a:avLst>
              <a:gd name="adj1" fmla="val -48417"/>
              <a:gd name="adj2" fmla="val 30014"/>
            </a:avLst>
          </a:prstGeom>
          <a:solidFill>
            <a:schemeClr val="accent1"/>
          </a:solidFill>
          <a:ln w="9525">
            <a:solidFill>
              <a:schemeClr val="tx1"/>
            </a:solidFill>
            <a:round/>
            <a:headEnd/>
            <a:tailEnd/>
          </a:ln>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eaLnBrk="1" hangingPunct="1"/>
            <a:endParaRPr lang="zh-CN" altLang="en-US">
              <a:ea typeface="宋体" panose="02010600030101010101" pitchFamily="2" charset="-122"/>
            </a:endParaRPr>
          </a:p>
        </p:txBody>
      </p:sp>
      <p:grpSp>
        <p:nvGrpSpPr>
          <p:cNvPr id="2" name="Group 9">
            <a:extLst>
              <a:ext uri="{FF2B5EF4-FFF2-40B4-BE49-F238E27FC236}">
                <a16:creationId xmlns:a16="http://schemas.microsoft.com/office/drawing/2014/main" id="{CC9BEFD8-65CD-468E-BA3D-BC8326AABB9B}"/>
              </a:ext>
            </a:extLst>
          </p:cNvPr>
          <p:cNvGrpSpPr>
            <a:grpSpLocks/>
          </p:cNvGrpSpPr>
          <p:nvPr/>
        </p:nvGrpSpPr>
        <p:grpSpPr bwMode="auto">
          <a:xfrm>
            <a:off x="3779838" y="4005263"/>
            <a:ext cx="2233612" cy="1511300"/>
            <a:chOff x="3061" y="3203"/>
            <a:chExt cx="1407" cy="952"/>
          </a:xfrm>
        </p:grpSpPr>
        <p:sp>
          <p:nvSpPr>
            <p:cNvPr id="8202" name="AutoShape 10">
              <a:extLst>
                <a:ext uri="{FF2B5EF4-FFF2-40B4-BE49-F238E27FC236}">
                  <a16:creationId xmlns:a16="http://schemas.microsoft.com/office/drawing/2014/main" id="{E97CD5A2-DF98-4CED-A0AD-F840A79703C9}"/>
                </a:ext>
              </a:extLst>
            </p:cNvPr>
            <p:cNvSpPr>
              <a:spLocks noChangeArrowheads="1"/>
            </p:cNvSpPr>
            <p:nvPr/>
          </p:nvSpPr>
          <p:spPr bwMode="auto">
            <a:xfrm>
              <a:off x="3061" y="3203"/>
              <a:ext cx="1407" cy="952"/>
            </a:xfrm>
            <a:prstGeom prst="flowChartMagneticDrum">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3" name="Oval 11">
              <a:extLst>
                <a:ext uri="{FF2B5EF4-FFF2-40B4-BE49-F238E27FC236}">
                  <a16:creationId xmlns:a16="http://schemas.microsoft.com/office/drawing/2014/main" id="{AFA395D5-4247-49E0-9271-864BCF7AC907}"/>
                </a:ext>
              </a:extLst>
            </p:cNvPr>
            <p:cNvSpPr>
              <a:spLocks noChangeArrowheads="1"/>
            </p:cNvSpPr>
            <p:nvPr/>
          </p:nvSpPr>
          <p:spPr bwMode="auto">
            <a:xfrm>
              <a:off x="3288" y="3521"/>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4" name="Oval 12">
              <a:extLst>
                <a:ext uri="{FF2B5EF4-FFF2-40B4-BE49-F238E27FC236}">
                  <a16:creationId xmlns:a16="http://schemas.microsoft.com/office/drawing/2014/main" id="{FBADEB2C-611C-4213-9F92-65A94392BE3F}"/>
                </a:ext>
              </a:extLst>
            </p:cNvPr>
            <p:cNvSpPr>
              <a:spLocks noChangeArrowheads="1"/>
            </p:cNvSpPr>
            <p:nvPr/>
          </p:nvSpPr>
          <p:spPr bwMode="auto">
            <a:xfrm>
              <a:off x="3560" y="3566"/>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5" name="Oval 13">
              <a:extLst>
                <a:ext uri="{FF2B5EF4-FFF2-40B4-BE49-F238E27FC236}">
                  <a16:creationId xmlns:a16="http://schemas.microsoft.com/office/drawing/2014/main" id="{AF5016CD-703B-473B-B826-BCB74D0F5092}"/>
                </a:ext>
              </a:extLst>
            </p:cNvPr>
            <p:cNvSpPr>
              <a:spLocks noChangeArrowheads="1"/>
            </p:cNvSpPr>
            <p:nvPr/>
          </p:nvSpPr>
          <p:spPr bwMode="auto">
            <a:xfrm>
              <a:off x="3560" y="3339"/>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6" name="Oval 14">
              <a:extLst>
                <a:ext uri="{FF2B5EF4-FFF2-40B4-BE49-F238E27FC236}">
                  <a16:creationId xmlns:a16="http://schemas.microsoft.com/office/drawing/2014/main" id="{AD927C2B-7F0E-4970-8567-A6DEE440FB5B}"/>
                </a:ext>
              </a:extLst>
            </p:cNvPr>
            <p:cNvSpPr>
              <a:spLocks noChangeArrowheads="1"/>
            </p:cNvSpPr>
            <p:nvPr/>
          </p:nvSpPr>
          <p:spPr bwMode="auto">
            <a:xfrm>
              <a:off x="3560" y="3884"/>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7" name="Oval 15">
              <a:extLst>
                <a:ext uri="{FF2B5EF4-FFF2-40B4-BE49-F238E27FC236}">
                  <a16:creationId xmlns:a16="http://schemas.microsoft.com/office/drawing/2014/main" id="{6996B7E6-BC27-4EF1-A79C-9669778E44AF}"/>
                </a:ext>
              </a:extLst>
            </p:cNvPr>
            <p:cNvSpPr>
              <a:spLocks noChangeArrowheads="1"/>
            </p:cNvSpPr>
            <p:nvPr/>
          </p:nvSpPr>
          <p:spPr bwMode="auto">
            <a:xfrm>
              <a:off x="3288" y="3838"/>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8" name="Oval 16">
              <a:extLst>
                <a:ext uri="{FF2B5EF4-FFF2-40B4-BE49-F238E27FC236}">
                  <a16:creationId xmlns:a16="http://schemas.microsoft.com/office/drawing/2014/main" id="{18A6E334-1789-4B08-A583-7750F9014FB0}"/>
                </a:ext>
              </a:extLst>
            </p:cNvPr>
            <p:cNvSpPr>
              <a:spLocks noChangeArrowheads="1"/>
            </p:cNvSpPr>
            <p:nvPr/>
          </p:nvSpPr>
          <p:spPr bwMode="auto">
            <a:xfrm>
              <a:off x="3878" y="3612"/>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09" name="Line 17">
              <a:extLst>
                <a:ext uri="{FF2B5EF4-FFF2-40B4-BE49-F238E27FC236}">
                  <a16:creationId xmlns:a16="http://schemas.microsoft.com/office/drawing/2014/main" id="{22C838D2-15D9-4722-AC18-A5F88600A5CD}"/>
                </a:ext>
              </a:extLst>
            </p:cNvPr>
            <p:cNvSpPr>
              <a:spLocks noChangeShapeType="1"/>
            </p:cNvSpPr>
            <p:nvPr/>
          </p:nvSpPr>
          <p:spPr bwMode="auto">
            <a:xfrm flipV="1">
              <a:off x="3379" y="3430"/>
              <a:ext cx="181" cy="9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0" name="Line 18">
              <a:extLst>
                <a:ext uri="{FF2B5EF4-FFF2-40B4-BE49-F238E27FC236}">
                  <a16:creationId xmlns:a16="http://schemas.microsoft.com/office/drawing/2014/main" id="{25AB5871-3F5D-4432-B944-E82F08DAB698}"/>
                </a:ext>
              </a:extLst>
            </p:cNvPr>
            <p:cNvSpPr>
              <a:spLocks noChangeShapeType="1"/>
            </p:cNvSpPr>
            <p:nvPr/>
          </p:nvSpPr>
          <p:spPr bwMode="auto">
            <a:xfrm>
              <a:off x="3379" y="3612"/>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1" name="Line 19">
              <a:extLst>
                <a:ext uri="{FF2B5EF4-FFF2-40B4-BE49-F238E27FC236}">
                  <a16:creationId xmlns:a16="http://schemas.microsoft.com/office/drawing/2014/main" id="{29E99C1C-E203-4B87-B583-661B3842FBF0}"/>
                </a:ext>
              </a:extLst>
            </p:cNvPr>
            <p:cNvSpPr>
              <a:spLocks noChangeShapeType="1"/>
            </p:cNvSpPr>
            <p:nvPr/>
          </p:nvSpPr>
          <p:spPr bwMode="auto">
            <a:xfrm>
              <a:off x="3651" y="3657"/>
              <a:ext cx="227" cy="4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2" name="Line 20">
              <a:extLst>
                <a:ext uri="{FF2B5EF4-FFF2-40B4-BE49-F238E27FC236}">
                  <a16:creationId xmlns:a16="http://schemas.microsoft.com/office/drawing/2014/main" id="{B96ACC36-B0B1-4536-9CD7-61546109940A}"/>
                </a:ext>
              </a:extLst>
            </p:cNvPr>
            <p:cNvSpPr>
              <a:spLocks noChangeShapeType="1"/>
            </p:cNvSpPr>
            <p:nvPr/>
          </p:nvSpPr>
          <p:spPr bwMode="auto">
            <a:xfrm>
              <a:off x="3651" y="3430"/>
              <a:ext cx="227" cy="18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3" name="Line 21">
              <a:extLst>
                <a:ext uri="{FF2B5EF4-FFF2-40B4-BE49-F238E27FC236}">
                  <a16:creationId xmlns:a16="http://schemas.microsoft.com/office/drawing/2014/main" id="{FCF67C12-5829-486E-9530-F78991A4B171}"/>
                </a:ext>
              </a:extLst>
            </p:cNvPr>
            <p:cNvSpPr>
              <a:spLocks noChangeShapeType="1"/>
            </p:cNvSpPr>
            <p:nvPr/>
          </p:nvSpPr>
          <p:spPr bwMode="auto">
            <a:xfrm flipV="1">
              <a:off x="3379" y="3702"/>
              <a:ext cx="227"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4" name="Line 22">
              <a:extLst>
                <a:ext uri="{FF2B5EF4-FFF2-40B4-BE49-F238E27FC236}">
                  <a16:creationId xmlns:a16="http://schemas.microsoft.com/office/drawing/2014/main" id="{6EA32A9B-F881-4A4A-A9B9-6F5E671CC7CE}"/>
                </a:ext>
              </a:extLst>
            </p:cNvPr>
            <p:cNvSpPr>
              <a:spLocks noChangeShapeType="1"/>
            </p:cNvSpPr>
            <p:nvPr/>
          </p:nvSpPr>
          <p:spPr bwMode="auto">
            <a:xfrm>
              <a:off x="3379" y="3929"/>
              <a:ext cx="181"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5" name="Oval 23">
              <a:extLst>
                <a:ext uri="{FF2B5EF4-FFF2-40B4-BE49-F238E27FC236}">
                  <a16:creationId xmlns:a16="http://schemas.microsoft.com/office/drawing/2014/main" id="{BF58CDD9-0F1E-45EB-97E6-07C0F4F1DD23}"/>
                </a:ext>
              </a:extLst>
            </p:cNvPr>
            <p:cNvSpPr>
              <a:spLocks noChangeArrowheads="1"/>
            </p:cNvSpPr>
            <p:nvPr/>
          </p:nvSpPr>
          <p:spPr bwMode="auto">
            <a:xfrm>
              <a:off x="3107" y="3657"/>
              <a:ext cx="106" cy="124"/>
            </a:xfrm>
            <a:prstGeom prst="ellipse">
              <a:avLst/>
            </a:prstGeom>
            <a:solidFill>
              <a:schemeClr val="accent1"/>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216" name="Line 24">
              <a:extLst>
                <a:ext uri="{FF2B5EF4-FFF2-40B4-BE49-F238E27FC236}">
                  <a16:creationId xmlns:a16="http://schemas.microsoft.com/office/drawing/2014/main" id="{09A392EB-DA88-43D4-A9DC-8C6E0A409991}"/>
                </a:ext>
              </a:extLst>
            </p:cNvPr>
            <p:cNvSpPr>
              <a:spLocks noChangeShapeType="1"/>
            </p:cNvSpPr>
            <p:nvPr/>
          </p:nvSpPr>
          <p:spPr bwMode="auto">
            <a:xfrm flipV="1">
              <a:off x="3198" y="3612"/>
              <a:ext cx="90" cy="9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7" name="Line 25">
              <a:extLst>
                <a:ext uri="{FF2B5EF4-FFF2-40B4-BE49-F238E27FC236}">
                  <a16:creationId xmlns:a16="http://schemas.microsoft.com/office/drawing/2014/main" id="{DCB3F44C-5A50-4413-BE9C-5FC50722C814}"/>
                </a:ext>
              </a:extLst>
            </p:cNvPr>
            <p:cNvSpPr>
              <a:spLocks noChangeShapeType="1"/>
            </p:cNvSpPr>
            <p:nvPr/>
          </p:nvSpPr>
          <p:spPr bwMode="auto">
            <a:xfrm>
              <a:off x="3198" y="3748"/>
              <a:ext cx="136" cy="13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8" name="Line 26">
              <a:extLst>
                <a:ext uri="{FF2B5EF4-FFF2-40B4-BE49-F238E27FC236}">
                  <a16:creationId xmlns:a16="http://schemas.microsoft.com/office/drawing/2014/main" id="{CD6D3357-CA3F-4A75-9FC1-27B9787359DB}"/>
                </a:ext>
              </a:extLst>
            </p:cNvPr>
            <p:cNvSpPr>
              <a:spLocks noChangeShapeType="1"/>
            </p:cNvSpPr>
            <p:nvPr/>
          </p:nvSpPr>
          <p:spPr bwMode="auto">
            <a:xfrm flipV="1">
              <a:off x="3651" y="3748"/>
              <a:ext cx="227" cy="181"/>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79880"/>
                                        </p:tgtEl>
                                        <p:attrNameLst>
                                          <p:attrName>style.visibility</p:attrName>
                                        </p:attrNameLst>
                                      </p:cBhvr>
                                      <p:to>
                                        <p:strVal val="visible"/>
                                      </p:to>
                                    </p:set>
                                    <p:animEffect transition="in" filter="diamond(in)">
                                      <p:cBhvr>
                                        <p:cTn id="7" dur="2000"/>
                                        <p:tgtEl>
                                          <p:spTgt spid="7988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9876"/>
                                        </p:tgtEl>
                                        <p:attrNameLst>
                                          <p:attrName>style.visibility</p:attrName>
                                        </p:attrNameLst>
                                      </p:cBhvr>
                                      <p:to>
                                        <p:strVal val="visible"/>
                                      </p:to>
                                    </p:set>
                                    <p:anim calcmode="lin" valueType="num">
                                      <p:cBhvr additive="base">
                                        <p:cTn id="12" dur="500" fill="hold"/>
                                        <p:tgtEl>
                                          <p:spTgt spid="79876"/>
                                        </p:tgtEl>
                                        <p:attrNameLst>
                                          <p:attrName>ppt_x</p:attrName>
                                        </p:attrNameLst>
                                      </p:cBhvr>
                                      <p:tavLst>
                                        <p:tav tm="0">
                                          <p:val>
                                            <p:strVal val="#ppt_x"/>
                                          </p:val>
                                        </p:tav>
                                        <p:tav tm="100000">
                                          <p:val>
                                            <p:strVal val="#ppt_x"/>
                                          </p:val>
                                        </p:tav>
                                      </p:tavLst>
                                    </p:anim>
                                    <p:anim calcmode="lin" valueType="num">
                                      <p:cBhvr additive="base">
                                        <p:cTn id="13" dur="500" fill="hold"/>
                                        <p:tgtEl>
                                          <p:spTgt spid="79876"/>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79878"/>
                                        </p:tgtEl>
                                        <p:attrNameLst>
                                          <p:attrName>style.visibility</p:attrName>
                                        </p:attrNameLst>
                                      </p:cBhvr>
                                      <p:to>
                                        <p:strVal val="visible"/>
                                      </p:to>
                                    </p:set>
                                    <p:anim calcmode="lin" valueType="num">
                                      <p:cBhvr additive="base">
                                        <p:cTn id="16" dur="500" fill="hold"/>
                                        <p:tgtEl>
                                          <p:spTgt spid="79878"/>
                                        </p:tgtEl>
                                        <p:attrNameLst>
                                          <p:attrName>ppt_x</p:attrName>
                                        </p:attrNameLst>
                                      </p:cBhvr>
                                      <p:tavLst>
                                        <p:tav tm="0">
                                          <p:val>
                                            <p:strVal val="#ppt_x"/>
                                          </p:val>
                                        </p:tav>
                                        <p:tav tm="100000">
                                          <p:val>
                                            <p:strVal val="#ppt_x"/>
                                          </p:val>
                                        </p:tav>
                                      </p:tavLst>
                                    </p:anim>
                                    <p:anim calcmode="lin" valueType="num">
                                      <p:cBhvr additive="base">
                                        <p:cTn id="17" dur="500" fill="hold"/>
                                        <p:tgtEl>
                                          <p:spTgt spid="79878"/>
                                        </p:tgtEl>
                                        <p:attrNameLst>
                                          <p:attrName>ppt_y</p:attrName>
                                        </p:attrNameLst>
                                      </p:cBhvr>
                                      <p:tavLst>
                                        <p:tav tm="0">
                                          <p:val>
                                            <p:strVal val="1+#ppt_h/2"/>
                                          </p:val>
                                        </p:tav>
                                        <p:tav tm="100000">
                                          <p:val>
                                            <p:strVal val="#ppt_y"/>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7" presetClass="entr" presetSubtype="4" fill="hold" grpId="0" nodeType="clickEffect">
                                  <p:stCondLst>
                                    <p:cond delay="0"/>
                                  </p:stCondLst>
                                  <p:childTnLst>
                                    <p:set>
                                      <p:cBhvr>
                                        <p:cTn id="21" dur="1" fill="hold">
                                          <p:stCondLst>
                                            <p:cond delay="0"/>
                                          </p:stCondLst>
                                        </p:cTn>
                                        <p:tgtEl>
                                          <p:spTgt spid="79877"/>
                                        </p:tgtEl>
                                        <p:attrNameLst>
                                          <p:attrName>style.visibility</p:attrName>
                                        </p:attrNameLst>
                                      </p:cBhvr>
                                      <p:to>
                                        <p:strVal val="visible"/>
                                      </p:to>
                                    </p:set>
                                    <p:anim calcmode="lin" valueType="num">
                                      <p:cBhvr additive="base">
                                        <p:cTn id="22" dur="5000" fill="hold"/>
                                        <p:tgtEl>
                                          <p:spTgt spid="79877"/>
                                        </p:tgtEl>
                                        <p:attrNameLst>
                                          <p:attrName>ppt_x</p:attrName>
                                        </p:attrNameLst>
                                      </p:cBhvr>
                                      <p:tavLst>
                                        <p:tav tm="0">
                                          <p:val>
                                            <p:strVal val="#ppt_x"/>
                                          </p:val>
                                        </p:tav>
                                        <p:tav tm="100000">
                                          <p:val>
                                            <p:strVal val="#ppt_x"/>
                                          </p:val>
                                        </p:tav>
                                      </p:tavLst>
                                    </p:anim>
                                    <p:anim calcmode="lin" valueType="num">
                                      <p:cBhvr additive="base">
                                        <p:cTn id="23" dur="5000" fill="hold"/>
                                        <p:tgtEl>
                                          <p:spTgt spid="79877"/>
                                        </p:tgtEl>
                                        <p:attrNameLst>
                                          <p:attrName>ppt_y</p:attrName>
                                        </p:attrNameLst>
                                      </p:cBhvr>
                                      <p:tavLst>
                                        <p:tav tm="0">
                                          <p:val>
                                            <p:strVal val="1+#ppt_h/2"/>
                                          </p:val>
                                        </p:tav>
                                        <p:tav tm="100000">
                                          <p:val>
                                            <p:strVal val="#ppt_y"/>
                                          </p:val>
                                        </p:tav>
                                      </p:tavLst>
                                    </p:anim>
                                  </p:childTnLst>
                                </p:cTn>
                              </p:par>
                              <p:par>
                                <p:cTn id="24" presetID="7" presetClass="entr" presetSubtype="4" fill="hold" grpId="0" nodeType="withEffect">
                                  <p:stCondLst>
                                    <p:cond delay="0"/>
                                  </p:stCondLst>
                                  <p:childTnLst>
                                    <p:set>
                                      <p:cBhvr>
                                        <p:cTn id="25" dur="1" fill="hold">
                                          <p:stCondLst>
                                            <p:cond delay="0"/>
                                          </p:stCondLst>
                                        </p:cTn>
                                        <p:tgtEl>
                                          <p:spTgt spid="79879"/>
                                        </p:tgtEl>
                                        <p:attrNameLst>
                                          <p:attrName>style.visibility</p:attrName>
                                        </p:attrNameLst>
                                      </p:cBhvr>
                                      <p:to>
                                        <p:strVal val="visible"/>
                                      </p:to>
                                    </p:set>
                                    <p:anim calcmode="lin" valueType="num">
                                      <p:cBhvr additive="base">
                                        <p:cTn id="26" dur="5000" fill="hold"/>
                                        <p:tgtEl>
                                          <p:spTgt spid="79879"/>
                                        </p:tgtEl>
                                        <p:attrNameLst>
                                          <p:attrName>ppt_x</p:attrName>
                                        </p:attrNameLst>
                                      </p:cBhvr>
                                      <p:tavLst>
                                        <p:tav tm="0">
                                          <p:val>
                                            <p:strVal val="#ppt_x"/>
                                          </p:val>
                                        </p:tav>
                                        <p:tav tm="100000">
                                          <p:val>
                                            <p:strVal val="#ppt_x"/>
                                          </p:val>
                                        </p:tav>
                                      </p:tavLst>
                                    </p:anim>
                                    <p:anim calcmode="lin" valueType="num">
                                      <p:cBhvr additive="base">
                                        <p:cTn id="27" dur="5000" fill="hold"/>
                                        <p:tgtEl>
                                          <p:spTgt spid="79879"/>
                                        </p:tgtEl>
                                        <p:attrNameLst>
                                          <p:attrName>ppt_y</p:attrName>
                                        </p:attrNameLst>
                                      </p:cBhvr>
                                      <p:tavLst>
                                        <p:tav tm="0">
                                          <p:val>
                                            <p:strVal val="1+#ppt_h/2"/>
                                          </p:val>
                                        </p:tav>
                                        <p:tav tm="100000">
                                          <p:val>
                                            <p:strVal val="#ppt_y"/>
                                          </p:val>
                                        </p:tav>
                                      </p:tavLst>
                                    </p:anim>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79875">
                                            <p:txEl>
                                              <p:pRg st="0" end="0"/>
                                            </p:txEl>
                                          </p:spTgt>
                                        </p:tgtEl>
                                        <p:attrNameLst>
                                          <p:attrName>style.visibility</p:attrName>
                                        </p:attrNameLst>
                                      </p:cBhvr>
                                      <p:to>
                                        <p:strVal val="visible"/>
                                      </p:to>
                                    </p:set>
                                    <p:animEffect transition="in" filter="checkerboard(across)">
                                      <p:cBhvr>
                                        <p:cTn id="32" dur="500"/>
                                        <p:tgtEl>
                                          <p:spTgt spid="79875">
                                            <p:txEl>
                                              <p:pRg st="0" end="0"/>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xit" presetSubtype="16" fill="hold" grpId="1" nodeType="clickEffect">
                                  <p:stCondLst>
                                    <p:cond delay="0"/>
                                  </p:stCondLst>
                                  <p:childTnLst>
                                    <p:animEffect transition="out" filter="box(in)">
                                      <p:cBhvr>
                                        <p:cTn id="36" dur="500"/>
                                        <p:tgtEl>
                                          <p:spTgt spid="79880"/>
                                        </p:tgtEl>
                                      </p:cBhvr>
                                    </p:animEffect>
                                    <p:set>
                                      <p:cBhvr>
                                        <p:cTn id="37" dur="1" fill="hold">
                                          <p:stCondLst>
                                            <p:cond delay="499"/>
                                          </p:stCondLst>
                                        </p:cTn>
                                        <p:tgtEl>
                                          <p:spTgt spid="79880"/>
                                        </p:tgtEl>
                                        <p:attrNameLst>
                                          <p:attrName>style.visibility</p:attrName>
                                        </p:attrNameLst>
                                      </p:cBhvr>
                                      <p:to>
                                        <p:strVal val="hidden"/>
                                      </p:to>
                                    </p:set>
                                  </p:childTnLst>
                                </p:cTn>
                              </p:par>
                            </p:childTnLst>
                          </p:cTn>
                        </p:par>
                      </p:childTnLst>
                    </p:cTn>
                  </p:par>
                  <p:par>
                    <p:cTn id="38" fill="hold" nodeType="clickPar">
                      <p:stCondLst>
                        <p:cond delay="indefinite"/>
                      </p:stCondLst>
                      <p:childTnLst>
                        <p:par>
                          <p:cTn id="39" fill="hold" nodeType="withGroup">
                            <p:stCondLst>
                              <p:cond delay="0"/>
                            </p:stCondLst>
                            <p:childTnLst>
                              <p:par>
                                <p:cTn id="40" presetID="24" presetClass="entr" presetSubtype="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 to="" calcmode="lin" valueType="num">
                                      <p:cBhvr>
                                        <p:cTn id="42" dur="1" fill="hold"/>
                                        <p:tgtEl>
                                          <p:spTgt spid="2"/>
                                        </p:tgtEl>
                                        <p:attrNameLst>
                                          <p:attrName/>
                                        </p:attrNameLst>
                                      </p:cBhvr>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8" presetClass="entr" presetSubtype="16" fill="hold" nodeType="clickEffect">
                                  <p:stCondLst>
                                    <p:cond delay="0"/>
                                  </p:stCondLst>
                                  <p:childTnLst>
                                    <p:set>
                                      <p:cBhvr>
                                        <p:cTn id="46" dur="1" fill="hold">
                                          <p:stCondLst>
                                            <p:cond delay="0"/>
                                          </p:stCondLst>
                                        </p:cTn>
                                        <p:tgtEl>
                                          <p:spTgt spid="79875">
                                            <p:txEl>
                                              <p:pRg st="1" end="1"/>
                                            </p:txEl>
                                          </p:spTgt>
                                        </p:tgtEl>
                                        <p:attrNameLst>
                                          <p:attrName>style.visibility</p:attrName>
                                        </p:attrNameLst>
                                      </p:cBhvr>
                                      <p:to>
                                        <p:strVal val="visible"/>
                                      </p:to>
                                    </p:set>
                                    <p:animEffect transition="in" filter="diamond(in)">
                                      <p:cBhvr>
                                        <p:cTn id="47" dur="2000"/>
                                        <p:tgtEl>
                                          <p:spTgt spid="79875">
                                            <p:txEl>
                                              <p:pRg st="1" end="1"/>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8" presetClass="entr" presetSubtype="16" fill="hold" nodeType="clickEffect">
                                  <p:stCondLst>
                                    <p:cond delay="0"/>
                                  </p:stCondLst>
                                  <p:childTnLst>
                                    <p:set>
                                      <p:cBhvr>
                                        <p:cTn id="51" dur="1" fill="hold">
                                          <p:stCondLst>
                                            <p:cond delay="0"/>
                                          </p:stCondLst>
                                        </p:cTn>
                                        <p:tgtEl>
                                          <p:spTgt spid="79875">
                                            <p:txEl>
                                              <p:pRg st="2" end="2"/>
                                            </p:txEl>
                                          </p:spTgt>
                                        </p:tgtEl>
                                        <p:attrNameLst>
                                          <p:attrName>style.visibility</p:attrName>
                                        </p:attrNameLst>
                                      </p:cBhvr>
                                      <p:to>
                                        <p:strVal val="visible"/>
                                      </p:to>
                                    </p:set>
                                    <p:animEffect transition="in" filter="diamond(in)">
                                      <p:cBhvr>
                                        <p:cTn id="52" dur="2000"/>
                                        <p:tgtEl>
                                          <p:spTgt spid="7987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6" grpId="0" animBg="1"/>
      <p:bldP spid="79877" grpId="0" animBg="1"/>
      <p:bldP spid="79878" grpId="0" animBg="1"/>
      <p:bldP spid="79879" grpId="0" animBg="1"/>
      <p:bldP spid="79880" grpId="0" animBg="1"/>
      <p:bldP spid="79880" grpId="1"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3AF362C1-DAFE-47D7-B9FD-F89446E983AD}"/>
              </a:ext>
            </a:extLst>
          </p:cNvPr>
          <p:cNvSpPr>
            <a:spLocks noGrp="1"/>
          </p:cNvSpPr>
          <p:nvPr>
            <p:ph idx="1"/>
          </p:nvPr>
        </p:nvSpPr>
        <p:spPr/>
        <p:txBody>
          <a:bodyPr/>
          <a:lstStyle/>
          <a:p>
            <a:pPr eaLnBrk="1" hangingPunct="1"/>
            <a:r>
              <a:rPr lang="en-US" altLang="zh-CN">
                <a:ea typeface="宋体" panose="02010600030101010101" pitchFamily="2" charset="-122"/>
              </a:rPr>
              <a:t>	5</a:t>
            </a:r>
            <a:r>
              <a:rPr lang="zh-CN" altLang="zh-CN">
                <a:ea typeface="宋体" panose="02010600030101010101" pitchFamily="2" charset="-122"/>
              </a:rPr>
              <a:t>．测试的局限性</a:t>
            </a:r>
          </a:p>
          <a:p>
            <a:pPr eaLnBrk="1" hangingPunct="1"/>
            <a:r>
              <a:rPr lang="en-US" altLang="zh-CN">
                <a:ea typeface="宋体" panose="02010600030101010101" pitchFamily="2" charset="-122"/>
              </a:rPr>
              <a:t>		 </a:t>
            </a:r>
            <a:r>
              <a:rPr lang="zh-CN" altLang="zh-CN">
                <a:ea typeface="宋体" panose="02010600030101010101" pitchFamily="2" charset="-122"/>
              </a:rPr>
              <a:t>这种局限性主要表现在以下三个方面。</a:t>
            </a:r>
          </a:p>
          <a:p>
            <a:pPr eaLnBrk="1" hangingPunct="1"/>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）输入</a:t>
            </a:r>
            <a:r>
              <a:rPr lang="en-US" altLang="zh-CN">
                <a:ea typeface="宋体" panose="02010600030101010101" pitchFamily="2" charset="-122"/>
              </a:rPr>
              <a:t>/</a:t>
            </a:r>
            <a:r>
              <a:rPr lang="zh-CN" altLang="zh-CN">
                <a:ea typeface="宋体" panose="02010600030101010101" pitchFamily="2" charset="-122"/>
              </a:rPr>
              <a:t>状态空间的无限性。</a:t>
            </a:r>
          </a:p>
          <a:p>
            <a:pPr eaLnBrk="1" hangingPunct="1"/>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）故障巧合性。</a:t>
            </a:r>
          </a:p>
          <a:p>
            <a:pPr eaLnBrk="1" hangingPunct="1"/>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）系统缺陷的不确定性。</a:t>
            </a:r>
          </a:p>
        </p:txBody>
      </p:sp>
    </p:spTree>
  </p:cSld>
  <p:clrMapOvr>
    <a:masterClrMapping/>
  </p:clrMapOvr>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FD256B9D-C1C8-4CC7-8525-D1AA5442F794}"/>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）定义并加强项目策略，例如，谁被授权对工件进行更改。</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）记录何人、何时、何原因变更工件的的审计痕迹。</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）随着团队扩大而相应地扩展。</a:t>
            </a:r>
            <a:endParaRPr lang="en-US"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2227" name="灯片编号占位符 1">
            <a:extLst>
              <a:ext uri="{FF2B5EF4-FFF2-40B4-BE49-F238E27FC236}">
                <a16:creationId xmlns:a16="http://schemas.microsoft.com/office/drawing/2014/main" id="{62474CCB-4941-48F7-9726-29AF0A9FDE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F5260D-0E23-4E7A-95AF-96D1F522F80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1759909"/>
      </p:ext>
    </p:extLst>
  </p:cSld>
  <p:clrMapOvr>
    <a:masterClrMapping/>
  </p:clrMapOvr>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D34436B0-82B0-44BE-9B84-51CD5069B4F9}"/>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）支持异构的、地理分布的并行开发。</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）增加团队生产力，缩短开发周期。</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）确保高质量产品的开发。</a:t>
            </a:r>
            <a:endParaRPr lang="en-US" altLang="zh-CN">
              <a:ea typeface="宋体" panose="02010600030101010101" pitchFamily="2" charset="-122"/>
            </a:endParaRPr>
          </a:p>
          <a:p>
            <a:endParaRPr lang="en-US" altLang="zh-CN">
              <a:ea typeface="宋体" panose="02010600030101010101" pitchFamily="2" charset="-122"/>
            </a:endParaRPr>
          </a:p>
          <a:p>
            <a:r>
              <a:rPr lang="zh-CN" altLang="en-US">
                <a:ea typeface="宋体" panose="02010600030101010101" pitchFamily="2" charset="-122"/>
              </a:rPr>
              <a:t>           将配置管理应用到测试中，可以有效地对测试用例和数据进行管理，使这些测试数据具有安全性和可追溯性。</a:t>
            </a:r>
            <a:endParaRPr lang="zh-CN"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53251" name="灯片编号占位符 1">
            <a:extLst>
              <a:ext uri="{FF2B5EF4-FFF2-40B4-BE49-F238E27FC236}">
                <a16:creationId xmlns:a16="http://schemas.microsoft.com/office/drawing/2014/main" id="{36B98E83-F321-438B-B5C3-885871C498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D0BFA4E-5D51-42FD-9946-D9212B8E3EF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415564"/>
      </p:ext>
    </p:extLst>
  </p:cSld>
  <p:clrMapOvr>
    <a:masterClrMapping/>
  </p:clrMapOvr>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0982305A-D9E4-40D4-B2F4-2E046E60DE71}"/>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7.4  </a:t>
            </a:r>
            <a:r>
              <a:rPr lang="zh-CN" altLang="zh-CN">
                <a:ea typeface="宋体" panose="02010600030101010101" pitchFamily="2" charset="-122"/>
              </a:rPr>
              <a:t>缺 陷 管 理</a:t>
            </a:r>
          </a:p>
          <a:p>
            <a:r>
              <a:rPr lang="en-US" altLang="zh-CN">
                <a:ea typeface="宋体" panose="02010600030101010101" pitchFamily="2" charset="-122"/>
              </a:rPr>
              <a:t>		  </a:t>
            </a:r>
            <a:r>
              <a:rPr lang="zh-CN" altLang="zh-CN">
                <a:ea typeface="宋体" panose="02010600030101010101" pitchFamily="2" charset="-122"/>
              </a:rPr>
              <a:t>软件中的缺陷（</a:t>
            </a:r>
            <a:r>
              <a:rPr lang="en-US" altLang="zh-CN">
                <a:ea typeface="宋体" panose="02010600030101010101" pitchFamily="2" charset="-122"/>
              </a:rPr>
              <a:t>Defect</a:t>
            </a:r>
            <a:r>
              <a:rPr lang="zh-CN" altLang="zh-CN">
                <a:ea typeface="宋体" panose="02010600030101010101" pitchFamily="2" charset="-122"/>
              </a:rPr>
              <a:t>或</a:t>
            </a:r>
            <a:r>
              <a:rPr lang="en-US" altLang="zh-CN">
                <a:ea typeface="宋体" panose="02010600030101010101" pitchFamily="2" charset="-122"/>
              </a:rPr>
              <a:t>Bug</a:t>
            </a:r>
            <a:r>
              <a:rPr lang="zh-CN" altLang="zh-CN">
                <a:ea typeface="宋体" panose="02010600030101010101" pitchFamily="2" charset="-122"/>
              </a:rPr>
              <a:t>）是软件开发过程中的“副产品”。通常，缺陷会导致软件产品在某种程度上不能满足用户的需要。</a:t>
            </a:r>
          </a:p>
          <a:p>
            <a:r>
              <a:rPr lang="en-US" altLang="zh-CN">
                <a:ea typeface="宋体" panose="02010600030101010101" pitchFamily="2" charset="-122"/>
              </a:rPr>
              <a:t>		  </a:t>
            </a:r>
            <a:r>
              <a:rPr lang="zh-CN" altLang="zh-CN">
                <a:ea typeface="宋体" panose="02010600030101010101" pitchFamily="2" charset="-122"/>
              </a:rPr>
              <a:t>一般而言，缺陷的跟踪和管理需要达到以下两个目标：一是确保每个被发现的缺陷都能够被解决，二是收集缺陷数据并根据缺陷趋势曲线识别和预防缺陷的频繁发生。</a:t>
            </a:r>
          </a:p>
          <a:p>
            <a:endParaRPr lang="zh-CN" altLang="en-US">
              <a:ea typeface="宋体" panose="02010600030101010101" pitchFamily="2" charset="-122"/>
            </a:endParaRPr>
          </a:p>
        </p:txBody>
      </p:sp>
      <p:sp>
        <p:nvSpPr>
          <p:cNvPr id="54275" name="灯片编号占位符 1">
            <a:extLst>
              <a:ext uri="{FF2B5EF4-FFF2-40B4-BE49-F238E27FC236}">
                <a16:creationId xmlns:a16="http://schemas.microsoft.com/office/drawing/2014/main" id="{89E9FF2B-C737-426B-A411-0121F1394B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15D785A-E028-4B26-A184-AAFC047E29F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55400246"/>
      </p:ext>
    </p:extLst>
  </p:cSld>
  <p:clrMapOvr>
    <a:masterClrMapping/>
  </p:clrMapOvr>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A02894A6-DD25-4522-A973-0CAC1A6F26C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7.4.1  缺陷描述</a:t>
            </a:r>
          </a:p>
          <a:p>
            <a:endParaRPr lang="zh-CN" altLang="en-US">
              <a:ea typeface="宋体" panose="02010600030101010101" pitchFamily="2" charset="-122"/>
            </a:endParaRPr>
          </a:p>
        </p:txBody>
      </p:sp>
      <p:graphicFrame>
        <p:nvGraphicFramePr>
          <p:cNvPr id="4" name="表格 3">
            <a:extLst>
              <a:ext uri="{FF2B5EF4-FFF2-40B4-BE49-F238E27FC236}">
                <a16:creationId xmlns:a16="http://schemas.microsoft.com/office/drawing/2014/main" id="{080AF298-7F3C-4D4A-BED6-0CBFD10FF2BC}"/>
              </a:ext>
            </a:extLst>
          </p:cNvPr>
          <p:cNvGraphicFramePr>
            <a:graphicFrameLocks noGrp="1"/>
          </p:cNvGraphicFramePr>
          <p:nvPr/>
        </p:nvGraphicFramePr>
        <p:xfrm>
          <a:off x="228600" y="2441575"/>
          <a:ext cx="8305800" cy="4011616"/>
        </p:xfrm>
        <a:graphic>
          <a:graphicData uri="http://schemas.openxmlformats.org/drawingml/2006/table">
            <a:tbl>
              <a:tblPr/>
              <a:tblGrid>
                <a:gridCol w="1525814">
                  <a:extLst>
                    <a:ext uri="{9D8B030D-6E8A-4147-A177-3AD203B41FA5}">
                      <a16:colId xmlns:a16="http://schemas.microsoft.com/office/drawing/2014/main" val="20000"/>
                    </a:ext>
                  </a:extLst>
                </a:gridCol>
                <a:gridCol w="3389993">
                  <a:extLst>
                    <a:ext uri="{9D8B030D-6E8A-4147-A177-3AD203B41FA5}">
                      <a16:colId xmlns:a16="http://schemas.microsoft.com/office/drawing/2014/main" val="20001"/>
                    </a:ext>
                  </a:extLst>
                </a:gridCol>
                <a:gridCol w="3389993">
                  <a:extLst>
                    <a:ext uri="{9D8B030D-6E8A-4147-A177-3AD203B41FA5}">
                      <a16:colId xmlns:a16="http://schemas.microsoft.com/office/drawing/2014/main" val="20002"/>
                    </a:ext>
                  </a:extLst>
                </a:gridCol>
              </a:tblGrid>
              <a:tr h="330436">
                <a:tc>
                  <a:txBody>
                    <a:bodyPr/>
                    <a:lstStyle/>
                    <a:p>
                      <a:pPr indent="266700" algn="ctr">
                        <a:spcBef>
                          <a:spcPts val="120"/>
                        </a:spcBef>
                        <a:spcAft>
                          <a:spcPts val="120"/>
                        </a:spcAft>
                      </a:pPr>
                      <a:r>
                        <a:rPr lang="zh-CN" sz="1200" b="1" kern="0">
                          <a:latin typeface="Times New Roman"/>
                          <a:ea typeface="方正书宋简体"/>
                          <a:cs typeface="Times New Roman"/>
                        </a:rPr>
                        <a:t>可追踪信息</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缺陷标识</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缺陷标识唯一，可以根据该标识追踪缺陷</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49393">
                <a:tc rowSpan="10">
                  <a:txBody>
                    <a:bodyPr/>
                    <a:lstStyle/>
                    <a:p>
                      <a:pPr indent="266700" algn="just">
                        <a:spcBef>
                          <a:spcPts val="120"/>
                        </a:spcBef>
                        <a:spcAft>
                          <a:spcPts val="120"/>
                        </a:spcAft>
                      </a:pPr>
                      <a:r>
                        <a:rPr lang="zh-CN" sz="1200" b="1" kern="0">
                          <a:latin typeface="Times New Roman"/>
                          <a:ea typeface="方正书宋简体"/>
                          <a:cs typeface="Times New Roman"/>
                        </a:rPr>
                        <a:t>缺陷基本信息</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缺陷状态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缺陷的状态分为“待分配”、“待修</a:t>
                      </a:r>
                      <a:r>
                        <a:rPr lang="zh-CN" sz="1200" b="1" kern="1000">
                          <a:latin typeface="Times New Roman"/>
                          <a:ea typeface="方正书宋简体"/>
                          <a:cs typeface="Times New Roman"/>
                        </a:rPr>
                        <a:t>正</a:t>
                      </a:r>
                      <a:r>
                        <a:rPr lang="zh-CN" sz="1200" b="1" kern="0">
                          <a:latin typeface="Times New Roman"/>
                          <a:ea typeface="方正书宋简体"/>
                          <a:cs typeface="Times New Roman"/>
                        </a:rPr>
                        <a:t>”、“待验证”、“待评审”、“关闭”</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4697">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缺陷标题</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描述缺陷的标题</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49393">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缺陷的严重程度</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描述缺陷的严重程度，一般分为“致命”、“严重”、“一般”、“建议”</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49393">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缺陷的紧急程度</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描述缺陷的紧急程度，从1到4，1是优先级最高的等级，4是优先级最低的等级</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49393">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缺陷类型</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界面缺陷、功能缺陷、安全性缺陷、接口缺陷、数据缺陷、性能缺陷等</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4697">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缺陷提交人</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缺陷提交人的姓名和邮件地址</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4697">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缺陷提交时间</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缺陷提交的时间</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0436">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缺陷所属项目/模块</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缺陷所属的项目和模块，最好能精确到模块</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548645">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缺陷指定解决人</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缺陷指定的解决人，在缺陷“提交”状态为空或在缺陷“分发”状态下，由项目经理指定相关开发人员修改</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30436">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缺陷指定解决时间</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dirty="0">
                          <a:latin typeface="Times New Roman"/>
                          <a:ea typeface="方正书宋简体"/>
                          <a:cs typeface="Times New Roman"/>
                        </a:rPr>
                        <a:t>项目经理指定的开发人员修改此缺陷的期限</a:t>
                      </a:r>
                      <a:endParaRPr lang="zh-CN" sz="12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5338" name="矩形 4">
            <a:extLst>
              <a:ext uri="{FF2B5EF4-FFF2-40B4-BE49-F238E27FC236}">
                <a16:creationId xmlns:a16="http://schemas.microsoft.com/office/drawing/2014/main" id="{A7A0A3BC-B9BE-401A-ABAA-474FF9F81D33}"/>
              </a:ext>
            </a:extLst>
          </p:cNvPr>
          <p:cNvSpPr>
            <a:spLocks noChangeArrowheads="1"/>
          </p:cNvSpPr>
          <p:nvPr/>
        </p:nvSpPr>
        <p:spPr bwMode="auto">
          <a:xfrm>
            <a:off x="3505200" y="1981200"/>
            <a:ext cx="2032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7.4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缺陷描述</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39" name="灯片编号占位符 1">
            <a:extLst>
              <a:ext uri="{FF2B5EF4-FFF2-40B4-BE49-F238E27FC236}">
                <a16:creationId xmlns:a16="http://schemas.microsoft.com/office/drawing/2014/main" id="{BED919F2-39FE-4467-BAB3-AEAC831686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2583CF-AEA7-40F5-A7F9-3CE0002519D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31613447"/>
      </p:ext>
    </p:extLst>
  </p:cSld>
  <p:clrMapOvr>
    <a:masterClrMapping/>
  </p:clrMapOvr>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31B6562-0E5A-40DF-ACFC-74A5E4BF1EFF}"/>
              </a:ext>
            </a:extLst>
          </p:cNvPr>
          <p:cNvGraphicFramePr>
            <a:graphicFrameLocks noGrp="1"/>
          </p:cNvGraphicFramePr>
          <p:nvPr>
            <p:ph idx="1"/>
          </p:nvPr>
        </p:nvGraphicFramePr>
        <p:xfrm>
          <a:off x="304800" y="2514600"/>
          <a:ext cx="8381999" cy="3581402"/>
        </p:xfrm>
        <a:graphic>
          <a:graphicData uri="http://schemas.openxmlformats.org/drawingml/2006/table">
            <a:tbl>
              <a:tblPr/>
              <a:tblGrid>
                <a:gridCol w="1539551">
                  <a:extLst>
                    <a:ext uri="{9D8B030D-6E8A-4147-A177-3AD203B41FA5}">
                      <a16:colId xmlns:a16="http://schemas.microsoft.com/office/drawing/2014/main" val="20000"/>
                    </a:ext>
                  </a:extLst>
                </a:gridCol>
                <a:gridCol w="2956249">
                  <a:extLst>
                    <a:ext uri="{9D8B030D-6E8A-4147-A177-3AD203B41FA5}">
                      <a16:colId xmlns:a16="http://schemas.microsoft.com/office/drawing/2014/main" val="20001"/>
                    </a:ext>
                  </a:extLst>
                </a:gridCol>
                <a:gridCol w="3886199">
                  <a:extLst>
                    <a:ext uri="{9D8B030D-6E8A-4147-A177-3AD203B41FA5}">
                      <a16:colId xmlns:a16="http://schemas.microsoft.com/office/drawing/2014/main" val="20002"/>
                    </a:ext>
                  </a:extLst>
                </a:gridCol>
              </a:tblGrid>
              <a:tr h="447676">
                <a:tc>
                  <a:txBody>
                    <a:bodyPr/>
                    <a:lstStyle/>
                    <a:p>
                      <a:pPr indent="266700" algn="ctr">
                        <a:spcBef>
                          <a:spcPts val="120"/>
                        </a:spcBef>
                        <a:spcAft>
                          <a:spcPts val="120"/>
                        </a:spcAft>
                      </a:pPr>
                      <a:r>
                        <a:rPr lang="zh-CN" sz="1400" b="1" kern="0" dirty="0">
                          <a:latin typeface="Times New Roman"/>
                          <a:ea typeface="方正书宋简体"/>
                          <a:cs typeface="Times New Roman"/>
                        </a:rPr>
                        <a:t>可追踪信息</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缺陷标识</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缺陷标识唯一，可以根据该标识追踪缺陷</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3837">
                <a:tc rowSpan="6">
                  <a:txBody>
                    <a:bodyPr/>
                    <a:lstStyle/>
                    <a:p>
                      <a:pPr indent="266700" algn="just">
                        <a:spcBef>
                          <a:spcPts val="180"/>
                        </a:spcBef>
                        <a:spcAft>
                          <a:spcPts val="180"/>
                        </a:spcAft>
                      </a:pPr>
                      <a:r>
                        <a:rPr lang="zh-CN" sz="1400" b="1" kern="0">
                          <a:latin typeface="Times New Roman"/>
                          <a:ea typeface="方正书宋简体"/>
                          <a:cs typeface="Times New Roman"/>
                        </a:rPr>
                        <a:t>缺陷基本信息</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缺陷处理人</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最终处理缺陷的处理人</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47676">
                <a:tc vMerge="1">
                  <a:txBody>
                    <a:bodyPr/>
                    <a:lstStyle/>
                    <a:p>
                      <a:endParaRPr lang="zh-CN" altLang="en-US"/>
                    </a:p>
                  </a:txBody>
                  <a:tcPr/>
                </a:tc>
                <a:tc>
                  <a:txBody>
                    <a:bodyPr/>
                    <a:lstStyle/>
                    <a:p>
                      <a:pPr indent="266700" algn="just">
                        <a:spcBef>
                          <a:spcPts val="180"/>
                        </a:spcBef>
                        <a:spcAft>
                          <a:spcPts val="180"/>
                        </a:spcAft>
                      </a:pPr>
                      <a:r>
                        <a:rPr lang="zh-CN" sz="1400" b="1" kern="0">
                          <a:latin typeface="Times New Roman"/>
                          <a:ea typeface="方正书宋简体"/>
                          <a:cs typeface="Times New Roman"/>
                        </a:rPr>
                        <a:t>缺陷处理结果描述</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180"/>
                        </a:spcBef>
                        <a:spcAft>
                          <a:spcPts val="180"/>
                        </a:spcAft>
                      </a:pPr>
                      <a:r>
                        <a:rPr lang="zh-CN" sz="1400" b="1" kern="0" spc="-30">
                          <a:latin typeface="Times New Roman"/>
                          <a:ea typeface="方正书宋简体"/>
                          <a:cs typeface="Times New Roman"/>
                        </a:rPr>
                        <a:t>对处理结果的描述，如果对代码做了修改，要求在此处体现出修改</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3837">
                <a:tc vMerge="1">
                  <a:txBody>
                    <a:bodyPr/>
                    <a:lstStyle/>
                    <a:p>
                      <a:endParaRPr lang="zh-CN" altLang="en-US"/>
                    </a:p>
                  </a:txBody>
                  <a:tcPr/>
                </a:tc>
                <a:tc>
                  <a:txBody>
                    <a:bodyPr/>
                    <a:lstStyle/>
                    <a:p>
                      <a:pPr indent="266700" algn="just">
                        <a:spcBef>
                          <a:spcPts val="180"/>
                        </a:spcBef>
                        <a:spcAft>
                          <a:spcPts val="180"/>
                        </a:spcAft>
                      </a:pPr>
                      <a:r>
                        <a:rPr lang="zh-CN" sz="1400" b="1" kern="0">
                          <a:latin typeface="Times New Roman"/>
                          <a:ea typeface="方正书宋简体"/>
                          <a:cs typeface="Times New Roman"/>
                        </a:rPr>
                        <a:t>缺陷处理时间</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缺陷处理的时间</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3837">
                <a:tc vMerge="1">
                  <a:txBody>
                    <a:bodyPr/>
                    <a:lstStyle/>
                    <a:p>
                      <a:endParaRPr lang="zh-CN" altLang="en-US"/>
                    </a:p>
                  </a:txBody>
                  <a:tcPr/>
                </a:tc>
                <a:tc>
                  <a:txBody>
                    <a:bodyPr/>
                    <a:lstStyle/>
                    <a:p>
                      <a:pPr indent="266700" algn="just">
                        <a:spcBef>
                          <a:spcPts val="180"/>
                        </a:spcBef>
                        <a:spcAft>
                          <a:spcPts val="180"/>
                        </a:spcAft>
                      </a:pPr>
                      <a:r>
                        <a:rPr lang="zh-CN" sz="1400" b="1" kern="0">
                          <a:latin typeface="Times New Roman"/>
                          <a:ea typeface="方正书宋简体"/>
                          <a:cs typeface="Times New Roman"/>
                        </a:rPr>
                        <a:t>缺陷验证人</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对被处理缺陷验证的验证人</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3837">
                <a:tc vMerge="1">
                  <a:txBody>
                    <a:bodyPr/>
                    <a:lstStyle/>
                    <a:p>
                      <a:endParaRPr lang="zh-CN" altLang="en-US"/>
                    </a:p>
                  </a:txBody>
                  <a:tcPr/>
                </a:tc>
                <a:tc>
                  <a:txBody>
                    <a:bodyPr/>
                    <a:lstStyle/>
                    <a:p>
                      <a:pPr indent="266700" algn="just">
                        <a:spcBef>
                          <a:spcPts val="180"/>
                        </a:spcBef>
                        <a:spcAft>
                          <a:spcPts val="180"/>
                        </a:spcAft>
                      </a:pPr>
                      <a:r>
                        <a:rPr lang="zh-CN" sz="1400" b="1" kern="0">
                          <a:latin typeface="Times New Roman"/>
                          <a:ea typeface="方正书宋简体"/>
                          <a:cs typeface="Times New Roman"/>
                        </a:rPr>
                        <a:t>缺陷验证结果描述</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对验证结果的描述（通过、不通过）</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23837">
                <a:tc vMerge="1">
                  <a:txBody>
                    <a:bodyPr/>
                    <a:lstStyle/>
                    <a:p>
                      <a:endParaRPr lang="zh-CN" altLang="en-US"/>
                    </a:p>
                  </a:txBody>
                  <a:tcPr/>
                </a:tc>
                <a:tc>
                  <a:txBody>
                    <a:bodyPr/>
                    <a:lstStyle/>
                    <a:p>
                      <a:pPr indent="266700" algn="just">
                        <a:spcBef>
                          <a:spcPts val="180"/>
                        </a:spcBef>
                        <a:spcAft>
                          <a:spcPts val="180"/>
                        </a:spcAft>
                      </a:pPr>
                      <a:r>
                        <a:rPr lang="zh-CN" sz="1400" b="1" kern="0">
                          <a:latin typeface="Times New Roman"/>
                          <a:ea typeface="方正书宋简体"/>
                          <a:cs typeface="Times New Roman"/>
                        </a:rPr>
                        <a:t>缺陷验证时间</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对缺陷验证的时间</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71513">
                <a:tc>
                  <a:txBody>
                    <a:bodyPr/>
                    <a:lstStyle/>
                    <a:p>
                      <a:pPr indent="266700" algn="ctr">
                        <a:spcBef>
                          <a:spcPts val="180"/>
                        </a:spcBef>
                        <a:spcAft>
                          <a:spcPts val="180"/>
                        </a:spcAft>
                      </a:pPr>
                      <a:r>
                        <a:rPr lang="zh-CN" sz="1400" b="1" kern="0">
                          <a:latin typeface="Times New Roman"/>
                          <a:ea typeface="方正书宋简体"/>
                          <a:cs typeface="Times New Roman"/>
                        </a:rPr>
                        <a:t>缺陷详细描述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对缺陷的详细描述；对缺陷描述的详细程度直接影响开发人员对缺陷的修改，描述应尽可能详细</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47676">
                <a:tc>
                  <a:txBody>
                    <a:bodyPr/>
                    <a:lstStyle/>
                    <a:p>
                      <a:pPr indent="266700" algn="ctr">
                        <a:spcBef>
                          <a:spcPts val="180"/>
                        </a:spcBef>
                        <a:spcAft>
                          <a:spcPts val="180"/>
                        </a:spcAft>
                      </a:pPr>
                      <a:r>
                        <a:rPr lang="zh-CN" sz="1400" b="1" kern="0">
                          <a:latin typeface="Times New Roman"/>
                          <a:ea typeface="方正书宋简体"/>
                          <a:cs typeface="Times New Roman"/>
                        </a:rPr>
                        <a:t>测试环境说明</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a:latin typeface="Times New Roman"/>
                          <a:ea typeface="方正书宋简体"/>
                          <a:cs typeface="Times New Roman"/>
                        </a:rPr>
                        <a:t>对测试环境的描述</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47676">
                <a:tc>
                  <a:txBody>
                    <a:bodyPr/>
                    <a:lstStyle/>
                    <a:p>
                      <a:pPr indent="266700" algn="ctr">
                        <a:spcBef>
                          <a:spcPts val="180"/>
                        </a:spcBef>
                        <a:spcAft>
                          <a:spcPts val="180"/>
                        </a:spcAft>
                      </a:pPr>
                      <a:r>
                        <a:rPr lang="zh-CN" sz="1400" b="1" kern="0" dirty="0">
                          <a:latin typeface="Times New Roman"/>
                          <a:ea typeface="方正书宋简体"/>
                          <a:cs typeface="Times New Roman"/>
                        </a:rPr>
                        <a:t>必要的附件</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80"/>
                        </a:spcBef>
                        <a:spcAft>
                          <a:spcPts val="180"/>
                        </a:spcAft>
                      </a:pPr>
                      <a:r>
                        <a:rPr lang="zh-CN" sz="1400" b="1" kern="0" dirty="0">
                          <a:latin typeface="Times New Roman"/>
                          <a:ea typeface="方正书宋简体"/>
                          <a:cs typeface="Times New Roman"/>
                        </a:rPr>
                        <a:t>对于某些文字很难表达清楚的缺陷，使用图示等附件是必要的</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6361" name="矩形 4">
            <a:extLst>
              <a:ext uri="{FF2B5EF4-FFF2-40B4-BE49-F238E27FC236}">
                <a16:creationId xmlns:a16="http://schemas.microsoft.com/office/drawing/2014/main" id="{97481814-8C56-4952-BD9E-D091BDBF45D9}"/>
              </a:ext>
            </a:extLst>
          </p:cNvPr>
          <p:cNvSpPr>
            <a:spLocks noChangeArrowheads="1"/>
          </p:cNvSpPr>
          <p:nvPr/>
        </p:nvSpPr>
        <p:spPr bwMode="auto">
          <a:xfrm>
            <a:off x="7620000" y="17526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6362" name="灯片编号占位符 1">
            <a:extLst>
              <a:ext uri="{FF2B5EF4-FFF2-40B4-BE49-F238E27FC236}">
                <a16:creationId xmlns:a16="http://schemas.microsoft.com/office/drawing/2014/main" id="{C9B52B90-A7CD-48EC-A043-CF1C1C900C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B29814-6BE8-4160-97B1-5E48416045E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38307210"/>
      </p:ext>
    </p:extLst>
  </p:cSld>
  <p:clrMapOvr>
    <a:masterClrMapping/>
  </p:clrMapOvr>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A5CFD994-7792-44E4-BC9E-AA409515C63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7.4.2  测试缺陷追踪</a:t>
            </a:r>
          </a:p>
          <a:p>
            <a:r>
              <a:rPr lang="en-US" altLang="zh-CN">
                <a:ea typeface="宋体" panose="02010600030101010101" pitchFamily="2" charset="-122"/>
              </a:rPr>
              <a:t>		  </a:t>
            </a:r>
            <a:r>
              <a:rPr lang="zh-CN" altLang="zh-CN">
                <a:ea typeface="宋体" panose="02010600030101010101" pitchFamily="2" charset="-122"/>
              </a:rPr>
              <a:t>测试缺陷追踪是软件工作的一个重要部分，测试的目的是为了尽早发现软件系统中的缺陷，因此，对缺陷进行追踪，确保每个被发现的缺陷都能够及时得到处理是测试工作的一项重要内容。</a:t>
            </a:r>
          </a:p>
        </p:txBody>
      </p:sp>
      <p:sp>
        <p:nvSpPr>
          <p:cNvPr id="57347" name="灯片编号占位符 1">
            <a:extLst>
              <a:ext uri="{FF2B5EF4-FFF2-40B4-BE49-F238E27FC236}">
                <a16:creationId xmlns:a16="http://schemas.microsoft.com/office/drawing/2014/main" id="{16CC925D-DF64-49C0-BDD1-677BE2D325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C0FF817-F2E6-4323-8409-FE6A1D52554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32692933"/>
      </p:ext>
    </p:extLst>
  </p:cSld>
  <p:clrMapOvr>
    <a:masterClrMapping/>
  </p:clrMapOvr>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3FED0442-F621-4D76-AD8B-EF83BB644260}"/>
              </a:ext>
            </a:extLst>
          </p:cNvPr>
          <p:cNvSpPr>
            <a:spLocks noGrp="1"/>
          </p:cNvSpPr>
          <p:nvPr>
            <p:ph idx="1"/>
          </p:nvPr>
        </p:nvSpPr>
        <p:spPr>
          <a:xfrm>
            <a:off x="381000" y="1295400"/>
            <a:ext cx="8610600" cy="5257800"/>
          </a:xfrm>
        </p:spPr>
        <p:txBody>
          <a:bodyPr/>
          <a:lstStyle/>
          <a:p>
            <a:r>
              <a:rPr lang="en-US" altLang="zh-CN">
                <a:ea typeface="宋体" panose="02010600030101010101" pitchFamily="2" charset="-122"/>
              </a:rPr>
              <a:t>	1</a:t>
            </a:r>
            <a:r>
              <a:rPr lang="zh-CN" altLang="zh-CN">
                <a:ea typeface="宋体" panose="02010600030101010101" pitchFamily="2" charset="-122"/>
              </a:rPr>
              <a:t>．缺陷跟踪管理的目标</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分析缺陷活动中必须收集的一些数据项目应该包括缺陷的严重等级、缺陷所在的模块、缺陷发现</a:t>
            </a:r>
            <a:r>
              <a:rPr lang="en-US" altLang="zh-CN">
                <a:ea typeface="宋体" panose="02010600030101010101" pitchFamily="2" charset="-122"/>
              </a:rPr>
              <a:t>/</a:t>
            </a:r>
            <a:r>
              <a:rPr lang="zh-CN" altLang="zh-CN">
                <a:ea typeface="宋体" panose="02010600030101010101" pitchFamily="2" charset="-122"/>
              </a:rPr>
              <a:t>关闭的时间、缺陷所在的版本号、缺陷的发现者、负责修改缺陷的开发人员、修复缺陷而改动的代码行数、产生缺陷的根本原因等。</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1</a:t>
            </a:r>
            <a:r>
              <a:rPr lang="zh-CN" altLang="en-US">
                <a:ea typeface="宋体" panose="02010600030101010101" pitchFamily="2" charset="-122"/>
              </a:rPr>
              <a:t>）确保每个被发现的缺陷都能够得到解决。</a:t>
            </a:r>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）收集缺陷数据并根据缺陷趋势识别测试过程的阶段，</a:t>
            </a:r>
            <a:r>
              <a:rPr lang="zh-CN" altLang="zh-CN">
                <a:ea typeface="宋体" panose="02010600030101010101" pitchFamily="2" charset="-122"/>
              </a:rPr>
              <a:t>预防缺陷的频繁发生</a:t>
            </a:r>
            <a:r>
              <a:rPr lang="zh-CN" altLang="en-US">
                <a:ea typeface="宋体" panose="02010600030101010101" pitchFamily="2" charset="-122"/>
              </a:rPr>
              <a:t>。</a:t>
            </a:r>
            <a:endParaRPr lang="zh-CN"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8371" name="灯片编号占位符 1">
            <a:extLst>
              <a:ext uri="{FF2B5EF4-FFF2-40B4-BE49-F238E27FC236}">
                <a16:creationId xmlns:a16="http://schemas.microsoft.com/office/drawing/2014/main" id="{9C764A07-913C-4253-BBC0-E04808E4AAE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3BA3DA-9477-4C08-84CF-624ECE2162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7569377"/>
      </p:ext>
    </p:extLst>
  </p:cSld>
  <p:clrMapOvr>
    <a:masterClrMapping/>
  </p:clrMapOvr>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90A6DE33-300B-4F4A-82AB-BC69AC9E2878}"/>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．缺陷管理的一般流程</a:t>
            </a:r>
          </a:p>
          <a:p>
            <a:endParaRPr lang="zh-CN" altLang="en-US">
              <a:ea typeface="宋体" panose="02010600030101010101" pitchFamily="2" charset="-122"/>
            </a:endParaRPr>
          </a:p>
        </p:txBody>
      </p:sp>
      <p:pic>
        <p:nvPicPr>
          <p:cNvPr id="59395" name="Picture 1" descr="0701">
            <a:extLst>
              <a:ext uri="{FF2B5EF4-FFF2-40B4-BE49-F238E27FC236}">
                <a16:creationId xmlns:a16="http://schemas.microsoft.com/office/drawing/2014/main" id="{1F91D9CA-3A5B-4C4B-8A4E-1C568BC4B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057400"/>
            <a:ext cx="63658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矩形 4">
            <a:extLst>
              <a:ext uri="{FF2B5EF4-FFF2-40B4-BE49-F238E27FC236}">
                <a16:creationId xmlns:a16="http://schemas.microsoft.com/office/drawing/2014/main" id="{E8F4592F-FC77-4CEE-9278-1C3FCB385F3E}"/>
              </a:ext>
            </a:extLst>
          </p:cNvPr>
          <p:cNvSpPr>
            <a:spLocks noChangeArrowheads="1"/>
          </p:cNvSpPr>
          <p:nvPr/>
        </p:nvSpPr>
        <p:spPr bwMode="auto">
          <a:xfrm>
            <a:off x="3429000" y="63246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7.1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缺陷管理流程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7" name="灯片编号占位符 1">
            <a:extLst>
              <a:ext uri="{FF2B5EF4-FFF2-40B4-BE49-F238E27FC236}">
                <a16:creationId xmlns:a16="http://schemas.microsoft.com/office/drawing/2014/main" id="{D86A78CD-BF88-471A-AD7A-5B0DFD321E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9A6066E-FB36-477A-ADDB-21700ECF36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12536624"/>
      </p:ext>
    </p:extLst>
  </p:cSld>
  <p:clrMapOvr>
    <a:masterClrMapping/>
  </p:clrMapOvr>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2932B0C1-8597-4D9B-BDFE-F89CF4DA90FF}"/>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a:t>
            </a:r>
            <a:r>
              <a:rPr lang="zh-CN" altLang="zh-CN">
                <a:ea typeface="宋体" panose="02010600030101010101" pitchFamily="2" charset="-122"/>
              </a:rPr>
              <a:t>在缺陷管理的流程中会涉及多种角色：</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）评审委员会：主要由项目经理、测试经理、</a:t>
            </a:r>
            <a:r>
              <a:rPr lang="en-US" altLang="zh-CN">
                <a:ea typeface="宋体" panose="02010600030101010101" pitchFamily="2" charset="-122"/>
              </a:rPr>
              <a:t>QA</a:t>
            </a:r>
            <a:r>
              <a:rPr lang="zh-CN" altLang="zh-CN">
                <a:ea typeface="宋体" panose="02010600030101010101" pitchFamily="2" charset="-122"/>
              </a:rPr>
              <a:t>经理以及资深的开发、测试工程师等组成。</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）项目经理：对整个项目负责，对产品质量负责的人员。</a:t>
            </a:r>
          </a:p>
        </p:txBody>
      </p:sp>
      <p:sp>
        <p:nvSpPr>
          <p:cNvPr id="60419" name="灯片编号占位符 1">
            <a:extLst>
              <a:ext uri="{FF2B5EF4-FFF2-40B4-BE49-F238E27FC236}">
                <a16:creationId xmlns:a16="http://schemas.microsoft.com/office/drawing/2014/main" id="{F109A2B5-871A-4F31-B693-57646CD0E3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60C672-8E5D-4712-992D-CF5201EA23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4878814"/>
      </p:ext>
    </p:extLst>
  </p:cSld>
  <p:clrMapOvr>
    <a:masterClrMapping/>
  </p:clrMapOvr>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7AFE599C-4596-4F3C-AA27-D6994DC69A2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）测试人员：主要是指发现和报告缺陷的测试人员。</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）开发人员：执行开发任务的人员，完成实际的设计和编码工作，负责对缺陷进行研究和修改的开发人员。</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1443" name="灯片编号占位符 1">
            <a:extLst>
              <a:ext uri="{FF2B5EF4-FFF2-40B4-BE49-F238E27FC236}">
                <a16:creationId xmlns:a16="http://schemas.microsoft.com/office/drawing/2014/main" id="{FE48DAF1-9B81-4933-A1D0-5F1677D793F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90F10E5-6D03-4B95-AFA4-21ED9F23C5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5954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FC9044DB-D647-4DC7-9889-7E9DFFB09BD9}"/>
              </a:ext>
            </a:extLst>
          </p:cNvPr>
          <p:cNvSpPr>
            <a:spLocks noGrp="1"/>
          </p:cNvSpPr>
          <p:nvPr>
            <p:ph idx="1"/>
          </p:nvPr>
        </p:nvSpPr>
        <p:spPr/>
        <p:txBody>
          <a:bodyPr/>
          <a:lstStyle/>
          <a:p>
            <a:pPr eaLnBrk="1" hangingPunct="1"/>
            <a:r>
              <a:rPr lang="en-US" altLang="zh-CN">
                <a:ea typeface="宋体" panose="02010600030101010101" pitchFamily="2" charset="-122"/>
              </a:rPr>
              <a:t>	6</a:t>
            </a:r>
            <a:r>
              <a:rPr lang="zh-CN" altLang="zh-CN">
                <a:ea typeface="宋体" panose="02010600030101010101" pitchFamily="2" charset="-122"/>
              </a:rPr>
              <a:t>．程序验证方法能否取代测试问题</a:t>
            </a:r>
          </a:p>
          <a:p>
            <a:pPr eaLnBrk="1" hangingPunct="1"/>
            <a:r>
              <a:rPr lang="en-US" altLang="zh-CN">
                <a:ea typeface="宋体" panose="02010600030101010101" pitchFamily="2" charset="-122"/>
              </a:rPr>
              <a:t>		  </a:t>
            </a:r>
            <a:r>
              <a:rPr lang="zh-CN" altLang="zh-CN">
                <a:ea typeface="宋体" panose="02010600030101010101" pitchFamily="2" charset="-122"/>
              </a:rPr>
              <a:t>首先，必须看到程序验证方法也是有局限性的。</a:t>
            </a:r>
          </a:p>
          <a:p>
            <a:pPr eaLnBrk="1" hangingPunct="1"/>
            <a:r>
              <a:rPr lang="en-US" altLang="zh-CN">
                <a:ea typeface="宋体" panose="02010600030101010101" pitchFamily="2" charset="-122"/>
              </a:rPr>
              <a:t>		  </a:t>
            </a:r>
            <a:r>
              <a:rPr lang="zh-CN" altLang="zh-CN">
                <a:ea typeface="宋体" panose="02010600030101010101" pitchFamily="2" charset="-122"/>
              </a:rPr>
              <a:t>其次，已经验证为正确的程序，仍然可能存在错误。</a:t>
            </a:r>
          </a:p>
        </p:txBody>
      </p:sp>
    </p:spTree>
  </p:cSld>
  <p:clrMapOvr>
    <a:masterClrMapping/>
  </p:clrMapOvr>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36C7AAE2-9FFC-44AA-B7FD-4E1EA72FF775}"/>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在整个缺陷的生命周期中，随着测试工作的进展，缺陷的状态在不断变化：</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New</a:t>
            </a:r>
            <a:r>
              <a:rPr lang="zh-CN" altLang="zh-CN">
                <a:ea typeface="宋体" panose="02010600030101010101" pitchFamily="2" charset="-122"/>
              </a:rPr>
              <a:t>（新缺陷）：软件中新发现的缺陷，一般由测试人员提交。当然也可能是开发人员自己在单元或代码测试过程中提交，或来自软件使用的最终用户，又或测试现场反馈得到的缺陷报告。</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Accepted</a:t>
            </a:r>
            <a:r>
              <a:rPr lang="zh-CN" altLang="zh-CN">
                <a:ea typeface="宋体" panose="02010600030101010101" pitchFamily="2" charset="-122"/>
              </a:rPr>
              <a:t>（接受）：经过缺陷评审委员会的确认，认为缺陷确实存在。</a:t>
            </a:r>
          </a:p>
        </p:txBody>
      </p:sp>
      <p:sp>
        <p:nvSpPr>
          <p:cNvPr id="62467" name="灯片编号占位符 1">
            <a:extLst>
              <a:ext uri="{FF2B5EF4-FFF2-40B4-BE49-F238E27FC236}">
                <a16:creationId xmlns:a16="http://schemas.microsoft.com/office/drawing/2014/main" id="{2222B55F-2EB3-4E73-8163-7BDADFC87FD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D5E0C2D-8485-458B-AE76-22BC45B614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2525762"/>
      </p:ext>
    </p:extLst>
  </p:cSld>
  <p:clrMapOvr>
    <a:masterClrMapping/>
  </p:clrMapOvr>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E844088E-1FCA-4498-81D3-506A7B40205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Assign</a:t>
            </a:r>
            <a:r>
              <a:rPr lang="zh-CN" altLang="zh-CN">
                <a:ea typeface="宋体" panose="02010600030101010101" pitchFamily="2" charset="-122"/>
              </a:rPr>
              <a:t>（分配）：将该缺陷分配给相关的开发人员来进行修改。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a:t>
            </a:r>
            <a:r>
              <a:rPr lang="en-US" altLang="zh-CN">
                <a:ea typeface="宋体" panose="02010600030101010101" pitchFamily="2" charset="-122"/>
              </a:rPr>
              <a:t>Open</a:t>
            </a:r>
            <a:r>
              <a:rPr lang="zh-CN" altLang="zh-CN">
                <a:ea typeface="宋体" panose="02010600030101010101" pitchFamily="2" charset="-122"/>
              </a:rPr>
              <a:t>（打开）：处于该状态时，缺陷已经被确认并已经分配给相关的开发人员进行相关的修改。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a:t>
            </a:r>
            <a:r>
              <a:rPr lang="en-US" altLang="zh-CN">
                <a:ea typeface="宋体" panose="02010600030101010101" pitchFamily="2" charset="-122"/>
              </a:rPr>
              <a:t>Fixed</a:t>
            </a:r>
            <a:r>
              <a:rPr lang="zh-CN" altLang="zh-CN">
                <a:ea typeface="宋体" panose="02010600030101010101" pitchFamily="2" charset="-122"/>
              </a:rPr>
              <a:t>（已修改）：开发人员已经解决的缺陷并经过内部的验证。</a:t>
            </a:r>
          </a:p>
        </p:txBody>
      </p:sp>
      <p:sp>
        <p:nvSpPr>
          <p:cNvPr id="63491" name="灯片编号占位符 1">
            <a:extLst>
              <a:ext uri="{FF2B5EF4-FFF2-40B4-BE49-F238E27FC236}">
                <a16:creationId xmlns:a16="http://schemas.microsoft.com/office/drawing/2014/main" id="{412F50D7-1CDE-46F9-9844-7E1392D161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72E97EF-4ABD-4AC2-9EEC-61D59B81B4F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43642555"/>
      </p:ext>
    </p:extLst>
  </p:cSld>
  <p:clrMapOvr>
    <a:masterClrMapping/>
  </p:clrMapOvr>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A17D8BD6-A58B-4F39-8B88-1446AB62BD1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a:t>
            </a:r>
            <a:r>
              <a:rPr lang="en-US" altLang="zh-CN">
                <a:ea typeface="宋体" panose="02010600030101010101" pitchFamily="2" charset="-122"/>
              </a:rPr>
              <a:t>Reopen</a:t>
            </a:r>
            <a:r>
              <a:rPr lang="zh-CN" altLang="zh-CN">
                <a:ea typeface="宋体" panose="02010600030101010101" pitchFamily="2" charset="-122"/>
              </a:rPr>
              <a:t>：开发人员确认修改后提交测试组，但是测试人员验证发现，该问题仍然存在，此时将状态设置为</a:t>
            </a:r>
            <a:r>
              <a:rPr lang="en-US" altLang="zh-CN">
                <a:ea typeface="宋体" panose="02010600030101010101" pitchFamily="2" charset="-122"/>
              </a:rPr>
              <a:t>Reopen</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a:t>
            </a:r>
            <a:r>
              <a:rPr lang="en-US" altLang="zh-CN">
                <a:ea typeface="宋体" panose="02010600030101010101" pitchFamily="2" charset="-122"/>
              </a:rPr>
              <a:t>Closed</a:t>
            </a:r>
            <a:r>
              <a:rPr lang="zh-CN" altLang="zh-CN">
                <a:ea typeface="宋体" panose="02010600030101010101" pitchFamily="2" charset="-122"/>
              </a:rPr>
              <a:t>（关闭）：缺陷状态处于已修改，并通过测试人员的验证后，由测试人员将其状态置为</a:t>
            </a:r>
            <a:r>
              <a:rPr lang="en-US" altLang="zh-CN">
                <a:ea typeface="宋体" panose="02010600030101010101" pitchFamily="2" charset="-122"/>
              </a:rPr>
              <a:t>Closed</a:t>
            </a:r>
            <a:r>
              <a:rPr lang="zh-CN" altLang="zh-CN">
                <a:ea typeface="宋体" panose="02010600030101010101" pitchFamily="2" charset="-122"/>
              </a:rPr>
              <a:t>。</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4515" name="灯片编号占位符 1">
            <a:extLst>
              <a:ext uri="{FF2B5EF4-FFF2-40B4-BE49-F238E27FC236}">
                <a16:creationId xmlns:a16="http://schemas.microsoft.com/office/drawing/2014/main" id="{E8625DD9-0D1F-481D-B6EB-C6D4EB779B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059021B-D8E9-4474-99F7-DEC3FB997C5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9893910"/>
      </p:ext>
    </p:extLst>
  </p:cSld>
  <p:clrMapOvr>
    <a:masterClrMapping/>
  </p:clrMapOvr>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17504836-E2A0-4C39-8B90-7EF54D8E71BB}"/>
              </a:ext>
            </a:extLst>
          </p:cNvPr>
          <p:cNvSpPr>
            <a:spLocks noGrp="1"/>
          </p:cNvSpPr>
          <p:nvPr>
            <p:ph idx="1"/>
          </p:nvPr>
        </p:nvSpPr>
        <p:spPr>
          <a:xfrm>
            <a:off x="0" y="12192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7.4.3  缺陷统计分析</a:t>
            </a:r>
          </a:p>
          <a:p>
            <a:r>
              <a:rPr lang="en-US" altLang="zh-CN">
                <a:ea typeface="宋体" panose="02010600030101010101" pitchFamily="2" charset="-122"/>
              </a:rPr>
              <a:t> </a:t>
            </a:r>
            <a:r>
              <a:rPr lang="zh-CN" altLang="zh-CN">
                <a:ea typeface="宋体" panose="02010600030101010101" pitchFamily="2" charset="-122"/>
              </a:rPr>
              <a:t>（1）比较常用的缺陷分析报告，是按照时间段来分析</a:t>
            </a:r>
            <a:r>
              <a:rPr lang="zh-CN" altLang="en-US">
                <a:ea typeface="宋体" panose="02010600030101010101" pitchFamily="2" charset="-122"/>
              </a:rPr>
              <a:t>，一般测试前期和后期发现的缺陷比较少</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（2）按照软件开发的各个阶段，分为需求阶段、设计阶段、代码走查、手动测试、自动化测试。</a:t>
            </a:r>
          </a:p>
          <a:p>
            <a:r>
              <a:rPr lang="en-US" altLang="zh-CN">
                <a:ea typeface="宋体" panose="02010600030101010101" pitchFamily="2" charset="-122"/>
              </a:rPr>
              <a:t> </a:t>
            </a:r>
            <a:r>
              <a:rPr lang="zh-CN" altLang="zh-CN">
                <a:ea typeface="宋体" panose="02010600030101010101" pitchFamily="2" charset="-122"/>
              </a:rPr>
              <a:t>（3）按照</a:t>
            </a:r>
            <a:r>
              <a:rPr lang="en-US" altLang="zh-CN">
                <a:ea typeface="宋体" panose="02010600030101010101" pitchFamily="2" charset="-122"/>
              </a:rPr>
              <a:t>B</a:t>
            </a:r>
            <a:r>
              <a:rPr lang="zh-CN" altLang="zh-CN">
                <a:ea typeface="宋体" panose="02010600030101010101" pitchFamily="2" charset="-122"/>
              </a:rPr>
              <a:t>ug产生的原因，分为需求设计缺陷、功能性缺陷、性能缺陷、安全性缺陷、易用性缺陷及文字界面缺陷。</a:t>
            </a:r>
          </a:p>
          <a:p>
            <a:endParaRPr lang="zh-CN" altLang="en-US">
              <a:ea typeface="宋体" panose="02010600030101010101" pitchFamily="2" charset="-122"/>
            </a:endParaRPr>
          </a:p>
        </p:txBody>
      </p:sp>
      <p:sp>
        <p:nvSpPr>
          <p:cNvPr id="65539" name="灯片编号占位符 1">
            <a:extLst>
              <a:ext uri="{FF2B5EF4-FFF2-40B4-BE49-F238E27FC236}">
                <a16:creationId xmlns:a16="http://schemas.microsoft.com/office/drawing/2014/main" id="{00EE7BF5-0A53-4022-B502-AC4DDD3A72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868BB4-83CD-4F4B-8AA7-981829A77E1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1322418"/>
      </p:ext>
    </p:extLst>
  </p:cSld>
  <p:clrMapOvr>
    <a:masterClrMapping/>
  </p:clrMapOvr>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5E0EFE01-2E09-4BF5-B746-7A13E44C701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缺陷分析本质上是对缺陷中包含的信息项进行收集、汇总、分类后，使用统计方法（或者分析模型）得出分析结果。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缺陷分析得出的结果可以用来度量软件开发过程中各阶段工作产品的质量，了解缺陷集中的区域，明晰缺陷发展趋势。</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它对于软件过程的改进及软件产品的发布来说，具有十分重要的参考价值。</a:t>
            </a:r>
          </a:p>
          <a:p>
            <a:endParaRPr lang="zh-CN" altLang="en-US">
              <a:ea typeface="宋体" panose="02010600030101010101" pitchFamily="2" charset="-122"/>
            </a:endParaRPr>
          </a:p>
        </p:txBody>
      </p:sp>
      <p:sp>
        <p:nvSpPr>
          <p:cNvPr id="66563" name="灯片编号占位符 1">
            <a:extLst>
              <a:ext uri="{FF2B5EF4-FFF2-40B4-BE49-F238E27FC236}">
                <a16:creationId xmlns:a16="http://schemas.microsoft.com/office/drawing/2014/main" id="{B1D9CAAF-99E4-4149-9923-C9A4779866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D41ABB-561E-4FA2-AC43-EEF57E024C0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21103769"/>
      </p:ext>
    </p:extLst>
  </p:cSld>
  <p:clrMapOvr>
    <a:masterClrMapping/>
  </p:clrMapOvr>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77ABF0A4-07F7-478A-A606-03BD94FF223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缺陷分布状况图有两种，第一种是缺陷按模块的分布状况，另外一种是缺陷按产生原因的分布状况。</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按模块分布图反映的是各个模块中缺陷数量的分布状况，可用来评估各模块质量水平和开发难度，同时也能从侧面反映出测试资源在各模块的分布情况。</a:t>
            </a:r>
          </a:p>
        </p:txBody>
      </p:sp>
      <p:sp>
        <p:nvSpPr>
          <p:cNvPr id="67587" name="灯片编号占位符 1">
            <a:extLst>
              <a:ext uri="{FF2B5EF4-FFF2-40B4-BE49-F238E27FC236}">
                <a16:creationId xmlns:a16="http://schemas.microsoft.com/office/drawing/2014/main" id="{ADC2A408-63FE-4B61-B5AD-6455938675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025807-606C-401F-AB6C-442EB36BA0D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8160045"/>
      </p:ext>
    </p:extLst>
  </p:cSld>
  <p:clrMapOvr>
    <a:masterClrMapping/>
  </p:clrMapOvr>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62A42F6F-8088-426D-8607-425F4CEA3C3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按缺陷产生原因分布图可以直接反映出各软件工程活动的质量，为软件过程的改进提供直接的参考数据，是缺陷分析中最为重要的一张图表，一般来说，缺陷产生的原因划分得越细致，分析的结果就越精确。</a:t>
            </a:r>
          </a:p>
          <a:p>
            <a:r>
              <a:rPr lang="en-US" altLang="zh-CN">
                <a:ea typeface="宋体" panose="02010600030101010101" pitchFamily="2" charset="-122"/>
              </a:rPr>
              <a:t>		  </a:t>
            </a:r>
            <a:r>
              <a:rPr lang="zh-CN" altLang="zh-CN">
                <a:ea typeface="宋体" panose="02010600030101010101" pitchFamily="2" charset="-122"/>
              </a:rPr>
              <a:t>缺陷度量数据采集表如表7.5所示。</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8611" name="灯片编号占位符 1">
            <a:extLst>
              <a:ext uri="{FF2B5EF4-FFF2-40B4-BE49-F238E27FC236}">
                <a16:creationId xmlns:a16="http://schemas.microsoft.com/office/drawing/2014/main" id="{6281D3D1-4209-45C8-83F3-5D3A4A13FF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4FC44F8-5677-4603-BA30-817CE6B04F9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6706220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56086A20-D92C-4B23-9C2B-9CA72E9DF0A6}"/>
              </a:ext>
            </a:extLst>
          </p:cNvPr>
          <p:cNvGraphicFramePr>
            <a:graphicFrameLocks noGrp="1"/>
          </p:cNvGraphicFramePr>
          <p:nvPr>
            <p:ph idx="1"/>
          </p:nvPr>
        </p:nvGraphicFramePr>
        <p:xfrm>
          <a:off x="838200" y="2362200"/>
          <a:ext cx="7467600" cy="3849690"/>
        </p:xfrm>
        <a:graphic>
          <a:graphicData uri="http://schemas.openxmlformats.org/drawingml/2006/table">
            <a:tbl>
              <a:tblPr/>
              <a:tblGrid>
                <a:gridCol w="3841296">
                  <a:extLst>
                    <a:ext uri="{9D8B030D-6E8A-4147-A177-3AD203B41FA5}">
                      <a16:colId xmlns:a16="http://schemas.microsoft.com/office/drawing/2014/main" val="20000"/>
                    </a:ext>
                  </a:extLst>
                </a:gridCol>
                <a:gridCol w="3626304">
                  <a:extLst>
                    <a:ext uri="{9D8B030D-6E8A-4147-A177-3AD203B41FA5}">
                      <a16:colId xmlns:a16="http://schemas.microsoft.com/office/drawing/2014/main" val="20001"/>
                    </a:ext>
                  </a:extLst>
                </a:gridCol>
              </a:tblGrid>
              <a:tr h="311176">
                <a:tc>
                  <a:txBody>
                    <a:bodyPr/>
                    <a:lstStyle/>
                    <a:p>
                      <a:pPr indent="266700" algn="ctr">
                        <a:spcBef>
                          <a:spcPts val="120"/>
                        </a:spcBef>
                        <a:spcAft>
                          <a:spcPts val="120"/>
                        </a:spcAft>
                      </a:pPr>
                      <a:r>
                        <a:rPr lang="zh-CN" sz="1400" b="1" kern="0" dirty="0">
                          <a:latin typeface="Times New Roman"/>
                          <a:ea typeface="方正书宋简体"/>
                          <a:cs typeface="Times New Roman"/>
                        </a:rPr>
                        <a:t>名    称</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0">
                          <a:latin typeface="Times New Roman"/>
                          <a:ea typeface="方正书宋简体"/>
                          <a:cs typeface="Times New Roman"/>
                        </a:rPr>
                        <a:t>说</a:t>
                      </a:r>
                      <a:r>
                        <a:rPr lang="en-US" sz="1400" b="1" kern="0">
                          <a:latin typeface="Times New Roman"/>
                          <a:ea typeface="方正书宋简体"/>
                          <a:cs typeface="Times New Roman"/>
                        </a:rPr>
                        <a:t>    </a:t>
                      </a:r>
                      <a:r>
                        <a:rPr lang="zh-CN" sz="1400" b="1" kern="0">
                          <a:latin typeface="Times New Roman"/>
                          <a:ea typeface="方正书宋简体"/>
                          <a:cs typeface="Times New Roman"/>
                        </a:rPr>
                        <a:t>明</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一级严重级别最高缺陷个数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二级严重级别较高缺陷个数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三级严重级别一般缺陷个数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zh-CN" sz="1400" b="1" kern="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四级严重级别较低缺陷个数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五级严重级别最低缺陷个数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缺陷总数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6755">
                <a:tc>
                  <a:txBody>
                    <a:bodyPr/>
                    <a:lstStyle/>
                    <a:p>
                      <a:pPr indent="107950" algn="just">
                        <a:spcBef>
                          <a:spcPts val="60"/>
                        </a:spcBef>
                        <a:spcAft>
                          <a:spcPts val="60"/>
                        </a:spcAft>
                      </a:pPr>
                      <a:r>
                        <a:rPr lang="zh-CN" sz="1400" b="1" kern="0">
                          <a:latin typeface="Times New Roman"/>
                          <a:ea typeface="方正书宋简体"/>
                          <a:cs typeface="Times New Roman"/>
                        </a:rPr>
                        <a:t>残留的缺陷数（未关闭的</a:t>
                      </a:r>
                      <a:r>
                        <a:rPr lang="en-US" sz="1400" b="1" kern="0">
                          <a:latin typeface="Times New Roman"/>
                          <a:ea typeface="方正书宋简体"/>
                          <a:cs typeface="Times New Roman"/>
                        </a:rPr>
                        <a:t>Bug</a:t>
                      </a:r>
                      <a:r>
                        <a:rPr lang="zh-CN" sz="1400" b="1" kern="0">
                          <a:latin typeface="Times New Roman"/>
                          <a:ea typeface="方正书宋简体"/>
                          <a:cs typeface="Times New Roman"/>
                        </a:rPr>
                        <a:t>，例如：</a:t>
                      </a:r>
                      <a:r>
                        <a:rPr lang="en-US" sz="1400" b="1" kern="0">
                          <a:latin typeface="Times New Roman"/>
                          <a:ea typeface="方正书宋简体"/>
                          <a:cs typeface="Times New Roman"/>
                        </a:rPr>
                        <a:t>Later</a:t>
                      </a:r>
                      <a:r>
                        <a:rPr lang="zh-CN" sz="1400" b="1" kern="0">
                          <a:latin typeface="Times New Roman"/>
                          <a:ea typeface="方正书宋简体"/>
                          <a:cs typeface="Times New Roman"/>
                        </a:rPr>
                        <a:t>、</a:t>
                      </a:r>
                      <a:r>
                        <a:rPr lang="en-US" sz="1400" b="1" kern="0">
                          <a:latin typeface="Times New Roman"/>
                          <a:ea typeface="方正书宋简体"/>
                          <a:cs typeface="Times New Roman"/>
                        </a:rPr>
                        <a:t>Reject</a:t>
                      </a:r>
                      <a:r>
                        <a:rPr lang="zh-CN" sz="1400" b="1" kern="0">
                          <a:latin typeface="Times New Roman"/>
                          <a:ea typeface="方正书宋简体"/>
                          <a:cs typeface="Times New Roman"/>
                        </a:rPr>
                        <a:t>）</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按模块分布的缺陷数（有独立模块的项目）</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1176">
                <a:tc>
                  <a:txBody>
                    <a:bodyPr/>
                    <a:lstStyle/>
                    <a:p>
                      <a:pPr indent="107950" algn="just">
                        <a:spcBef>
                          <a:spcPts val="60"/>
                        </a:spcBef>
                        <a:spcAft>
                          <a:spcPts val="60"/>
                        </a:spcAft>
                      </a:pPr>
                      <a:r>
                        <a:rPr lang="zh-CN" sz="1400" b="1" kern="0">
                          <a:latin typeface="Times New Roman"/>
                          <a:ea typeface="方正书宋简体"/>
                          <a:cs typeface="Times New Roman"/>
                        </a:rPr>
                        <a:t>关闭缺陷个数</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60"/>
                        </a:spcBef>
                        <a:spcAft>
                          <a:spcPts val="60"/>
                        </a:spcAft>
                      </a:pPr>
                      <a:endParaRPr lang="en-US"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22351">
                <a:tc>
                  <a:txBody>
                    <a:bodyPr/>
                    <a:lstStyle/>
                    <a:p>
                      <a:pPr indent="107950" algn="just">
                        <a:spcBef>
                          <a:spcPts val="60"/>
                        </a:spcBef>
                        <a:spcAft>
                          <a:spcPts val="60"/>
                        </a:spcAft>
                      </a:pPr>
                      <a:r>
                        <a:rPr lang="zh-CN" sz="1400" b="1" kern="0">
                          <a:latin typeface="Times New Roman"/>
                          <a:ea typeface="方正书宋简体"/>
                          <a:cs typeface="Times New Roman"/>
                        </a:rPr>
                        <a:t>缺陷修复率（三级以上，四级、五级）</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0" dirty="0">
                          <a:latin typeface="Times New Roman"/>
                          <a:ea typeface="方正书宋简体"/>
                          <a:cs typeface="Times New Roman"/>
                        </a:rPr>
                        <a:t>修复的缺陷数</a:t>
                      </a:r>
                      <a:r>
                        <a:rPr lang="en-US" sz="1400" b="1" kern="1000" dirty="0">
                          <a:latin typeface="Times New Roman"/>
                          <a:ea typeface="方正书宋简体"/>
                          <a:cs typeface="Times New Roman"/>
                        </a:rPr>
                        <a:t>/</a:t>
                      </a:r>
                      <a:r>
                        <a:rPr lang="zh-CN" sz="1400" b="1" kern="1000" dirty="0">
                          <a:latin typeface="Times New Roman"/>
                          <a:ea typeface="方正书宋简体"/>
                          <a:cs typeface="Times New Roman"/>
                        </a:rPr>
                        <a:t>缺陷总数，三级合格标准分别为</a:t>
                      </a:r>
                      <a:r>
                        <a:rPr lang="en-US" sz="1400" b="1" kern="1000" dirty="0">
                          <a:latin typeface="Times New Roman"/>
                          <a:ea typeface="方正书宋简体"/>
                          <a:cs typeface="Times New Roman"/>
                        </a:rPr>
                        <a:t>100%</a:t>
                      </a:r>
                      <a:r>
                        <a:rPr lang="zh-CN" sz="1400" b="1" kern="1000" dirty="0">
                          <a:latin typeface="Times New Roman"/>
                          <a:ea typeface="方正书宋简体"/>
                          <a:cs typeface="Times New Roman"/>
                        </a:rPr>
                        <a:t>、</a:t>
                      </a:r>
                      <a:r>
                        <a:rPr lang="en-US" sz="1400" b="1" kern="1000" dirty="0">
                          <a:latin typeface="Times New Roman"/>
                          <a:ea typeface="方正书宋简体"/>
                          <a:cs typeface="Times New Roman"/>
                        </a:rPr>
                        <a:t>80%</a:t>
                      </a:r>
                      <a:r>
                        <a:rPr lang="zh-CN" sz="1400" b="1" kern="1000" dirty="0">
                          <a:latin typeface="Times New Roman"/>
                          <a:ea typeface="方正书宋简体"/>
                          <a:cs typeface="Times New Roman"/>
                        </a:rPr>
                        <a:t>、</a:t>
                      </a:r>
                      <a:r>
                        <a:rPr lang="en-US" sz="1400" b="1" kern="1000" dirty="0">
                          <a:latin typeface="Times New Roman"/>
                          <a:ea typeface="方正书宋简体"/>
                          <a:cs typeface="Times New Roman"/>
                        </a:rPr>
                        <a:t>60%</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9670" name="矩形 4">
            <a:extLst>
              <a:ext uri="{FF2B5EF4-FFF2-40B4-BE49-F238E27FC236}">
                <a16:creationId xmlns:a16="http://schemas.microsoft.com/office/drawing/2014/main" id="{97E6F8BA-6A3B-41D3-81A6-7104C7174F75}"/>
              </a:ext>
            </a:extLst>
          </p:cNvPr>
          <p:cNvSpPr>
            <a:spLocks noChangeArrowheads="1"/>
          </p:cNvSpPr>
          <p:nvPr/>
        </p:nvSpPr>
        <p:spPr bwMode="auto">
          <a:xfrm>
            <a:off x="3048000" y="1828800"/>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表7.5	缺陷度量数据采集表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71" name="灯片编号占位符 1">
            <a:extLst>
              <a:ext uri="{FF2B5EF4-FFF2-40B4-BE49-F238E27FC236}">
                <a16:creationId xmlns:a16="http://schemas.microsoft.com/office/drawing/2014/main" id="{B3E7C3C5-9105-405E-BFB4-A24F51964D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4CD6DF8-3809-4083-8457-160EDDD0D40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5074405"/>
      </p:ext>
    </p:extLst>
  </p:cSld>
  <p:clrMapOvr>
    <a:masterClrMapping/>
  </p:clrMapOvr>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335A5631-DA19-404C-A585-5B61A64AA17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7.4.4  寻找薄弱环节</a:t>
            </a:r>
          </a:p>
          <a:p>
            <a:r>
              <a:rPr lang="en-US" altLang="zh-CN">
                <a:ea typeface="宋体" panose="02010600030101010101" pitchFamily="2" charset="-122"/>
              </a:rPr>
              <a:t>		  </a:t>
            </a:r>
            <a:r>
              <a:rPr lang="zh-CN" altLang="zh-CN">
                <a:ea typeface="宋体" panose="02010600030101010101" pitchFamily="2" charset="-122"/>
              </a:rPr>
              <a:t>经过对测试缺陷的统计分析，首先需要确定占缺陷总数80%</a:t>
            </a:r>
            <a:r>
              <a:rPr lang="zh-CN" altLang="en-US">
                <a:ea typeface="宋体" panose="02010600030101010101" pitchFamily="2" charset="-122"/>
              </a:rPr>
              <a:t>（</a:t>
            </a:r>
            <a:r>
              <a:rPr lang="en-US" altLang="zh-CN">
                <a:ea typeface="宋体" panose="02010600030101010101" pitchFamily="2" charset="-122"/>
              </a:rPr>
              <a:t>80/20</a:t>
            </a:r>
            <a:r>
              <a:rPr lang="zh-CN" altLang="en-US">
                <a:ea typeface="宋体" panose="02010600030101010101" pitchFamily="2" charset="-122"/>
              </a:rPr>
              <a:t>原则）</a:t>
            </a:r>
            <a:r>
              <a:rPr lang="zh-CN" altLang="zh-CN">
                <a:ea typeface="宋体" panose="02010600030101010101" pitchFamily="2" charset="-122"/>
              </a:rPr>
              <a:t>的那些缺陷都发生在什么地方。</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这些地方不是按照单个模块中发现的缺陷数来确定的，而是按照模块缺陷密度统计排行，将缺陷密度大的模块排行在前，密度小的在后，哪些模块的缺陷密度更大，下次的测试和修改的重点就放在哪里。</a:t>
            </a:r>
          </a:p>
          <a:p>
            <a:endParaRPr lang="zh-CN" altLang="en-US">
              <a:ea typeface="宋体" panose="02010600030101010101" pitchFamily="2" charset="-122"/>
            </a:endParaRPr>
          </a:p>
        </p:txBody>
      </p:sp>
      <p:sp>
        <p:nvSpPr>
          <p:cNvPr id="70659" name="灯片编号占位符 1">
            <a:extLst>
              <a:ext uri="{FF2B5EF4-FFF2-40B4-BE49-F238E27FC236}">
                <a16:creationId xmlns:a16="http://schemas.microsoft.com/office/drawing/2014/main" id="{0F8BA8D9-66B0-4585-95F5-9ADDAD7E692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94F1D4-3625-45FB-A2B2-E4B8628C0B7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44348976"/>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3F5C4EDA-DA76-405D-AC40-1106840CB398}"/>
              </a:ext>
            </a:extLst>
          </p:cNvPr>
          <p:cNvGraphicFramePr>
            <a:graphicFrameLocks noGrp="1"/>
          </p:cNvGraphicFramePr>
          <p:nvPr>
            <p:ph idx="1"/>
          </p:nvPr>
        </p:nvGraphicFramePr>
        <p:xfrm>
          <a:off x="609600" y="2209800"/>
          <a:ext cx="8077200" cy="3871911"/>
        </p:xfrm>
        <a:graphic>
          <a:graphicData uri="http://schemas.openxmlformats.org/drawingml/2006/table">
            <a:tbl>
              <a:tblPr/>
              <a:tblGrid>
                <a:gridCol w="905078">
                  <a:extLst>
                    <a:ext uri="{9D8B030D-6E8A-4147-A177-3AD203B41FA5}">
                      <a16:colId xmlns:a16="http://schemas.microsoft.com/office/drawing/2014/main" val="20000"/>
                    </a:ext>
                  </a:extLst>
                </a:gridCol>
                <a:gridCol w="769993">
                  <a:extLst>
                    <a:ext uri="{9D8B030D-6E8A-4147-A177-3AD203B41FA5}">
                      <a16:colId xmlns:a16="http://schemas.microsoft.com/office/drawing/2014/main" val="20001"/>
                    </a:ext>
                  </a:extLst>
                </a:gridCol>
                <a:gridCol w="986130">
                  <a:extLst>
                    <a:ext uri="{9D8B030D-6E8A-4147-A177-3AD203B41FA5}">
                      <a16:colId xmlns:a16="http://schemas.microsoft.com/office/drawing/2014/main" val="20002"/>
                    </a:ext>
                  </a:extLst>
                </a:gridCol>
                <a:gridCol w="1146304">
                  <a:extLst>
                    <a:ext uri="{9D8B030D-6E8A-4147-A177-3AD203B41FA5}">
                      <a16:colId xmlns:a16="http://schemas.microsoft.com/office/drawing/2014/main" val="20003"/>
                    </a:ext>
                  </a:extLst>
                </a:gridCol>
                <a:gridCol w="1042096">
                  <a:extLst>
                    <a:ext uri="{9D8B030D-6E8A-4147-A177-3AD203B41FA5}">
                      <a16:colId xmlns:a16="http://schemas.microsoft.com/office/drawing/2014/main" val="20004"/>
                    </a:ext>
                  </a:extLst>
                </a:gridCol>
                <a:gridCol w="1309372">
                  <a:extLst>
                    <a:ext uri="{9D8B030D-6E8A-4147-A177-3AD203B41FA5}">
                      <a16:colId xmlns:a16="http://schemas.microsoft.com/office/drawing/2014/main" val="20005"/>
                    </a:ext>
                  </a:extLst>
                </a:gridCol>
                <a:gridCol w="948500">
                  <a:extLst>
                    <a:ext uri="{9D8B030D-6E8A-4147-A177-3AD203B41FA5}">
                      <a16:colId xmlns:a16="http://schemas.microsoft.com/office/drawing/2014/main" val="20006"/>
                    </a:ext>
                  </a:extLst>
                </a:gridCol>
                <a:gridCol w="969727">
                  <a:extLst>
                    <a:ext uri="{9D8B030D-6E8A-4147-A177-3AD203B41FA5}">
                      <a16:colId xmlns:a16="http://schemas.microsoft.com/office/drawing/2014/main" val="20007"/>
                    </a:ext>
                  </a:extLst>
                </a:gridCol>
              </a:tblGrid>
              <a:tr h="640079">
                <a:tc>
                  <a:txBody>
                    <a:bodyPr/>
                    <a:lstStyle/>
                    <a:p>
                      <a:pPr indent="266700" algn="ctr">
                        <a:spcBef>
                          <a:spcPts val="120"/>
                        </a:spcBef>
                        <a:spcAft>
                          <a:spcPts val="120"/>
                        </a:spcAft>
                      </a:pPr>
                      <a:r>
                        <a:rPr lang="zh-CN" sz="1400" b="1" kern="1000" dirty="0">
                          <a:latin typeface="Times New Roman"/>
                          <a:ea typeface="方正书宋简体"/>
                          <a:cs typeface="Times New Roman"/>
                        </a:rPr>
                        <a:t>模块名称</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缺陷数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模块规模（</a:t>
                      </a:r>
                      <a:r>
                        <a:rPr lang="en-US" sz="1400" b="1" kern="1000">
                          <a:latin typeface="Times New Roman"/>
                          <a:ea typeface="方正书宋简体"/>
                          <a:cs typeface="Times New Roman"/>
                        </a:rPr>
                        <a:t>KLOC</a:t>
                      </a: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缺陷密度</a:t>
                      </a:r>
                      <a:br>
                        <a:rPr lang="en-US" sz="1400" b="1" kern="1000">
                          <a:latin typeface="Times New Roman"/>
                          <a:ea typeface="方正书宋简体"/>
                          <a:cs typeface="Times New Roman"/>
                        </a:rPr>
                      </a:br>
                      <a:r>
                        <a:rPr lang="zh-CN" sz="1400" b="1" kern="1000">
                          <a:latin typeface="Times New Roman"/>
                          <a:ea typeface="方正书宋简体"/>
                          <a:cs typeface="Times New Roman"/>
                        </a:rPr>
                        <a:t>（个</a:t>
                      </a:r>
                      <a:r>
                        <a:rPr lang="en-US" sz="1400" b="1" kern="1000">
                          <a:latin typeface="Times New Roman"/>
                          <a:ea typeface="方正书宋简体"/>
                          <a:cs typeface="Times New Roman"/>
                        </a:rPr>
                        <a:t>/KLOC</a:t>
                      </a: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规模累计（</a:t>
                      </a:r>
                      <a:r>
                        <a:rPr lang="en-US" sz="1400" b="1" kern="1000">
                          <a:latin typeface="Times New Roman"/>
                          <a:ea typeface="方正书宋简体"/>
                          <a:cs typeface="Times New Roman"/>
                        </a:rPr>
                        <a:t>KLOC</a:t>
                      </a: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规模累计百分比（</a:t>
                      </a:r>
                      <a:r>
                        <a:rPr lang="en-US" sz="1400" b="1" kern="1000">
                          <a:latin typeface="Times New Roman"/>
                          <a:ea typeface="方正书宋简体"/>
                          <a:cs typeface="Times New Roman"/>
                        </a:rPr>
                        <a:t>%</a:t>
                      </a:r>
                      <a:r>
                        <a:rPr lang="zh-CN" sz="1400" b="1" kern="1000">
                          <a:latin typeface="Times New Roman"/>
                          <a:ea typeface="方正书宋简体"/>
                          <a:cs typeface="Times New Roman"/>
                        </a:rPr>
                        <a:t>）</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累计缺陷数（个）</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缺陷累计百分比</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8</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42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6.67</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70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14.0%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560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56.0%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160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5.33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720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72.0%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6</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165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66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2.50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166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33.2%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885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88.5%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1.14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194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38.8%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917</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91.7%</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0.72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230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46.0%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943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94.3%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7</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42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0.48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272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54.4%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963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96.3%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5</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0.30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322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64.4%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978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97.8%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11679">
                <a:tc>
                  <a:txBody>
                    <a:bodyPr/>
                    <a:lstStyle/>
                    <a:p>
                      <a:pPr indent="266700" algn="ctr">
                        <a:spcBef>
                          <a:spcPts val="60"/>
                        </a:spcBef>
                        <a:spcAft>
                          <a:spcPts val="60"/>
                        </a:spcAft>
                      </a:pPr>
                      <a:r>
                        <a:rPr lang="zh-CN" sz="1400" b="1" kern="1000">
                          <a:latin typeface="Times New Roman"/>
                          <a:ea typeface="方正书宋简体"/>
                          <a:cs typeface="Times New Roman"/>
                        </a:rPr>
                        <a:t>模块</a:t>
                      </a:r>
                      <a:r>
                        <a:rPr lang="en-US" sz="1400" b="1" kern="1000">
                          <a:latin typeface="Times New Roman"/>
                          <a:ea typeface="方正书宋简体"/>
                          <a:cs typeface="Times New Roman"/>
                        </a:rPr>
                        <a:t>9</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12</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78</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0.15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400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80.0%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990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99.0%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26719">
                <a:tc>
                  <a:txBody>
                    <a:bodyPr/>
                    <a:lstStyle/>
                    <a:p>
                      <a:pPr indent="266700" algn="ctr">
                        <a:spcBef>
                          <a:spcPts val="60"/>
                        </a:spcBef>
                        <a:spcAft>
                          <a:spcPts val="60"/>
                        </a:spcAft>
                      </a:pPr>
                      <a:r>
                        <a:rPr lang="zh-CN" sz="1400" b="1" kern="1000" dirty="0">
                          <a:latin typeface="Times New Roman"/>
                          <a:ea typeface="方正书宋简体"/>
                          <a:cs typeface="Times New Roman"/>
                        </a:rPr>
                        <a:t>模块</a:t>
                      </a:r>
                      <a:r>
                        <a:rPr lang="en-US" sz="1400" b="1" kern="1000" dirty="0">
                          <a:latin typeface="Times New Roman"/>
                          <a:ea typeface="方正书宋简体"/>
                          <a:cs typeface="Times New Roman"/>
                        </a:rPr>
                        <a:t>10</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0.10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500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a:latin typeface="Times New Roman"/>
                          <a:ea typeface="方正书宋简体"/>
                          <a:cs typeface="Times New Roman"/>
                        </a:rPr>
                        <a:t>1000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en-US" sz="1400" b="1" kern="1000" dirty="0">
                          <a:latin typeface="Times New Roman"/>
                          <a:ea typeface="方正书宋简体"/>
                          <a:cs typeface="Times New Roman"/>
                        </a:rPr>
                        <a:t>100.0%</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71790" name="矩形 4">
            <a:extLst>
              <a:ext uri="{FF2B5EF4-FFF2-40B4-BE49-F238E27FC236}">
                <a16:creationId xmlns:a16="http://schemas.microsoft.com/office/drawing/2014/main" id="{B9123174-F356-4792-B4AB-B5EF670DC7EE}"/>
              </a:ext>
            </a:extLst>
          </p:cNvPr>
          <p:cNvSpPr>
            <a:spLocks noChangeArrowheads="1"/>
          </p:cNvSpPr>
          <p:nvPr/>
        </p:nvSpPr>
        <p:spPr bwMode="auto">
          <a:xfrm>
            <a:off x="2438400" y="14478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表7.6	缺陷密度按模块分布累计表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91" name="灯片编号占位符 1">
            <a:extLst>
              <a:ext uri="{FF2B5EF4-FFF2-40B4-BE49-F238E27FC236}">
                <a16:creationId xmlns:a16="http://schemas.microsoft.com/office/drawing/2014/main" id="{D6FE1BF9-99D0-4A4A-9D92-B8CB4F4283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1A0600A-0057-4149-A5F8-CDB8ECA2EB6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122539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DB319814-FBD3-4185-8BDB-8E8060DCB987}"/>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经验证为正确的程序，还可能存在着以下几种错误：</a:t>
            </a:r>
          </a:p>
          <a:p>
            <a:pPr eaLnBrk="1" hangingPunct="1"/>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）需求规格说明书错误。</a:t>
            </a:r>
          </a:p>
          <a:p>
            <a:pPr eaLnBrk="1" hangingPunct="1"/>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）接口错误。</a:t>
            </a:r>
          </a:p>
          <a:p>
            <a:pPr eaLnBrk="1" hangingPunct="1"/>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）目标错误。</a:t>
            </a:r>
          </a:p>
          <a:p>
            <a:pPr eaLnBrk="1" hangingPunct="1"/>
            <a:endParaRPr lang="zh-CN" altLang="en-US">
              <a:ea typeface="宋体" panose="02010600030101010101" pitchFamily="2" charset="-122"/>
            </a:endParaRPr>
          </a:p>
          <a:p>
            <a:pPr eaLnBrk="1" hangingPunct="1"/>
            <a:endParaRPr lang="zh-CN" altLang="en-US">
              <a:ea typeface="宋体" panose="02010600030101010101" pitchFamily="2" charset="-122"/>
            </a:endParaRPr>
          </a:p>
        </p:txBody>
      </p:sp>
      <p:pic>
        <p:nvPicPr>
          <p:cNvPr id="65539" name="Picture 3">
            <a:extLst>
              <a:ext uri="{FF2B5EF4-FFF2-40B4-BE49-F238E27FC236}">
                <a16:creationId xmlns:a16="http://schemas.microsoft.com/office/drawing/2014/main" id="{A6FCE596-F28C-4A96-8555-C8B9D701F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1025" y="3429000"/>
            <a:ext cx="3060700" cy="315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5885E22C-1ED6-4751-A39A-75C2A08E823D}"/>
              </a:ext>
            </a:extLst>
          </p:cNvPr>
          <p:cNvSpPr>
            <a:spLocks noGrp="1"/>
          </p:cNvSpPr>
          <p:nvPr>
            <p:ph idx="1"/>
          </p:nvPr>
        </p:nvSpPr>
        <p:spPr/>
        <p:txBody>
          <a:bodyPr/>
          <a:lstStyle/>
          <a:p>
            <a:r>
              <a:rPr lang="en-US" altLang="zh-CN">
                <a:ea typeface="宋体" panose="02010600030101010101" pitchFamily="2" charset="-122"/>
              </a:rPr>
              <a:t>	7.5  </a:t>
            </a:r>
            <a:r>
              <a:rPr lang="zh-CN" altLang="zh-CN">
                <a:ea typeface="宋体" panose="02010600030101010101" pitchFamily="2" charset="-122"/>
              </a:rPr>
              <a:t>测试成熟度模型</a:t>
            </a:r>
          </a:p>
          <a:p>
            <a:r>
              <a:rPr lang="en-US" altLang="zh-CN">
                <a:ea typeface="宋体" panose="02010600030101010101" pitchFamily="2" charset="-122"/>
              </a:rPr>
              <a:t>		  </a:t>
            </a:r>
            <a:r>
              <a:rPr lang="zh-CN" altLang="zh-CN">
                <a:ea typeface="宋体" panose="02010600030101010101" pitchFamily="2" charset="-122"/>
              </a:rPr>
              <a:t>CMM最初是美国卡内基·梅隆大学软件工程研究所（SEI）提出的模型，它可指导软件开发组织完善和改进软件开发过程。模型给出了五个不同的成熟度等级的特征，其中五级成熟度最高，一级最低。测试成熟度模型更多地是参考了CMM/CMMI（软件能力成熟度模型）。</a:t>
            </a:r>
            <a:endParaRPr lang="zh-CN" altLang="en-US">
              <a:ea typeface="宋体" panose="02010600030101010101" pitchFamily="2" charset="-122"/>
            </a:endParaRPr>
          </a:p>
        </p:txBody>
      </p:sp>
      <p:sp>
        <p:nvSpPr>
          <p:cNvPr id="72707" name="灯片编号占位符 1">
            <a:extLst>
              <a:ext uri="{FF2B5EF4-FFF2-40B4-BE49-F238E27FC236}">
                <a16:creationId xmlns:a16="http://schemas.microsoft.com/office/drawing/2014/main" id="{536BBEC6-EE92-4A0F-919E-607CBB0C3B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3C4505-7514-45D5-B3D2-C5273BE1FE9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431554"/>
      </p:ext>
    </p:extLst>
  </p:cSld>
  <p:clrMapOvr>
    <a:masterClrMapping/>
  </p:clrMapOvr>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3B0C5A6C-CEF8-453E-8054-1E35F8BE3FD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在CMM/CMMI模型里，有同行评审、缺陷预防、验证、确认、因果分析和解决方案等过程域，都强调对缺陷因素的分析，以及找到产生缺陷的原因。特别是SEI公布的一张CMM实施结果的统计表（如表7.7所示），它改变了传统的软件测试概念，并且将质量保证、软件测试扩展到了整个软件开发过程。</a:t>
            </a:r>
            <a:endParaRPr lang="zh-CN" altLang="en-US">
              <a:ea typeface="宋体" panose="02010600030101010101" pitchFamily="2" charset="-122"/>
            </a:endParaRPr>
          </a:p>
        </p:txBody>
      </p:sp>
      <p:sp>
        <p:nvSpPr>
          <p:cNvPr id="73731" name="灯片编号占位符 1">
            <a:extLst>
              <a:ext uri="{FF2B5EF4-FFF2-40B4-BE49-F238E27FC236}">
                <a16:creationId xmlns:a16="http://schemas.microsoft.com/office/drawing/2014/main" id="{794C6658-B4D6-4A2E-8168-2013B71705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85BB49-786D-4A75-AB89-598E7343E4C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0930034"/>
      </p:ext>
    </p:extLst>
  </p:cSld>
  <p:clrMapOvr>
    <a:masterClrMapping/>
  </p:clrMapOvr>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D87BCED-988F-4583-AFC6-82BB83C1F479}"/>
              </a:ext>
            </a:extLst>
          </p:cNvPr>
          <p:cNvGraphicFramePr>
            <a:graphicFrameLocks noGrp="1"/>
          </p:cNvGraphicFramePr>
          <p:nvPr>
            <p:ph idx="1"/>
          </p:nvPr>
        </p:nvGraphicFramePr>
        <p:xfrm>
          <a:off x="0" y="2209800"/>
          <a:ext cx="8991600" cy="2697164"/>
        </p:xfrm>
        <a:graphic>
          <a:graphicData uri="http://schemas.openxmlformats.org/drawingml/2006/table">
            <a:tbl>
              <a:tblPr/>
              <a:tblGrid>
                <a:gridCol w="1676400">
                  <a:extLst>
                    <a:ext uri="{9D8B030D-6E8A-4147-A177-3AD203B41FA5}">
                      <a16:colId xmlns:a16="http://schemas.microsoft.com/office/drawing/2014/main" val="20000"/>
                    </a:ext>
                  </a:extLst>
                </a:gridCol>
                <a:gridCol w="955675">
                  <a:extLst>
                    <a:ext uri="{9D8B030D-6E8A-4147-A177-3AD203B41FA5}">
                      <a16:colId xmlns:a16="http://schemas.microsoft.com/office/drawing/2014/main" val="20001"/>
                    </a:ext>
                  </a:extLst>
                </a:gridCol>
                <a:gridCol w="1050925">
                  <a:extLst>
                    <a:ext uri="{9D8B030D-6E8A-4147-A177-3AD203B41FA5}">
                      <a16:colId xmlns:a16="http://schemas.microsoft.com/office/drawing/2014/main" val="20002"/>
                    </a:ext>
                  </a:extLst>
                </a:gridCol>
                <a:gridCol w="1049338">
                  <a:extLst>
                    <a:ext uri="{9D8B030D-6E8A-4147-A177-3AD203B41FA5}">
                      <a16:colId xmlns:a16="http://schemas.microsoft.com/office/drawing/2014/main" val="20003"/>
                    </a:ext>
                  </a:extLst>
                </a:gridCol>
                <a:gridCol w="1135062">
                  <a:extLst>
                    <a:ext uri="{9D8B030D-6E8A-4147-A177-3AD203B41FA5}">
                      <a16:colId xmlns:a16="http://schemas.microsoft.com/office/drawing/2014/main" val="20004"/>
                    </a:ext>
                  </a:extLst>
                </a:gridCol>
                <a:gridCol w="1143000">
                  <a:extLst>
                    <a:ext uri="{9D8B030D-6E8A-4147-A177-3AD203B41FA5}">
                      <a16:colId xmlns:a16="http://schemas.microsoft.com/office/drawing/2014/main" val="20005"/>
                    </a:ext>
                  </a:extLst>
                </a:gridCol>
                <a:gridCol w="762000">
                  <a:extLst>
                    <a:ext uri="{9D8B030D-6E8A-4147-A177-3AD203B41FA5}">
                      <a16:colId xmlns:a16="http://schemas.microsoft.com/office/drawing/2014/main" val="20006"/>
                    </a:ext>
                  </a:extLst>
                </a:gridCol>
                <a:gridCol w="1219200">
                  <a:extLst>
                    <a:ext uri="{9D8B030D-6E8A-4147-A177-3AD203B41FA5}">
                      <a16:colId xmlns:a16="http://schemas.microsoft.com/office/drawing/2014/main" val="20007"/>
                    </a:ext>
                  </a:extLst>
                </a:gridCol>
              </a:tblGrid>
              <a:tr h="454078">
                <a:tc rowSpan="2">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过程成熟度等级</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需求</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设计</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编码</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确认测试</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系统测试</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发布</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备注</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4078">
                <a:tc vMerge="1">
                  <a:txBody>
                    <a:bodyPr/>
                    <a:lstStyle/>
                    <a:p>
                      <a:endParaRPr lang="zh-CN" altLang="en-US"/>
                    </a:p>
                  </a:txBody>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缺陷分布</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6770">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&lt;4%</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5">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各阶段缺陷发现分布情况</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27040">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13%</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227040">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8%</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4"/>
                  </a:ext>
                </a:extLst>
              </a:tr>
              <a:tr h="227040">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45%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227040">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35%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6"/>
                  </a:ext>
                </a:extLst>
              </a:tr>
              <a:tr h="454078">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endPar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15</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alt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20</a:t>
                      </a:r>
                    </a:p>
                  </a:txBody>
                  <a:tcPr marL="68580" marR="68580"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400" b="1" i="0" u="none" strike="noStrike" cap="none" normalizeH="0" baseline="0">
                          <a:ln>
                            <a:noFill/>
                          </a:ln>
                          <a:solidFill>
                            <a:schemeClr val="tx1"/>
                          </a:solidFill>
                          <a:effectLst/>
                          <a:latin typeface="Times New Roman" pitchFamily="18" charset="0"/>
                          <a:ea typeface="方正书宋简体" charset="-122"/>
                          <a:cs typeface="Times New Roman" pitchFamily="18" charset="0"/>
                        </a:rPr>
                        <a:t>修复成本</a:t>
                      </a:r>
                    </a:p>
                  </a:txBody>
                  <a:tcPr marL="68580" marR="68580" marT="0" marB="0" anchor="ctr"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74830" name="矩形 4">
            <a:extLst>
              <a:ext uri="{FF2B5EF4-FFF2-40B4-BE49-F238E27FC236}">
                <a16:creationId xmlns:a16="http://schemas.microsoft.com/office/drawing/2014/main" id="{9E976C3D-77AE-418C-811D-B9C4D46F42B1}"/>
              </a:ext>
            </a:extLst>
          </p:cNvPr>
          <p:cNvSpPr>
            <a:spLocks noChangeArrowheads="1"/>
          </p:cNvSpPr>
          <p:nvPr/>
        </p:nvSpPr>
        <p:spPr bwMode="auto">
          <a:xfrm>
            <a:off x="1295400" y="1524000"/>
            <a:ext cx="6477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表7.7	实施CMM各等级软件阶段性缺陷清除效率统计表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831" name="灯片编号占位符 1">
            <a:extLst>
              <a:ext uri="{FF2B5EF4-FFF2-40B4-BE49-F238E27FC236}">
                <a16:creationId xmlns:a16="http://schemas.microsoft.com/office/drawing/2014/main" id="{5D8D4024-5299-48D8-9D8A-51763A44B0C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669FFDE-9B98-4866-A9EE-C5DFAF46EC8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7298660"/>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7985185A-EDF6-4F27-BE47-716568D558C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这些模型是各有侧重的，都是对软件能力成熟度模型（CMM）关于软件测试的有益补充。</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表7.8简单罗列出测试成熟度模型的内容。</a:t>
            </a:r>
          </a:p>
          <a:p>
            <a:endParaRPr lang="zh-CN" altLang="en-US">
              <a:ea typeface="宋体" panose="02010600030101010101" pitchFamily="2" charset="-122"/>
            </a:endParaRPr>
          </a:p>
        </p:txBody>
      </p:sp>
      <p:sp>
        <p:nvSpPr>
          <p:cNvPr id="75779" name="灯片编号占位符 1">
            <a:extLst>
              <a:ext uri="{FF2B5EF4-FFF2-40B4-BE49-F238E27FC236}">
                <a16:creationId xmlns:a16="http://schemas.microsoft.com/office/drawing/2014/main" id="{9536AE91-150C-47F4-8D8A-F4531E740B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4A88582-0EF3-4943-826D-59D536E10BF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99333309"/>
      </p:ext>
    </p:extLst>
  </p:cSld>
  <p:clrMapOvr>
    <a:masterClrMapping/>
  </p:clrMapOvr>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0933591-6D65-47A8-96F2-D9BBD1DBE064}"/>
              </a:ext>
            </a:extLst>
          </p:cNvPr>
          <p:cNvGraphicFramePr>
            <a:graphicFrameLocks noGrp="1"/>
          </p:cNvGraphicFramePr>
          <p:nvPr>
            <p:ph idx="1"/>
          </p:nvPr>
        </p:nvGraphicFramePr>
        <p:xfrm>
          <a:off x="152400" y="1981200"/>
          <a:ext cx="8686799" cy="4622800"/>
        </p:xfrm>
        <a:graphic>
          <a:graphicData uri="http://schemas.openxmlformats.org/drawingml/2006/table">
            <a:tbl>
              <a:tblPr/>
              <a:tblGrid>
                <a:gridCol w="1476932">
                  <a:extLst>
                    <a:ext uri="{9D8B030D-6E8A-4147-A177-3AD203B41FA5}">
                      <a16:colId xmlns:a16="http://schemas.microsoft.com/office/drawing/2014/main" val="20000"/>
                    </a:ext>
                  </a:extLst>
                </a:gridCol>
                <a:gridCol w="1795485">
                  <a:extLst>
                    <a:ext uri="{9D8B030D-6E8A-4147-A177-3AD203B41FA5}">
                      <a16:colId xmlns:a16="http://schemas.microsoft.com/office/drawing/2014/main" val="20001"/>
                    </a:ext>
                  </a:extLst>
                </a:gridCol>
                <a:gridCol w="3618897">
                  <a:extLst>
                    <a:ext uri="{9D8B030D-6E8A-4147-A177-3AD203B41FA5}">
                      <a16:colId xmlns:a16="http://schemas.microsoft.com/office/drawing/2014/main" val="20002"/>
                    </a:ext>
                  </a:extLst>
                </a:gridCol>
                <a:gridCol w="1795485">
                  <a:extLst>
                    <a:ext uri="{9D8B030D-6E8A-4147-A177-3AD203B41FA5}">
                      <a16:colId xmlns:a16="http://schemas.microsoft.com/office/drawing/2014/main" val="20003"/>
                    </a:ext>
                  </a:extLst>
                </a:gridCol>
              </a:tblGrid>
              <a:tr h="126418">
                <a:tc>
                  <a:txBody>
                    <a:bodyPr/>
                    <a:lstStyle/>
                    <a:p>
                      <a:pPr indent="266700" algn="ctr">
                        <a:spcBef>
                          <a:spcPts val="80"/>
                        </a:spcBef>
                        <a:spcAft>
                          <a:spcPts val="80"/>
                        </a:spcAft>
                      </a:pPr>
                      <a:r>
                        <a:rPr lang="zh-CN" sz="1200" b="1" kern="1000" dirty="0">
                          <a:latin typeface="Times New Roman"/>
                          <a:ea typeface="方正书宋简体"/>
                          <a:cs typeface="Times New Roman"/>
                        </a:rPr>
                        <a:t>级</a:t>
                      </a:r>
                      <a:r>
                        <a:rPr lang="en-US" sz="1200" b="1" kern="1000" dirty="0">
                          <a:latin typeface="Times New Roman"/>
                          <a:ea typeface="方正书宋简体"/>
                          <a:cs typeface="Times New Roman"/>
                        </a:rPr>
                        <a:t>    </a:t>
                      </a:r>
                      <a:r>
                        <a:rPr lang="zh-CN" sz="1200" b="1" kern="1000" dirty="0">
                          <a:latin typeface="Times New Roman"/>
                          <a:ea typeface="方正书宋简体"/>
                          <a:cs typeface="Times New Roman"/>
                        </a:rPr>
                        <a:t>别</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80"/>
                        </a:spcBef>
                        <a:spcAft>
                          <a:spcPts val="80"/>
                        </a:spcAft>
                      </a:pPr>
                      <a:r>
                        <a:rPr lang="zh-CN" sz="1200" b="1" kern="1000">
                          <a:latin typeface="Times New Roman"/>
                          <a:ea typeface="方正书宋简体"/>
                          <a:cs typeface="Times New Roman"/>
                        </a:rPr>
                        <a:t>描</a:t>
                      </a:r>
                      <a:r>
                        <a:rPr lang="en-US" sz="1200" b="1" kern="1000">
                          <a:latin typeface="Times New Roman"/>
                          <a:ea typeface="方正书宋简体"/>
                          <a:cs typeface="Times New Roman"/>
                        </a:rPr>
                        <a:t>    </a:t>
                      </a:r>
                      <a:r>
                        <a:rPr lang="zh-CN" sz="1200" b="1" kern="1000">
                          <a:latin typeface="Times New Roman"/>
                          <a:ea typeface="方正书宋简体"/>
                          <a:cs typeface="Times New Roman"/>
                        </a:rPr>
                        <a:t>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80"/>
                        </a:spcBef>
                        <a:spcAft>
                          <a:spcPts val="80"/>
                        </a:spcAft>
                      </a:pPr>
                      <a:r>
                        <a:rPr lang="zh-CN" sz="1200" b="1" kern="1000">
                          <a:latin typeface="Times New Roman"/>
                          <a:ea typeface="方正书宋简体"/>
                          <a:cs typeface="Times New Roman"/>
                        </a:rPr>
                        <a:t>特</a:t>
                      </a:r>
                      <a:r>
                        <a:rPr lang="en-US" sz="1200" b="1" kern="1000">
                          <a:latin typeface="Times New Roman"/>
                          <a:ea typeface="方正书宋简体"/>
                          <a:cs typeface="Times New Roman"/>
                        </a:rPr>
                        <a:t>    </a:t>
                      </a:r>
                      <a:r>
                        <a:rPr lang="zh-CN" sz="1200" b="1" kern="1000">
                          <a:latin typeface="Times New Roman"/>
                          <a:ea typeface="方正书宋简体"/>
                          <a:cs typeface="Times New Roman"/>
                        </a:rPr>
                        <a:t>征</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80"/>
                        </a:spcBef>
                        <a:spcAft>
                          <a:spcPts val="80"/>
                        </a:spcAft>
                      </a:pPr>
                      <a:r>
                        <a:rPr lang="zh-CN" sz="1200" b="1" kern="1000">
                          <a:latin typeface="Times New Roman"/>
                          <a:ea typeface="方正书宋简体"/>
                          <a:cs typeface="Times New Roman"/>
                        </a:rPr>
                        <a:t>目</a:t>
                      </a:r>
                      <a:r>
                        <a:rPr lang="en-US" sz="1200" b="1" kern="1000">
                          <a:latin typeface="Times New Roman"/>
                          <a:ea typeface="方正书宋简体"/>
                          <a:cs typeface="Times New Roman"/>
                        </a:rPr>
                        <a:t>    </a:t>
                      </a:r>
                      <a:r>
                        <a:rPr lang="zh-CN" sz="1200" b="1" kern="1000">
                          <a:latin typeface="Times New Roman"/>
                          <a:ea typeface="方正书宋简体"/>
                          <a:cs typeface="Times New Roman"/>
                        </a:rPr>
                        <a:t>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2809">
                <a:tc>
                  <a:txBody>
                    <a:bodyPr/>
                    <a:lstStyle/>
                    <a:p>
                      <a:pPr indent="266700" algn="ctr">
                        <a:spcBef>
                          <a:spcPts val="80"/>
                        </a:spcBef>
                        <a:spcAft>
                          <a:spcPts val="80"/>
                        </a:spcAft>
                      </a:pPr>
                      <a:r>
                        <a:rPr lang="en-US" sz="1200" b="1" kern="1000">
                          <a:latin typeface="Times New Roman"/>
                          <a:ea typeface="方正书宋简体"/>
                          <a:cs typeface="Times New Roman"/>
                        </a:rPr>
                        <a:t>Initial</a:t>
                      </a:r>
                      <a:r>
                        <a:rPr lang="zh-CN" sz="1200" b="1" kern="1000">
                          <a:latin typeface="Times New Roman"/>
                          <a:ea typeface="方正书宋简体"/>
                          <a:cs typeface="Times New Roman"/>
                        </a:rPr>
                        <a:t>（初始级）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测试过程无序，有时甚至是混乱的，几乎没有妥善定义的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软件的测试与调试常常被混为一谈，软件开发过程中缺乏测试资源、工具以及训练有素的测试人员</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80"/>
                        </a:spcBef>
                        <a:spcAft>
                          <a:spcPts val="80"/>
                        </a:spcAft>
                      </a:pPr>
                      <a:r>
                        <a:rPr lang="zh-CN" sz="1200" b="1" kern="1000" spc="-30">
                          <a:latin typeface="Times New Roman"/>
                          <a:ea typeface="方正书宋简体"/>
                          <a:cs typeface="Times New Roman"/>
                        </a:rPr>
                        <a:t>没有定义成熟度目标</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66011">
                <a:tc>
                  <a:txBody>
                    <a:bodyPr/>
                    <a:lstStyle/>
                    <a:p>
                      <a:pPr indent="266700" algn="ctr">
                        <a:spcBef>
                          <a:spcPts val="80"/>
                        </a:spcBef>
                        <a:spcAft>
                          <a:spcPts val="80"/>
                        </a:spcAft>
                      </a:pPr>
                      <a:r>
                        <a:rPr lang="en-US" sz="1200" b="1" kern="1000">
                          <a:latin typeface="Times New Roman"/>
                          <a:ea typeface="方正书宋简体"/>
                          <a:cs typeface="Times New Roman"/>
                        </a:rPr>
                        <a:t>Phase Definition</a:t>
                      </a:r>
                      <a:r>
                        <a:rPr lang="zh-CN" sz="1200" b="1" kern="1000">
                          <a:latin typeface="Times New Roman"/>
                          <a:ea typeface="方正书宋简体"/>
                          <a:cs typeface="Times New Roman"/>
                        </a:rPr>
                        <a:t>（定义级）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测试目标是验证软件符合需求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测试被定义为软件生命周期中的一个阶段，软件的测试与调试已经明确地被区分开，但测试计划往往在编码后才得以制订，有悖于软件工程的要求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制订测试与调试目标，启动测试计划过程，制度化基本的测试技术和方法</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92417">
                <a:tc>
                  <a:txBody>
                    <a:bodyPr/>
                    <a:lstStyle/>
                    <a:p>
                      <a:pPr indent="266700" algn="ctr">
                        <a:spcBef>
                          <a:spcPts val="80"/>
                        </a:spcBef>
                        <a:spcAft>
                          <a:spcPts val="80"/>
                        </a:spcAft>
                      </a:pPr>
                      <a:r>
                        <a:rPr lang="en-US" sz="1200" b="1" kern="1000">
                          <a:latin typeface="Times New Roman"/>
                          <a:ea typeface="方正书宋简体"/>
                          <a:cs typeface="Times New Roman"/>
                        </a:rPr>
                        <a:t>I</a:t>
                      </a:r>
                      <a:r>
                        <a:rPr lang="en-US" sz="1200" b="1" kern="1000" spc="10">
                          <a:latin typeface="Times New Roman"/>
                          <a:ea typeface="方正书宋简体"/>
                          <a:cs typeface="Times New Roman"/>
                        </a:rPr>
                        <a:t>ntegration</a:t>
                      </a:r>
                      <a:br>
                        <a:rPr lang="en-US" sz="1200" b="1" kern="1000" spc="10">
                          <a:latin typeface="Times New Roman"/>
                          <a:ea typeface="方正书宋简体"/>
                          <a:cs typeface="Times New Roman"/>
                        </a:rPr>
                      </a:br>
                      <a:r>
                        <a:rPr lang="zh-CN" sz="1200" b="1" kern="1000" spc="10">
                          <a:latin typeface="Times New Roman"/>
                          <a:ea typeface="方正书宋简体"/>
                          <a:cs typeface="Times New Roman"/>
                        </a:rPr>
                        <a:t>（集成级）</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测试不再是编码后的一个阶段，而是把测试贯穿在整个软件生命周期中，测试建立在满足用户或者客户的需求之上</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建立了独立的测试部门，有自己的技术培训并且有测试工具，根据用户需求设计测试用例；没有建立起有效的评审制度，没有建立起质量控制和质量度量标准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建立软件测试组织，制订技术培训计划，进行软件全生命周期测试，控制和监视测试过程</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6809">
                <a:tc>
                  <a:txBody>
                    <a:bodyPr/>
                    <a:lstStyle/>
                    <a:p>
                      <a:pPr indent="266700" algn="ctr">
                        <a:spcBef>
                          <a:spcPts val="80"/>
                        </a:spcBef>
                        <a:spcAft>
                          <a:spcPts val="80"/>
                        </a:spcAft>
                      </a:pPr>
                      <a:r>
                        <a:rPr lang="en-US" sz="1200" b="1" kern="1000">
                          <a:latin typeface="Times New Roman"/>
                          <a:ea typeface="方正书宋简体"/>
                          <a:cs typeface="Times New Roman"/>
                        </a:rPr>
                        <a:t>Management and Measurement</a:t>
                      </a:r>
                      <a:br>
                        <a:rPr lang="en-US" sz="1200" b="1" kern="1000">
                          <a:latin typeface="Times New Roman"/>
                          <a:ea typeface="方正书宋简体"/>
                          <a:cs typeface="Times New Roman"/>
                        </a:rPr>
                      </a:br>
                      <a:r>
                        <a:rPr lang="zh-CN" sz="1200" b="1" kern="1000">
                          <a:latin typeface="Times New Roman"/>
                          <a:ea typeface="方正书宋简体"/>
                          <a:cs typeface="Times New Roman"/>
                        </a:rPr>
                        <a:t>（管理和度量级）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测试是一个度量和质量控</a:t>
                      </a:r>
                      <a:r>
                        <a:rPr lang="zh-CN" sz="1200" b="1" kern="1000" spc="10">
                          <a:latin typeface="Times New Roman"/>
                          <a:ea typeface="方正书宋简体"/>
                          <a:cs typeface="Times New Roman"/>
                        </a:rPr>
                        <a:t>制过程。在软件生命周期中</a:t>
                      </a:r>
                      <a:r>
                        <a:rPr lang="zh-CN" sz="1200" b="1" kern="1000">
                          <a:latin typeface="Times New Roman"/>
                          <a:ea typeface="方正书宋简体"/>
                          <a:cs typeface="Times New Roman"/>
                        </a:rPr>
                        <a:t>评审作为测试和软件质量控制的一部分</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对软件产品进行可靠性、可用性和可维护性等方面的测试。</a:t>
                      </a:r>
                    </a:p>
                    <a:p>
                      <a:pPr indent="266700" algn="just">
                        <a:spcBef>
                          <a:spcPts val="80"/>
                        </a:spcBef>
                        <a:spcAft>
                          <a:spcPts val="80"/>
                        </a:spcAft>
                      </a:pPr>
                      <a:r>
                        <a:rPr lang="zh-CN" sz="1200" b="1" kern="1000">
                          <a:latin typeface="Times New Roman"/>
                          <a:ea typeface="方正书宋简体"/>
                          <a:cs typeface="Times New Roman"/>
                        </a:rPr>
                        <a:t>使用测试数据库收集和记录测试用例，使用缺陷管理系统跟踪并划分缺陷级别。</a:t>
                      </a:r>
                    </a:p>
                    <a:p>
                      <a:pPr indent="261620" algn="just">
                        <a:spcBef>
                          <a:spcPts val="80"/>
                        </a:spcBef>
                        <a:spcAft>
                          <a:spcPts val="80"/>
                        </a:spcAft>
                      </a:pPr>
                      <a:r>
                        <a:rPr lang="zh-CN" sz="1200" b="1" kern="1000" spc="-10">
                          <a:latin typeface="Times New Roman"/>
                          <a:ea typeface="方正书宋简体"/>
                          <a:cs typeface="Times New Roman"/>
                        </a:rPr>
                        <a:t>没有建立起缺陷预防机制，且缺乏自动地对测试中产生的数据进行收集和分析的手段</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建立组织范围内的评审程序，建立测试过程的测量程序和软件质量评价。建立测试数据库</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9006">
                <a:tc>
                  <a:txBody>
                    <a:bodyPr/>
                    <a:lstStyle/>
                    <a:p>
                      <a:pPr indent="266700" algn="ctr">
                        <a:spcBef>
                          <a:spcPts val="80"/>
                        </a:spcBef>
                        <a:spcAft>
                          <a:spcPts val="80"/>
                        </a:spcAft>
                      </a:pPr>
                      <a:r>
                        <a:rPr lang="en-US" sz="1200" b="1" kern="1000">
                          <a:latin typeface="Times New Roman"/>
                          <a:ea typeface="方正书宋简体"/>
                          <a:cs typeface="Times New Roman"/>
                        </a:rPr>
                        <a:t>Optimization</a:t>
                      </a:r>
                      <a:br>
                        <a:rPr lang="en-US" sz="1200" b="1" kern="1000">
                          <a:latin typeface="Times New Roman"/>
                          <a:ea typeface="方正书宋简体"/>
                          <a:cs typeface="Times New Roman"/>
                        </a:rPr>
                      </a:br>
                      <a:r>
                        <a:rPr lang="zh-CN" sz="1200" b="1" kern="1000">
                          <a:latin typeface="Times New Roman"/>
                          <a:ea typeface="方正书宋简体"/>
                          <a:cs typeface="Times New Roman"/>
                        </a:rPr>
                        <a:t>（优化级）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200" b="1" kern="1000">
                          <a:latin typeface="Times New Roman"/>
                          <a:ea typeface="方正书宋简体"/>
                          <a:cs typeface="Times New Roman"/>
                        </a:rPr>
                        <a:t>具有缺陷预防和质量控制的能力，已经建立起测试规范和流程，并不断地进行测试改进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80"/>
                        </a:spcBef>
                        <a:spcAft>
                          <a:spcPts val="80"/>
                        </a:spcAft>
                      </a:pPr>
                      <a:r>
                        <a:rPr lang="zh-CN" sz="1200" b="1" kern="1000" spc="-20">
                          <a:latin typeface="Times New Roman"/>
                          <a:ea typeface="方正书宋简体"/>
                          <a:cs typeface="Times New Roman"/>
                        </a:rPr>
                        <a:t>已经能够熟练地运用缺陷预防和质量控制措施</a:t>
                      </a:r>
                      <a:endParaRPr lang="zh-CN" sz="1200" b="1" kern="1000">
                        <a:latin typeface="Times New Roman"/>
                        <a:ea typeface="方正书宋简体"/>
                        <a:cs typeface="Times New Roman"/>
                      </a:endParaRPr>
                    </a:p>
                    <a:p>
                      <a:pPr indent="266700" algn="just">
                        <a:spcBef>
                          <a:spcPts val="80"/>
                        </a:spcBef>
                        <a:spcAft>
                          <a:spcPts val="80"/>
                        </a:spcAft>
                      </a:pPr>
                      <a:r>
                        <a:rPr lang="zh-CN" sz="1200" b="1" kern="1000">
                          <a:latin typeface="Times New Roman"/>
                          <a:ea typeface="方正书宋简体"/>
                          <a:cs typeface="Times New Roman"/>
                        </a:rPr>
                        <a:t>使用既定的流程来选择和评估测试工具。</a:t>
                      </a:r>
                    </a:p>
                    <a:p>
                      <a:pPr indent="266700" algn="just">
                        <a:spcBef>
                          <a:spcPts val="80"/>
                        </a:spcBef>
                        <a:spcAft>
                          <a:spcPts val="80"/>
                        </a:spcAft>
                      </a:pPr>
                      <a:r>
                        <a:rPr lang="zh-CN" sz="1200" b="1" kern="1000">
                          <a:latin typeface="Times New Roman"/>
                          <a:ea typeface="方正书宋简体"/>
                          <a:cs typeface="Times New Roman"/>
                        </a:rPr>
                        <a:t>测试自动化程度比较高。</a:t>
                      </a:r>
                    </a:p>
                    <a:p>
                      <a:pPr indent="261620" algn="just">
                        <a:spcBef>
                          <a:spcPts val="80"/>
                        </a:spcBef>
                        <a:spcAft>
                          <a:spcPts val="80"/>
                        </a:spcAft>
                      </a:pPr>
                      <a:r>
                        <a:rPr lang="zh-CN" sz="1200" b="1" kern="1000" spc="-10">
                          <a:latin typeface="Times New Roman"/>
                          <a:ea typeface="方正书宋简体"/>
                          <a:cs typeface="Times New Roman"/>
                        </a:rPr>
                        <a:t>自动收集缺陷信息，并有常规的缺陷分析机制</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80"/>
                        </a:spcBef>
                        <a:spcAft>
                          <a:spcPts val="80"/>
                        </a:spcAft>
                      </a:pPr>
                      <a:r>
                        <a:rPr lang="zh-CN" sz="1200" b="1" kern="1000" spc="-30" dirty="0">
                          <a:latin typeface="Times New Roman"/>
                          <a:ea typeface="方正书宋简体"/>
                          <a:cs typeface="Times New Roman"/>
                        </a:rPr>
                        <a:t>应用过程数据预防缺陷，统计质量控制；建立软件产品的质量目标；持续改进测试过程；能够量化测试过程</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6837" name="矩形 4">
            <a:extLst>
              <a:ext uri="{FF2B5EF4-FFF2-40B4-BE49-F238E27FC236}">
                <a16:creationId xmlns:a16="http://schemas.microsoft.com/office/drawing/2014/main" id="{5E287754-638C-4E85-9138-77BE0E57DD61}"/>
              </a:ext>
            </a:extLst>
          </p:cNvPr>
          <p:cNvSpPr>
            <a:spLocks noChangeArrowheads="1"/>
          </p:cNvSpPr>
          <p:nvPr/>
        </p:nvSpPr>
        <p:spPr bwMode="auto">
          <a:xfrm>
            <a:off x="2743200" y="1371600"/>
            <a:ext cx="3416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表7.8	测试成熟度模型的描述</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6838" name="灯片编号占位符 1">
            <a:extLst>
              <a:ext uri="{FF2B5EF4-FFF2-40B4-BE49-F238E27FC236}">
                <a16:creationId xmlns:a16="http://schemas.microsoft.com/office/drawing/2014/main" id="{1DF7E47C-EF06-4F14-A156-1B4B03BE10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D044CE8-B10D-44A1-A655-40A5FC4D96F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94670814"/>
      </p:ext>
    </p:extLst>
  </p:cSld>
  <p:clrMapOvr>
    <a:masterClrMapping/>
  </p:clrMapOvr>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BC300395-8541-4BB5-86CA-06848777D344}"/>
              </a:ext>
            </a:extLst>
          </p:cNvPr>
          <p:cNvGraphicFramePr>
            <a:graphicFrameLocks noGrp="1"/>
          </p:cNvGraphicFramePr>
          <p:nvPr>
            <p:ph idx="1"/>
          </p:nvPr>
        </p:nvGraphicFramePr>
        <p:xfrm>
          <a:off x="381000" y="2514600"/>
          <a:ext cx="8305801" cy="1905000"/>
        </p:xfrm>
        <a:graphic>
          <a:graphicData uri="http://schemas.openxmlformats.org/drawingml/2006/table">
            <a:tbl>
              <a:tblPr/>
              <a:tblGrid>
                <a:gridCol w="1066800">
                  <a:extLst>
                    <a:ext uri="{9D8B030D-6E8A-4147-A177-3AD203B41FA5}">
                      <a16:colId xmlns:a16="http://schemas.microsoft.com/office/drawing/2014/main" val="20000"/>
                    </a:ext>
                  </a:extLst>
                </a:gridCol>
                <a:gridCol w="2209799">
                  <a:extLst>
                    <a:ext uri="{9D8B030D-6E8A-4147-A177-3AD203B41FA5}">
                      <a16:colId xmlns:a16="http://schemas.microsoft.com/office/drawing/2014/main" val="20001"/>
                    </a:ext>
                  </a:extLst>
                </a:gridCol>
                <a:gridCol w="1510602">
                  <a:extLst>
                    <a:ext uri="{9D8B030D-6E8A-4147-A177-3AD203B41FA5}">
                      <a16:colId xmlns:a16="http://schemas.microsoft.com/office/drawing/2014/main" val="20002"/>
                    </a:ext>
                  </a:extLst>
                </a:gridCol>
                <a:gridCol w="879650">
                  <a:extLst>
                    <a:ext uri="{9D8B030D-6E8A-4147-A177-3AD203B41FA5}">
                      <a16:colId xmlns:a16="http://schemas.microsoft.com/office/drawing/2014/main" val="20003"/>
                    </a:ext>
                  </a:extLst>
                </a:gridCol>
                <a:gridCol w="879650">
                  <a:extLst>
                    <a:ext uri="{9D8B030D-6E8A-4147-A177-3AD203B41FA5}">
                      <a16:colId xmlns:a16="http://schemas.microsoft.com/office/drawing/2014/main" val="20004"/>
                    </a:ext>
                  </a:extLst>
                </a:gridCol>
                <a:gridCol w="879650">
                  <a:extLst>
                    <a:ext uri="{9D8B030D-6E8A-4147-A177-3AD203B41FA5}">
                      <a16:colId xmlns:a16="http://schemas.microsoft.com/office/drawing/2014/main" val="20005"/>
                    </a:ext>
                  </a:extLst>
                </a:gridCol>
                <a:gridCol w="879650">
                  <a:extLst>
                    <a:ext uri="{9D8B030D-6E8A-4147-A177-3AD203B41FA5}">
                      <a16:colId xmlns:a16="http://schemas.microsoft.com/office/drawing/2014/main" val="20006"/>
                    </a:ext>
                  </a:extLst>
                </a:gridCol>
              </a:tblGrid>
              <a:tr h="381000">
                <a:tc gridSpan="2">
                  <a:txBody>
                    <a:bodyPr/>
                    <a:lstStyle/>
                    <a:p>
                      <a:pPr indent="266700" algn="ctr">
                        <a:spcBef>
                          <a:spcPts val="120"/>
                        </a:spcBef>
                        <a:spcAft>
                          <a:spcPts val="120"/>
                        </a:spcAft>
                      </a:pPr>
                      <a:r>
                        <a:rPr lang="zh-CN" sz="1200" b="1" kern="0" dirty="0">
                          <a:latin typeface="Times New Roman"/>
                          <a:ea typeface="方正书宋简体"/>
                          <a:cs typeface="Times New Roman"/>
                        </a:rPr>
                        <a:t>项目及说明</a:t>
                      </a:r>
                      <a:endParaRPr lang="zh-CN" sz="12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zh-CN" sz="1200" b="1" kern="0">
                          <a:latin typeface="Times New Roman"/>
                          <a:ea typeface="方正书宋简体"/>
                          <a:cs typeface="Times New Roman"/>
                        </a:rPr>
                        <a:t>混乱期</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可重复</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已定义</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受管理</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优化级</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1000">
                <a:tc rowSpan="5">
                  <a:txBody>
                    <a:bodyPr/>
                    <a:lstStyle/>
                    <a:p>
                      <a:pPr indent="266700" algn="ctr">
                        <a:spcBef>
                          <a:spcPts val="120"/>
                        </a:spcBef>
                        <a:spcAft>
                          <a:spcPts val="120"/>
                        </a:spcAft>
                      </a:pPr>
                      <a:r>
                        <a:rPr lang="zh-CN" sz="1200" b="1" kern="0">
                          <a:latin typeface="Times New Roman"/>
                          <a:ea typeface="方正书宋简体"/>
                          <a:cs typeface="Times New Roman"/>
                        </a:rPr>
                        <a:t>测试计划</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0">
                          <a:latin typeface="Times New Roman"/>
                          <a:ea typeface="方正书宋简体"/>
                          <a:cs typeface="Times New Roman"/>
                        </a:rPr>
                        <a:t>软件项目计划的一部分</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独立的测试计划</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包含测试策略</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1000">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包含测试风险控制机制</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a:latin typeface="Times New Roman"/>
                          <a:ea typeface="方正书宋简体"/>
                          <a:cs typeface="Times New Roman"/>
                        </a:rPr>
                        <a:t>√</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1000">
                <a:tc vMerge="1">
                  <a:txBody>
                    <a:bodyPr/>
                    <a:lstStyle/>
                    <a:p>
                      <a:endParaRPr lang="zh-CN" altLang="en-US"/>
                    </a:p>
                  </a:txBody>
                  <a:tcPr/>
                </a:tc>
                <a:tc>
                  <a:txBody>
                    <a:bodyPr/>
                    <a:lstStyle/>
                    <a:p>
                      <a:pPr indent="266700" algn="just">
                        <a:spcBef>
                          <a:spcPts val="120"/>
                        </a:spcBef>
                        <a:spcAft>
                          <a:spcPts val="120"/>
                        </a:spcAft>
                      </a:pPr>
                      <a:r>
                        <a:rPr lang="zh-CN" sz="1200" b="1" kern="0">
                          <a:latin typeface="Times New Roman"/>
                          <a:ea typeface="方正书宋简体"/>
                          <a:cs typeface="Times New Roman"/>
                        </a:rPr>
                        <a:t>质量目标融入了测试计划</a:t>
                      </a:r>
                      <a:endParaRPr lang="zh-CN" sz="12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zh-CN" sz="1200" b="1" kern="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0" dirty="0">
                          <a:latin typeface="Times New Roman"/>
                          <a:ea typeface="方正书宋简体"/>
                          <a:cs typeface="Times New Roman"/>
                        </a:rPr>
                        <a:t>√</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77877" name="矩形 4">
            <a:extLst>
              <a:ext uri="{FF2B5EF4-FFF2-40B4-BE49-F238E27FC236}">
                <a16:creationId xmlns:a16="http://schemas.microsoft.com/office/drawing/2014/main" id="{6880B922-5105-4E3A-BB56-668D2844CD28}"/>
              </a:ext>
            </a:extLst>
          </p:cNvPr>
          <p:cNvSpPr>
            <a:spLocks noChangeArrowheads="1"/>
          </p:cNvSpPr>
          <p:nvPr/>
        </p:nvSpPr>
        <p:spPr bwMode="auto">
          <a:xfrm>
            <a:off x="2895600" y="190500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表7.9	实用测试成熟度模型基本描述</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7878" name="灯片编号占位符 1">
            <a:extLst>
              <a:ext uri="{FF2B5EF4-FFF2-40B4-BE49-F238E27FC236}">
                <a16:creationId xmlns:a16="http://schemas.microsoft.com/office/drawing/2014/main" id="{EEB32CF6-E489-45C7-B377-F91ADFE6D5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9940259-F7C6-4FD0-999C-0FAE5075446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3800851"/>
      </p:ext>
    </p:extLst>
  </p:cSld>
  <p:clrMapOvr>
    <a:masterClrMapping/>
  </p:clrMapOvr>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52862019-83A4-4E25-AF24-034C996B6C8C}"/>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建立测试成熟度模型不是一件容易的事，但目的很清楚，就是让每一个软件组织清楚地知道软件测试有哪些关键的领域，要向哪个方向努力，各个阶段的目标。测试的成熟度应该从测试计划、测试范围、缺陷报告、测试管理系统等方面呈现，并最终反映在测试所交付的结果中。目前有专家将实用测试成熟度模型进行了描述，限于篇幅，仅列出如表7.9中的部分基本描述。</a:t>
            </a:r>
          </a:p>
          <a:p>
            <a:endParaRPr lang="zh-CN" altLang="en-US">
              <a:ea typeface="宋体" panose="02010600030101010101" pitchFamily="2" charset="-122"/>
            </a:endParaRPr>
          </a:p>
        </p:txBody>
      </p:sp>
      <p:sp>
        <p:nvSpPr>
          <p:cNvPr id="78851" name="灯片编号占位符 1">
            <a:extLst>
              <a:ext uri="{FF2B5EF4-FFF2-40B4-BE49-F238E27FC236}">
                <a16:creationId xmlns:a16="http://schemas.microsoft.com/office/drawing/2014/main" id="{BF4D327C-432D-460B-9C1B-26E11F3AC7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9A4D01-BAAD-44AA-AC6A-AAB7533E8C8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4544267"/>
      </p:ext>
    </p:extLst>
  </p:cSld>
  <p:clrMapOvr>
    <a:masterClrMapping/>
  </p:clrMapOvr>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B693A16-00C6-4906-BAF3-A4DBBAA47CC1}"/>
              </a:ext>
            </a:extLst>
          </p:cNvPr>
          <p:cNvGraphicFramePr>
            <a:graphicFrameLocks noGrp="1"/>
          </p:cNvGraphicFramePr>
          <p:nvPr>
            <p:ph idx="1"/>
          </p:nvPr>
        </p:nvGraphicFramePr>
        <p:xfrm>
          <a:off x="304800" y="2057400"/>
          <a:ext cx="8534400" cy="3638552"/>
        </p:xfrm>
        <a:graphic>
          <a:graphicData uri="http://schemas.openxmlformats.org/drawingml/2006/table">
            <a:tbl>
              <a:tblPr/>
              <a:tblGrid>
                <a:gridCol w="1828800">
                  <a:extLst>
                    <a:ext uri="{9D8B030D-6E8A-4147-A177-3AD203B41FA5}">
                      <a16:colId xmlns:a16="http://schemas.microsoft.com/office/drawing/2014/main" val="20000"/>
                    </a:ext>
                  </a:extLst>
                </a:gridCol>
                <a:gridCol w="2265363">
                  <a:extLst>
                    <a:ext uri="{9D8B030D-6E8A-4147-A177-3AD203B41FA5}">
                      <a16:colId xmlns:a16="http://schemas.microsoft.com/office/drawing/2014/main" val="20001"/>
                    </a:ext>
                  </a:extLst>
                </a:gridCol>
                <a:gridCol w="889000">
                  <a:extLst>
                    <a:ext uri="{9D8B030D-6E8A-4147-A177-3AD203B41FA5}">
                      <a16:colId xmlns:a16="http://schemas.microsoft.com/office/drawing/2014/main" val="20002"/>
                    </a:ext>
                  </a:extLst>
                </a:gridCol>
                <a:gridCol w="887412">
                  <a:extLst>
                    <a:ext uri="{9D8B030D-6E8A-4147-A177-3AD203B41FA5}">
                      <a16:colId xmlns:a16="http://schemas.microsoft.com/office/drawing/2014/main" val="20003"/>
                    </a:ext>
                  </a:extLst>
                </a:gridCol>
                <a:gridCol w="887413">
                  <a:extLst>
                    <a:ext uri="{9D8B030D-6E8A-4147-A177-3AD203B41FA5}">
                      <a16:colId xmlns:a16="http://schemas.microsoft.com/office/drawing/2014/main" val="20004"/>
                    </a:ext>
                  </a:extLst>
                </a:gridCol>
                <a:gridCol w="889000">
                  <a:extLst>
                    <a:ext uri="{9D8B030D-6E8A-4147-A177-3AD203B41FA5}">
                      <a16:colId xmlns:a16="http://schemas.microsoft.com/office/drawing/2014/main" val="20005"/>
                    </a:ext>
                  </a:extLst>
                </a:gridCol>
                <a:gridCol w="887412">
                  <a:extLst>
                    <a:ext uri="{9D8B030D-6E8A-4147-A177-3AD203B41FA5}">
                      <a16:colId xmlns:a16="http://schemas.microsoft.com/office/drawing/2014/main" val="20006"/>
                    </a:ext>
                  </a:extLst>
                </a:gridCol>
              </a:tblGrid>
              <a:tr h="373063">
                <a:tc>
                  <a:txBody>
                    <a:bodyPr/>
                    <a:lstStyle/>
                    <a:p>
                      <a:pPr marL="0" marR="0" lvl="0" indent="127000" algn="just"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a:ln>
                            <a:noFill/>
                          </a:ln>
                          <a:solidFill>
                            <a:schemeClr val="tx1"/>
                          </a:solidFill>
                          <a:effectLst/>
                          <a:latin typeface="Arial" pitchFamily="34" charset="0"/>
                          <a:ea typeface="宋体" pitchFamily="2" charset="-122"/>
                        </a:rPr>
                        <a:t> </a:t>
                      </a:r>
                      <a:endParaRPr kumimoji="0" lang="zh-CN" altLang="zh-CN" sz="18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项目及说明</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混乱期</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可重复</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已定义</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受管理</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125"/>
                        </a:spcBef>
                        <a:spcAft>
                          <a:spcPts val="125"/>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优化级</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87325">
                <a:tc rowSpan="6">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测试范围</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需求设计评审</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单元测试</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集成测试</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功能测试</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负载与性能测试</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3063">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可靠性、安全性等测试</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187325">
                <a:tc rowSpan="3">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发现缺陷</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目的不明确</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验证</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验证与确认</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187325">
                <a:tc rowSpan="3">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测试管理系统</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缺陷管理</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测试用例等管理</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73063">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与需求、配置管理等集成</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187325">
                <a:tc rowSpan="3">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测试评审</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缺陷</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1463">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测试用例、测试计划</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187325">
                <a:tc vMerge="1">
                  <a:txBody>
                    <a:bodyPr/>
                    <a:lstStyle/>
                    <a:p>
                      <a:endParaRPr lang="zh-CN" altLang="en-US"/>
                    </a:p>
                  </a:txBody>
                  <a:tcPr/>
                </a:tc>
                <a:tc>
                  <a:txBody>
                    <a:bodyPr/>
                    <a:lstStyle/>
                    <a:p>
                      <a:pPr marL="0" marR="0" lvl="0" indent="266700" algn="just" defTabSz="914400" rtl="0" eaLnBrk="1" fontAlgn="base" latinLnBrk="0" hangingPunct="1">
                        <a:lnSpc>
                          <a:spcPct val="100000"/>
                        </a:lnSpc>
                        <a:spcBef>
                          <a:spcPts val="200"/>
                        </a:spcBef>
                        <a:spcAft>
                          <a:spcPts val="200"/>
                        </a:spcAft>
                        <a:buClrTx/>
                        <a:buSzTx/>
                        <a:buFontTx/>
                        <a:buNone/>
                        <a:tabLst/>
                      </a:pPr>
                      <a:r>
                        <a:rPr kumimoji="0" lang="zh-CN" sz="1200" b="1" i="0" u="none" strike="noStrike" cap="none" normalizeH="0" baseline="0">
                          <a:ln>
                            <a:noFill/>
                          </a:ln>
                          <a:solidFill>
                            <a:schemeClr val="tx1"/>
                          </a:solidFill>
                          <a:effectLst/>
                          <a:latin typeface="Arial" pitchFamily="34" charset="0"/>
                          <a:ea typeface="宋体" pitchFamily="2" charset="-122"/>
                        </a:rPr>
                        <a:t>测试报告</a:t>
                      </a:r>
                      <a:endParaRPr kumimoji="0" 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266700" algn="ctr" defTabSz="914400" rtl="0" eaLnBrk="1" fontAlgn="base" latinLnBrk="0" hangingPunct="1">
                        <a:lnSpc>
                          <a:spcPct val="100000"/>
                        </a:lnSpc>
                        <a:spcBef>
                          <a:spcPts val="200"/>
                        </a:spcBef>
                        <a:spcAft>
                          <a:spcPts val="200"/>
                        </a:spcAft>
                        <a:buClrTx/>
                        <a:buSzTx/>
                        <a:buFontTx/>
                        <a:buNone/>
                        <a:tabLst/>
                      </a:pPr>
                      <a:r>
                        <a:rPr kumimoji="0" lang="zh-CN" altLang="zh-CN" sz="1200" b="1" i="0" u="none" strike="noStrike" cap="none" normalizeH="0" baseline="0">
                          <a:ln>
                            <a:noFill/>
                          </a:ln>
                          <a:solidFill>
                            <a:schemeClr val="tx1"/>
                          </a:solidFill>
                          <a:effectLst/>
                          <a:latin typeface="Arial" pitchFamily="34" charset="0"/>
                          <a:ea typeface="宋体" pitchFamily="2" charset="-122"/>
                        </a:rPr>
                        <a:t>√</a:t>
                      </a:r>
                      <a:endParaRPr kumimoji="0" lang="zh-CN" altLang="zh-CN" sz="1200" b="1" i="0" u="none" strike="noStrike" cap="none" normalizeH="0" baseline="0">
                        <a:ln>
                          <a:noFill/>
                        </a:ln>
                        <a:solidFill>
                          <a:schemeClr val="tx1"/>
                        </a:solidFill>
                        <a:effectLst/>
                        <a:latin typeface="Times New Roman" pitchFamily="18" charset="0"/>
                        <a:ea typeface="方正书宋简体" charset="-122"/>
                        <a:cs typeface="Times New Roman" pitchFamily="18" charset="0"/>
                      </a:endParaRPr>
                    </a:p>
                  </a:txBody>
                  <a:tcPr marL="68580" marR="6858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bl>
          </a:graphicData>
        </a:graphic>
      </p:graphicFrame>
      <p:sp>
        <p:nvSpPr>
          <p:cNvPr id="80001" name="矩形 5">
            <a:extLst>
              <a:ext uri="{FF2B5EF4-FFF2-40B4-BE49-F238E27FC236}">
                <a16:creationId xmlns:a16="http://schemas.microsoft.com/office/drawing/2014/main" id="{5D19762E-453D-4DED-98BB-B4BBF3BE0DF9}"/>
              </a:ext>
            </a:extLst>
          </p:cNvPr>
          <p:cNvSpPr>
            <a:spLocks noChangeArrowheads="1"/>
          </p:cNvSpPr>
          <p:nvPr/>
        </p:nvSpPr>
        <p:spPr bwMode="auto">
          <a:xfrm>
            <a:off x="7696200" y="1600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0002" name="灯片编号占位符 1">
            <a:extLst>
              <a:ext uri="{FF2B5EF4-FFF2-40B4-BE49-F238E27FC236}">
                <a16:creationId xmlns:a16="http://schemas.microsoft.com/office/drawing/2014/main" id="{DCDC69EA-1EB4-4B6E-BF6D-8904C490781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0F33875-76B8-4485-8FEA-4E1377D181E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85301410"/>
      </p:ext>
    </p:extLst>
  </p:cSld>
  <p:clrMapOvr>
    <a:masterClrMapping/>
  </p:clrMapOvr>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1AD8AC3C-0625-4D30-8E62-A84DF441514B}"/>
              </a:ext>
            </a:extLst>
          </p:cNvPr>
          <p:cNvSpPr>
            <a:spLocks noGrp="1"/>
          </p:cNvSpPr>
          <p:nvPr>
            <p:ph idx="1"/>
          </p:nvPr>
        </p:nvSpPr>
        <p:spPr/>
        <p:txBody>
          <a:bodyPr/>
          <a:lstStyle/>
          <a:p>
            <a:r>
              <a:rPr lang="en-US" altLang="zh-CN">
                <a:ea typeface="宋体" panose="02010600030101010101" pitchFamily="2" charset="-122"/>
              </a:rPr>
              <a:t>	7.6  </a:t>
            </a:r>
            <a:r>
              <a:rPr lang="zh-CN" altLang="zh-CN">
                <a:ea typeface="宋体" panose="02010600030101010101" pitchFamily="2" charset="-122"/>
              </a:rPr>
              <a:t>测 试 度 量</a:t>
            </a:r>
          </a:p>
          <a:p>
            <a:r>
              <a:rPr lang="en-US" altLang="zh-CN">
                <a:ea typeface="宋体" panose="02010600030101010101" pitchFamily="2" charset="-122"/>
              </a:rPr>
              <a:t>		  </a:t>
            </a:r>
            <a:r>
              <a:rPr lang="zh-CN" altLang="zh-CN">
                <a:ea typeface="宋体" panose="02010600030101010101" pitchFamily="2" charset="-122"/>
              </a:rPr>
              <a:t>缺陷度量是软件度量的一部分，尽管其本身并不能发现缺陷和剔除缺陷，但是有助于这些问题的解决。</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另外，当正确、持续地进行了缺陷度量时，产品以及过程的质量属性的数据为实施和管理过程改进活动提供了有效的基础。</a:t>
            </a:r>
          </a:p>
        </p:txBody>
      </p:sp>
      <p:sp>
        <p:nvSpPr>
          <p:cNvPr id="80899" name="灯片编号占位符 1">
            <a:extLst>
              <a:ext uri="{FF2B5EF4-FFF2-40B4-BE49-F238E27FC236}">
                <a16:creationId xmlns:a16="http://schemas.microsoft.com/office/drawing/2014/main" id="{472F74B3-EAED-4F60-87F8-B4CC9C3F549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6A0870F-ED5D-416C-853B-D4C95A20800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48877484"/>
      </p:ext>
    </p:extLst>
  </p:cSld>
  <p:clrMapOvr>
    <a:masterClrMapping/>
  </p:clrMapOvr>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905FD0A1-8AD4-4637-9B82-6FED93DA4570}"/>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在测试的组织和管理中，对测试活动的度量内容包括搜集与其相关的规模、工作量、进度、成本、质量等几方面的数据和信息。</a:t>
            </a:r>
          </a:p>
          <a:p>
            <a:r>
              <a:rPr lang="en-US" altLang="zh-CN">
                <a:ea typeface="宋体" panose="02010600030101010101" pitchFamily="2" charset="-122"/>
              </a:rPr>
              <a:t>		  </a:t>
            </a:r>
            <a:r>
              <a:rPr lang="zh-CN" altLang="zh-CN">
                <a:ea typeface="宋体" panose="02010600030101010101" pitchFamily="2" charset="-122"/>
              </a:rPr>
              <a:t>规模方面度量测试的模块数、代码行数、测试用例数、测试文档页数等内容。</a:t>
            </a:r>
          </a:p>
          <a:p>
            <a:r>
              <a:rPr lang="en-US" altLang="zh-CN">
                <a:ea typeface="宋体" panose="02010600030101010101" pitchFamily="2" charset="-122"/>
              </a:rPr>
              <a:t>		   </a:t>
            </a:r>
            <a:r>
              <a:rPr lang="zh-CN" altLang="zh-CN">
                <a:ea typeface="宋体" panose="02010600030101010101" pitchFamily="2" charset="-122"/>
              </a:rPr>
              <a:t>主要测试度量元的例子和相应说明如表</a:t>
            </a:r>
            <a:r>
              <a:rPr lang="en-US" altLang="zh-CN">
                <a:ea typeface="宋体" panose="02010600030101010101" pitchFamily="2" charset="-122"/>
              </a:rPr>
              <a:t>7.10</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1923" name="灯片编号占位符 1">
            <a:extLst>
              <a:ext uri="{FF2B5EF4-FFF2-40B4-BE49-F238E27FC236}">
                <a16:creationId xmlns:a16="http://schemas.microsoft.com/office/drawing/2014/main" id="{C35DEB45-1747-4442-813E-9B73A40CF8F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D72070-363E-4005-A708-BEE81B364A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438962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FFE00E29-9AF7-4649-BC36-7F1E57AF6837}"/>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从上述分析可以看出，要想用程序正确性验证方法代替程序测试是不可能的。</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在实际的软件开发项目中，测试仍然是最为现实、有效的质量保障手段。</a:t>
            </a:r>
          </a:p>
          <a:p>
            <a:pPr eaLnBrk="1" hangingPunct="1"/>
            <a:endParaRPr lang="zh-CN" altLang="en-US">
              <a:ea typeface="宋体" panose="02010600030101010101" pitchFamily="2" charset="-122"/>
            </a:endParaRPr>
          </a:p>
        </p:txBody>
      </p:sp>
      <p:pic>
        <p:nvPicPr>
          <p:cNvPr id="66563" name="Picture 4" descr="01-12-004-04">
            <a:extLst>
              <a:ext uri="{FF2B5EF4-FFF2-40B4-BE49-F238E27FC236}">
                <a16:creationId xmlns:a16="http://schemas.microsoft.com/office/drawing/2014/main" id="{9F2A8754-41A3-4006-884E-C8061DEF1CA1}"/>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581400"/>
            <a:ext cx="3387725"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65AECFC-8FD1-4B8D-8FEB-E35870577268}"/>
              </a:ext>
            </a:extLst>
          </p:cNvPr>
          <p:cNvGraphicFramePr>
            <a:graphicFrameLocks noGrp="1"/>
          </p:cNvGraphicFramePr>
          <p:nvPr>
            <p:ph idx="1"/>
          </p:nvPr>
        </p:nvGraphicFramePr>
        <p:xfrm>
          <a:off x="0" y="1600200"/>
          <a:ext cx="9144000" cy="5113353"/>
        </p:xfrm>
        <a:graphic>
          <a:graphicData uri="http://schemas.openxmlformats.org/drawingml/2006/table">
            <a:tbl>
              <a:tblPr/>
              <a:tblGrid>
                <a:gridCol w="609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9144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8382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1268506">
                  <a:extLst>
                    <a:ext uri="{9D8B030D-6E8A-4147-A177-3AD203B41FA5}">
                      <a16:colId xmlns:a16="http://schemas.microsoft.com/office/drawing/2014/main" val="20006"/>
                    </a:ext>
                  </a:extLst>
                </a:gridCol>
                <a:gridCol w="1627094">
                  <a:extLst>
                    <a:ext uri="{9D8B030D-6E8A-4147-A177-3AD203B41FA5}">
                      <a16:colId xmlns:a16="http://schemas.microsoft.com/office/drawing/2014/main" val="20007"/>
                    </a:ext>
                  </a:extLst>
                </a:gridCol>
                <a:gridCol w="1600200">
                  <a:extLst>
                    <a:ext uri="{9D8B030D-6E8A-4147-A177-3AD203B41FA5}">
                      <a16:colId xmlns:a16="http://schemas.microsoft.com/office/drawing/2014/main" val="20008"/>
                    </a:ext>
                  </a:extLst>
                </a:gridCol>
              </a:tblGrid>
              <a:tr h="240288">
                <a:tc>
                  <a:txBody>
                    <a:bodyPr/>
                    <a:lstStyle/>
                    <a:p>
                      <a:pPr indent="266700" algn="ctr">
                        <a:spcBef>
                          <a:spcPts val="165"/>
                        </a:spcBef>
                        <a:spcAft>
                          <a:spcPts val="0"/>
                        </a:spcAft>
                      </a:pPr>
                      <a:r>
                        <a:rPr lang="zh-CN" sz="900" b="1" kern="1000" dirty="0">
                          <a:latin typeface="Times New Roman"/>
                          <a:ea typeface="方正书宋简体"/>
                          <a:cs typeface="Times New Roman"/>
                        </a:rPr>
                        <a:t>序号</a:t>
                      </a: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dirty="0">
                          <a:latin typeface="Times New Roman"/>
                          <a:ea typeface="方正书宋简体"/>
                          <a:cs typeface="Times New Roman"/>
                        </a:rPr>
                        <a:t>级别</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a:latin typeface="Times New Roman"/>
                          <a:ea typeface="方正书宋简体"/>
                          <a:cs typeface="Times New Roman"/>
                        </a:rPr>
                        <a:t>度</a:t>
                      </a:r>
                      <a:r>
                        <a:rPr lang="zh-CN" sz="900" b="1" kern="1000" spc="-20">
                          <a:latin typeface="Times New Roman"/>
                          <a:ea typeface="方正书宋简体"/>
                          <a:cs typeface="Times New Roman"/>
                        </a:rPr>
                        <a:t>量对象</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dirty="0">
                          <a:latin typeface="Times New Roman"/>
                          <a:ea typeface="方正书宋简体"/>
                          <a:cs typeface="Times New Roman"/>
                        </a:rPr>
                        <a:t>度量元</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a:latin typeface="Times New Roman"/>
                          <a:ea typeface="方正书宋简体"/>
                          <a:cs typeface="Times New Roman"/>
                        </a:rPr>
                        <a:t>单位</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a:latin typeface="Times New Roman"/>
                          <a:ea typeface="方正书宋简体"/>
                          <a:cs typeface="Times New Roman"/>
                        </a:rPr>
                        <a:t>采</a:t>
                      </a:r>
                      <a:r>
                        <a:rPr lang="zh-CN" sz="900" b="1" kern="1000" spc="-20">
                          <a:latin typeface="Times New Roman"/>
                          <a:ea typeface="方正书宋简体"/>
                          <a:cs typeface="Times New Roman"/>
                        </a:rPr>
                        <a:t>集周期</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a:latin typeface="Times New Roman"/>
                          <a:ea typeface="方正书宋简体"/>
                          <a:cs typeface="Times New Roman"/>
                        </a:rPr>
                        <a:t>采集</a:t>
                      </a:r>
                      <a:r>
                        <a:rPr lang="en-US" sz="900" b="1" kern="1000">
                          <a:latin typeface="Times New Roman"/>
                          <a:ea typeface="方正书宋简体"/>
                          <a:cs typeface="Times New Roman"/>
                        </a:rPr>
                        <a:t>/</a:t>
                      </a:r>
                      <a:r>
                        <a:rPr lang="zh-CN" sz="900" b="1" kern="1000">
                          <a:latin typeface="Times New Roman"/>
                          <a:ea typeface="方正书宋简体"/>
                          <a:cs typeface="Times New Roman"/>
                        </a:rPr>
                        <a:t>计算方法</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dirty="0">
                          <a:latin typeface="Times New Roman"/>
                          <a:ea typeface="方正书宋简体"/>
                          <a:cs typeface="Times New Roman"/>
                        </a:rPr>
                        <a:t>分 析 方 法</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65"/>
                        </a:spcBef>
                        <a:spcAft>
                          <a:spcPts val="0"/>
                        </a:spcAft>
                      </a:pPr>
                      <a:r>
                        <a:rPr lang="zh-CN" sz="900" b="1" kern="1000">
                          <a:latin typeface="Times New Roman"/>
                          <a:ea typeface="方正书宋简体"/>
                          <a:cs typeface="Times New Roman"/>
                        </a:rPr>
                        <a:t>作</a:t>
                      </a:r>
                      <a:r>
                        <a:rPr lang="en-US" sz="900" b="1" kern="1000">
                          <a:latin typeface="Times New Roman"/>
                          <a:ea typeface="方正书宋简体"/>
                          <a:cs typeface="Times New Roman"/>
                        </a:rPr>
                        <a:t>    </a:t>
                      </a:r>
                      <a:r>
                        <a:rPr lang="zh-CN" sz="900" b="1" kern="1000">
                          <a:latin typeface="Times New Roman"/>
                          <a:ea typeface="方正书宋简体"/>
                          <a:cs typeface="Times New Roman"/>
                        </a:rPr>
                        <a:t>用</a:t>
                      </a:r>
                    </a:p>
                  </a:txBody>
                  <a:tcPr marL="47676" marR="47676"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85796">
                <a:tc>
                  <a:txBody>
                    <a:bodyPr/>
                    <a:lstStyle/>
                    <a:p>
                      <a:pPr indent="266700" algn="ctr">
                        <a:spcBef>
                          <a:spcPts val="35"/>
                        </a:spcBef>
                        <a:spcAft>
                          <a:spcPts val="35"/>
                        </a:spcAft>
                      </a:pPr>
                      <a:r>
                        <a:rPr lang="en-US" sz="900" b="1" kern="1000" dirty="0">
                          <a:latin typeface="Times New Roman"/>
                          <a:ea typeface="方正书宋简体"/>
                          <a:cs typeface="Times New Roman"/>
                        </a:rPr>
                        <a:t>1</a:t>
                      </a:r>
                      <a:endParaRPr lang="zh-CN" sz="900" b="1" kern="1000" dirty="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35"/>
                        </a:spcBef>
                        <a:spcAft>
                          <a:spcPts val="35"/>
                        </a:spcAft>
                      </a:pPr>
                      <a:r>
                        <a:rPr lang="zh-CN" sz="900" b="1" kern="1000" spc="-30" dirty="0">
                          <a:latin typeface="Times New Roman"/>
                          <a:ea typeface="方正书宋简体"/>
                          <a:cs typeface="Times New Roman"/>
                        </a:rPr>
                        <a:t>用户发现的各类型的缺陷</a:t>
                      </a:r>
                      <a:endParaRPr lang="zh-CN" sz="900" b="1" kern="1000" dirty="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交付</a:t>
                      </a:r>
                      <a:r>
                        <a:rPr lang="zh-CN" sz="900" b="1" kern="1000" spc="-50">
                          <a:latin typeface="Times New Roman"/>
                          <a:ea typeface="方正书宋简体"/>
                          <a:cs typeface="Times New Roman"/>
                        </a:rPr>
                        <a:t>阶段、</a:t>
                      </a:r>
                      <a:br>
                        <a:rPr lang="en-US" sz="900" b="1" kern="1000">
                          <a:latin typeface="Times New Roman"/>
                          <a:ea typeface="方正书宋简体"/>
                          <a:cs typeface="Times New Roman"/>
                        </a:rPr>
                      </a:br>
                      <a:r>
                        <a:rPr lang="zh-CN" sz="900" b="1" kern="1000">
                          <a:latin typeface="Times New Roman"/>
                          <a:ea typeface="方正书宋简体"/>
                          <a:cs typeface="Times New Roman"/>
                        </a:rPr>
                        <a:t>维护阶段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dirty="0">
                          <a:latin typeface="Times New Roman"/>
                          <a:ea typeface="方正书宋简体"/>
                          <a:cs typeface="Times New Roman"/>
                        </a:rPr>
                        <a:t>直接统计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主要用于</a:t>
                      </a:r>
                      <a:r>
                        <a:rPr lang="en-US" sz="900" b="1" kern="1000">
                          <a:latin typeface="Times New Roman"/>
                          <a:ea typeface="方正书宋简体"/>
                          <a:cs typeface="Times New Roman"/>
                        </a:rPr>
                        <a:t>80-20</a:t>
                      </a:r>
                      <a:r>
                        <a:rPr lang="zh-CN" sz="900" b="1" kern="1000">
                          <a:latin typeface="Times New Roman"/>
                          <a:ea typeface="方正书宋简体"/>
                          <a:cs typeface="Times New Roman"/>
                        </a:rPr>
                        <a:t>分析，对缺陷类型按缺陷个数进行逆序排序，找出客户发现的最多的</a:t>
                      </a:r>
                      <a:r>
                        <a:rPr lang="en-US" sz="900" b="1" kern="1000">
                          <a:latin typeface="Times New Roman"/>
                          <a:ea typeface="方正书宋简体"/>
                          <a:cs typeface="Times New Roman"/>
                        </a:rPr>
                        <a:t>20%</a:t>
                      </a:r>
                      <a:r>
                        <a:rPr lang="zh-CN" sz="900" b="1" kern="1000">
                          <a:latin typeface="Times New Roman"/>
                          <a:ea typeface="方正书宋简体"/>
                          <a:cs typeface="Times New Roman"/>
                        </a:rPr>
                        <a:t>的缺陷类型</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分析客户的关注点在哪里，为什么客户能发现这些类型的缺陷，而我们没有测试出来。可以用来指导缺陷管理过程改进</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502567">
                <a:tc>
                  <a:txBody>
                    <a:bodyPr/>
                    <a:lstStyle/>
                    <a:p>
                      <a:pPr indent="266700" algn="ctr">
                        <a:spcBef>
                          <a:spcPts val="35"/>
                        </a:spcBef>
                        <a:spcAft>
                          <a:spcPts val="35"/>
                        </a:spcAft>
                      </a:pPr>
                      <a:r>
                        <a:rPr lang="en-US" sz="900" b="1" kern="1000">
                          <a:latin typeface="Times New Roman"/>
                          <a:ea typeface="方正书宋简体"/>
                          <a:cs typeface="Times New Roman"/>
                        </a:rPr>
                        <a:t>2</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软件模块</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缺陷密度</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r>
                        <a:rPr lang="en-US" sz="900" b="1" kern="1000" spc="-30">
                          <a:latin typeface="Times New Roman"/>
                          <a:ea typeface="方正书宋简体"/>
                          <a:cs typeface="Times New Roman"/>
                        </a:rPr>
                        <a:t>/</a:t>
                      </a:r>
                      <a:br>
                        <a:rPr lang="en-US" sz="900" b="1" kern="1000" spc="-30">
                          <a:latin typeface="Times New Roman"/>
                          <a:ea typeface="方正书宋简体"/>
                          <a:cs typeface="Times New Roman"/>
                        </a:rPr>
                      </a:br>
                      <a:r>
                        <a:rPr lang="en-US" sz="900" b="1" kern="1000" spc="-30">
                          <a:latin typeface="Times New Roman"/>
                          <a:ea typeface="方正书宋简体"/>
                          <a:cs typeface="Times New Roman"/>
                        </a:rPr>
                        <a:t>KLOC</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缺陷个数</a:t>
                      </a:r>
                      <a:r>
                        <a:rPr lang="en-US" sz="900" b="1" kern="1000">
                          <a:latin typeface="Times New Roman"/>
                          <a:ea typeface="方正书宋简体"/>
                          <a:cs typeface="Times New Roman"/>
                        </a:rPr>
                        <a:t>/</a:t>
                      </a:r>
                      <a:r>
                        <a:rPr lang="zh-CN" sz="900" b="1" kern="1000">
                          <a:latin typeface="Times New Roman"/>
                          <a:ea typeface="方正书宋简体"/>
                          <a:cs typeface="Times New Roman"/>
                        </a:rPr>
                        <a:t>代码规模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主要用于</a:t>
                      </a:r>
                      <a:r>
                        <a:rPr lang="en-US" sz="900" b="1" kern="1000">
                          <a:latin typeface="Times New Roman"/>
                          <a:ea typeface="方正书宋简体"/>
                          <a:cs typeface="Times New Roman"/>
                        </a:rPr>
                        <a:t>80-20</a:t>
                      </a:r>
                      <a:r>
                        <a:rPr lang="zh-CN" sz="900" b="1" kern="1000">
                          <a:latin typeface="Times New Roman"/>
                          <a:ea typeface="方正书宋简体"/>
                          <a:cs typeface="Times New Roman"/>
                        </a:rPr>
                        <a:t>分析，对所有模块的缺陷密度按逆序排序，找出缺陷密度最大的</a:t>
                      </a:r>
                      <a:r>
                        <a:rPr lang="en-US" sz="900" b="1" kern="1000">
                          <a:latin typeface="Times New Roman"/>
                          <a:ea typeface="方正书宋简体"/>
                          <a:cs typeface="Times New Roman"/>
                        </a:rPr>
                        <a:t>20%</a:t>
                      </a:r>
                      <a:r>
                        <a:rPr lang="zh-CN" sz="900" b="1" kern="1000">
                          <a:latin typeface="Times New Roman"/>
                          <a:ea typeface="方正书宋简体"/>
                          <a:cs typeface="Times New Roman"/>
                        </a:rPr>
                        <a:t>模块</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找出质量最差的模块，采取改进措施</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48637">
                <a:tc>
                  <a:txBody>
                    <a:bodyPr/>
                    <a:lstStyle/>
                    <a:p>
                      <a:pPr indent="266700" algn="ctr">
                        <a:spcBef>
                          <a:spcPts val="35"/>
                        </a:spcBef>
                        <a:spcAft>
                          <a:spcPts val="35"/>
                        </a:spcAft>
                      </a:pPr>
                      <a:r>
                        <a:rPr lang="en-US" sz="900" b="1" kern="1000">
                          <a:latin typeface="Times New Roman"/>
                          <a:ea typeface="方正书宋简体"/>
                          <a:cs typeface="Times New Roman"/>
                        </a:rPr>
                        <a:t>3</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遗留的</a:t>
                      </a:r>
                      <a:br>
                        <a:rPr lang="en-US" sz="900" b="1" kern="1000">
                          <a:latin typeface="Times New Roman"/>
                          <a:ea typeface="方正书宋简体"/>
                          <a:cs typeface="Times New Roman"/>
                        </a:rPr>
                      </a:br>
                      <a:r>
                        <a:rPr lang="zh-CN" sz="900" b="1" kern="1000">
                          <a:latin typeface="Times New Roman"/>
                          <a:ea typeface="方正书宋简体"/>
                          <a:cs typeface="Times New Roman"/>
                        </a:rPr>
                        <a:t>缺陷</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上</a:t>
                      </a:r>
                      <a:r>
                        <a:rPr lang="zh-CN" sz="900" b="1" kern="1000" spc="-20">
                          <a:latin typeface="Times New Roman"/>
                          <a:ea typeface="方正书宋简体"/>
                          <a:cs typeface="Times New Roman"/>
                        </a:rPr>
                        <a:t>阶段遗留的缺陷个数</a:t>
                      </a:r>
                      <a:r>
                        <a:rPr lang="en-US" sz="900" b="1" kern="1000" spc="-20">
                          <a:latin typeface="Times New Roman"/>
                          <a:ea typeface="方正书宋简体"/>
                          <a:cs typeface="Times New Roman"/>
                        </a:rPr>
                        <a:t>+</a:t>
                      </a:r>
                      <a:r>
                        <a:rPr lang="zh-CN" sz="900" b="1" kern="1000" spc="-20">
                          <a:latin typeface="Times New Roman"/>
                          <a:ea typeface="方正书宋简体"/>
                          <a:cs typeface="Times New Roman"/>
                        </a:rPr>
                        <a:t>本阶段发现的缺陷个数</a:t>
                      </a:r>
                      <a:r>
                        <a:rPr lang="en-US" sz="900" b="1" kern="1000" spc="-20">
                          <a:latin typeface="Times New Roman"/>
                          <a:ea typeface="方正书宋简体"/>
                          <a:cs typeface="Times New Roman"/>
                        </a:rPr>
                        <a:t>−</a:t>
                      </a:r>
                      <a:r>
                        <a:rPr lang="zh-CN" sz="900" b="1" kern="1000" spc="-20">
                          <a:latin typeface="Times New Roman"/>
                          <a:ea typeface="方正书宋简体"/>
                          <a:cs typeface="Times New Roman"/>
                        </a:rPr>
                        <a:t>本阶段解决的缺陷个数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just">
                        <a:spcBef>
                          <a:spcPts val="35"/>
                        </a:spcBef>
                        <a:spcAft>
                          <a:spcPts val="35"/>
                        </a:spcAft>
                      </a:pPr>
                      <a:r>
                        <a:rPr lang="zh-CN" sz="900" b="1" kern="1000" spc="20">
                          <a:latin typeface="Times New Roman"/>
                          <a:ea typeface="方正书宋简体"/>
                          <a:cs typeface="Times New Roman"/>
                        </a:rPr>
                        <a:t>与阶段出口准则对比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里程碑评审决策的依据</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36930">
                <a:tc>
                  <a:txBody>
                    <a:bodyPr/>
                    <a:lstStyle/>
                    <a:p>
                      <a:pPr indent="266700" algn="ctr">
                        <a:spcBef>
                          <a:spcPts val="35"/>
                        </a:spcBef>
                        <a:spcAft>
                          <a:spcPts val="35"/>
                        </a:spcAft>
                      </a:pPr>
                      <a:r>
                        <a:rPr lang="en-US" sz="900" b="1" kern="1000">
                          <a:latin typeface="Times New Roman"/>
                          <a:ea typeface="方正书宋简体"/>
                          <a:cs typeface="Times New Roman"/>
                        </a:rPr>
                        <a:t>4</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各级别严重程度的缺陷</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直接统计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just">
                        <a:spcBef>
                          <a:spcPts val="35"/>
                        </a:spcBef>
                        <a:spcAft>
                          <a:spcPts val="35"/>
                        </a:spcAft>
                      </a:pPr>
                      <a:r>
                        <a:rPr lang="zh-CN" sz="900" b="1" kern="1000" spc="20">
                          <a:latin typeface="Times New Roman"/>
                          <a:ea typeface="方正书宋简体"/>
                          <a:cs typeface="Times New Roman"/>
                        </a:rPr>
                        <a:t>与项目计划目标对比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35"/>
                        </a:spcBef>
                        <a:spcAft>
                          <a:spcPts val="35"/>
                        </a:spcAft>
                      </a:pPr>
                      <a:r>
                        <a:rPr lang="zh-CN" sz="900" b="1" kern="1000" spc="-30">
                          <a:latin typeface="Times New Roman"/>
                          <a:ea typeface="方正书宋简体"/>
                          <a:cs typeface="Times New Roman"/>
                        </a:rPr>
                        <a:t>判断是否达到测试结束与产品发布准则</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548637">
                <a:tc>
                  <a:txBody>
                    <a:bodyPr/>
                    <a:lstStyle/>
                    <a:p>
                      <a:pPr indent="266700" algn="ctr">
                        <a:spcBef>
                          <a:spcPts val="35"/>
                        </a:spcBef>
                        <a:spcAft>
                          <a:spcPts val="35"/>
                        </a:spcAft>
                      </a:pPr>
                      <a:r>
                        <a:rPr lang="en-US" sz="900" b="1" kern="1000">
                          <a:latin typeface="Times New Roman"/>
                          <a:ea typeface="方正书宋简体"/>
                          <a:cs typeface="Times New Roman"/>
                        </a:rPr>
                        <a:t>5</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回归测试</a:t>
                      </a:r>
                      <a:br>
                        <a:rPr lang="en-US" sz="900" b="1" kern="1000" spc="-10">
                          <a:latin typeface="Times New Roman"/>
                          <a:ea typeface="方正书宋简体"/>
                          <a:cs typeface="Times New Roman"/>
                        </a:rPr>
                      </a:br>
                      <a:r>
                        <a:rPr lang="zh-CN" sz="900" b="1" kern="1000">
                          <a:latin typeface="Times New Roman"/>
                          <a:ea typeface="方正书宋简体"/>
                          <a:cs typeface="Times New Roman"/>
                        </a:rPr>
                        <a:t>活动</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直接统计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35"/>
                        </a:spcBef>
                        <a:spcAft>
                          <a:spcPts val="35"/>
                        </a:spcAft>
                      </a:pPr>
                      <a:r>
                        <a:rPr lang="zh-CN" sz="900" b="1" kern="1000" spc="-30">
                          <a:latin typeface="Times New Roman"/>
                          <a:ea typeface="方正书宋简体"/>
                          <a:cs typeface="Times New Roman"/>
                        </a:rPr>
                        <a:t>多用于趋势分析，以横坐标为某次回归测试，纵坐标为缺陷个数，建立拟合曲线，判断收敛性</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针对每次回归测试活动，进行收敛分析，作为发布决策的依据</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48637">
                <a:tc>
                  <a:txBody>
                    <a:bodyPr/>
                    <a:lstStyle/>
                    <a:p>
                      <a:pPr indent="266700" algn="ctr">
                        <a:spcBef>
                          <a:spcPts val="35"/>
                        </a:spcBef>
                        <a:spcAft>
                          <a:spcPts val="35"/>
                        </a:spcAft>
                      </a:pPr>
                      <a:r>
                        <a:rPr lang="en-US" sz="900" b="1" kern="1000">
                          <a:latin typeface="Times New Roman"/>
                          <a:ea typeface="方正书宋简体"/>
                          <a:cs typeface="Times New Roman"/>
                        </a:rPr>
                        <a:t>6</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2</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单元测</a:t>
                      </a:r>
                      <a:br>
                        <a:rPr lang="en-US" sz="900" b="1" kern="1000">
                          <a:latin typeface="Times New Roman"/>
                          <a:ea typeface="方正书宋简体"/>
                          <a:cs typeface="Times New Roman"/>
                        </a:rPr>
                      </a:br>
                      <a:r>
                        <a:rPr lang="zh-CN" sz="900" b="1" kern="1000">
                          <a:latin typeface="Times New Roman"/>
                          <a:ea typeface="方正书宋简体"/>
                          <a:cs typeface="Times New Roman"/>
                        </a:rPr>
                        <a:t>试和系</a:t>
                      </a:r>
                      <a:br>
                        <a:rPr lang="en-US" sz="900" b="1" kern="1000">
                          <a:latin typeface="Times New Roman"/>
                          <a:ea typeface="方正书宋简体"/>
                          <a:cs typeface="Times New Roman"/>
                        </a:rPr>
                      </a:br>
                      <a:r>
                        <a:rPr lang="zh-CN" sz="900" b="1" kern="1000">
                          <a:latin typeface="Times New Roman"/>
                          <a:ea typeface="方正书宋简体"/>
                          <a:cs typeface="Times New Roman"/>
                        </a:rPr>
                        <a:t>统测试</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测试效率</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r>
                        <a:rPr lang="en-US" sz="900" b="1" kern="1000">
                          <a:latin typeface="Times New Roman"/>
                          <a:ea typeface="方正书宋简体"/>
                          <a:cs typeface="Times New Roman"/>
                        </a:rPr>
                        <a:t>/</a:t>
                      </a:r>
                      <a:br>
                        <a:rPr lang="en-US" sz="900" b="1" kern="1000">
                          <a:latin typeface="Times New Roman"/>
                          <a:ea typeface="方正书宋简体"/>
                          <a:cs typeface="Times New Roman"/>
                        </a:rPr>
                      </a:br>
                      <a:r>
                        <a:rPr lang="zh-CN" sz="900" b="1" kern="1000">
                          <a:latin typeface="Times New Roman"/>
                          <a:ea typeface="方正书宋简体"/>
                          <a:cs typeface="Times New Roman"/>
                        </a:rPr>
                        <a:t>小时</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编码阶段、系统测试阶段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缺陷个数</a:t>
                      </a:r>
                      <a:r>
                        <a:rPr lang="en-US" sz="900" b="1" kern="1000">
                          <a:latin typeface="Times New Roman"/>
                          <a:ea typeface="方正书宋简体"/>
                          <a:cs typeface="Times New Roman"/>
                        </a:rPr>
                        <a:t>/</a:t>
                      </a:r>
                      <a:r>
                        <a:rPr lang="zh-CN" sz="900" b="1" kern="1000">
                          <a:latin typeface="Times New Roman"/>
                          <a:ea typeface="方正书宋简体"/>
                          <a:cs typeface="Times New Roman"/>
                        </a:rPr>
                        <a:t>相应阶段的工作量</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just">
                        <a:spcBef>
                          <a:spcPts val="35"/>
                        </a:spcBef>
                        <a:spcAft>
                          <a:spcPts val="35"/>
                        </a:spcAft>
                      </a:pPr>
                      <a:r>
                        <a:rPr lang="zh-CN" sz="900" b="1" kern="1000" spc="20">
                          <a:latin typeface="Times New Roman"/>
                          <a:ea typeface="方正书宋简体"/>
                          <a:cs typeface="Times New Roman"/>
                        </a:rPr>
                        <a:t>与项目计划目标对比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建立测试活动的投入产出模型，用以估计为了达到项目的质量目标而需要的测试工作量</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501600">
                <a:tc>
                  <a:txBody>
                    <a:bodyPr/>
                    <a:lstStyle/>
                    <a:p>
                      <a:pPr indent="266700" algn="ctr">
                        <a:spcBef>
                          <a:spcPts val="35"/>
                        </a:spcBef>
                        <a:spcAft>
                          <a:spcPts val="35"/>
                        </a:spcAft>
                      </a:pPr>
                      <a:r>
                        <a:rPr lang="en-US" sz="900" b="1" kern="1000">
                          <a:latin typeface="Times New Roman"/>
                          <a:ea typeface="方正书宋简体"/>
                          <a:cs typeface="Times New Roman"/>
                        </a:rPr>
                        <a:t>7</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2</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系统测试</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a:t>
                      </a:r>
                      <a:r>
                        <a:rPr lang="zh-CN" sz="900" b="1" kern="1000" spc="-30">
                          <a:latin typeface="Times New Roman"/>
                          <a:ea typeface="方正书宋简体"/>
                          <a:cs typeface="Times New Roman"/>
                        </a:rPr>
                        <a:t>统测试用例相对物理规模的密度</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46380" algn="ctr">
                        <a:spcBef>
                          <a:spcPts val="35"/>
                        </a:spcBef>
                        <a:spcAft>
                          <a:spcPts val="35"/>
                        </a:spcAft>
                      </a:pPr>
                      <a:r>
                        <a:rPr lang="zh-CN" sz="900" b="1" kern="1000" spc="-40">
                          <a:latin typeface="Times New Roman"/>
                          <a:ea typeface="方正书宋简体"/>
                          <a:cs typeface="Times New Roman"/>
                        </a:rPr>
                        <a:t>个</a:t>
                      </a:r>
                      <a:r>
                        <a:rPr lang="en-US" sz="900" b="1" kern="1000" spc="-40">
                          <a:latin typeface="Times New Roman"/>
                          <a:ea typeface="方正书宋简体"/>
                          <a:cs typeface="Times New Roman"/>
                        </a:rPr>
                        <a:t>/</a:t>
                      </a:r>
                      <a:br>
                        <a:rPr lang="en-US" sz="900" b="1" kern="1000" spc="-40">
                          <a:latin typeface="Times New Roman"/>
                          <a:ea typeface="方正书宋简体"/>
                          <a:cs typeface="Times New Roman"/>
                        </a:rPr>
                      </a:br>
                      <a:r>
                        <a:rPr lang="en-US" sz="900" b="1" kern="1000" spc="-30">
                          <a:latin typeface="Times New Roman"/>
                          <a:ea typeface="方正书宋简体"/>
                          <a:cs typeface="Times New Roman"/>
                        </a:rPr>
                        <a:t>KLOC</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系统测试用例个数</a:t>
                      </a:r>
                      <a:r>
                        <a:rPr lang="en-US" sz="900" b="1" kern="1000">
                          <a:latin typeface="Times New Roman"/>
                          <a:ea typeface="方正书宋简体"/>
                          <a:cs typeface="Times New Roman"/>
                        </a:rPr>
                        <a:t>/</a:t>
                      </a:r>
                      <a:r>
                        <a:rPr lang="zh-CN" sz="900" b="1" kern="1000">
                          <a:latin typeface="Times New Roman"/>
                          <a:ea typeface="方正书宋简体"/>
                          <a:cs typeface="Times New Roman"/>
                        </a:rPr>
                        <a:t>代码规模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6860" algn="just">
                        <a:spcBef>
                          <a:spcPts val="35"/>
                        </a:spcBef>
                        <a:spcAft>
                          <a:spcPts val="35"/>
                        </a:spcAft>
                      </a:pPr>
                      <a:r>
                        <a:rPr lang="zh-CN" sz="900" b="1" kern="1000" spc="20">
                          <a:latin typeface="Times New Roman"/>
                          <a:ea typeface="方正书宋简体"/>
                          <a:cs typeface="Times New Roman"/>
                        </a:rPr>
                        <a:t>与项目计划目标对比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判断系统测试的充分性</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502567">
                <a:tc>
                  <a:txBody>
                    <a:bodyPr/>
                    <a:lstStyle/>
                    <a:p>
                      <a:pPr indent="266700" algn="ctr">
                        <a:spcBef>
                          <a:spcPts val="35"/>
                        </a:spcBef>
                        <a:spcAft>
                          <a:spcPts val="35"/>
                        </a:spcAft>
                      </a:pPr>
                      <a:r>
                        <a:rPr lang="en-US" sz="900" b="1" kern="1000">
                          <a:latin typeface="Times New Roman"/>
                          <a:ea typeface="方正书宋简体"/>
                          <a:cs typeface="Times New Roman"/>
                        </a:rPr>
                        <a:t>8</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3</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35"/>
                        </a:spcBef>
                        <a:spcAft>
                          <a:spcPts val="35"/>
                        </a:spcAft>
                      </a:pPr>
                      <a:r>
                        <a:rPr lang="zh-CN" sz="900" b="1" kern="1000" spc="-30">
                          <a:latin typeface="Times New Roman"/>
                          <a:ea typeface="方正书宋简体"/>
                          <a:cs typeface="Times New Roman"/>
                        </a:rPr>
                        <a:t>测试发现各类型的缺陷</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zh-CN" sz="900" b="1" kern="1000">
                          <a:latin typeface="Times New Roman"/>
                          <a:ea typeface="方正书宋简体"/>
                          <a:cs typeface="Times New Roman"/>
                        </a:rPr>
                        <a:t>个</a:t>
                      </a: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编码阶段、系统测试阶段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直接统计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多用于</a:t>
                      </a:r>
                      <a:r>
                        <a:rPr lang="en-US" sz="900" b="1" kern="1000" spc="-20">
                          <a:latin typeface="Times New Roman"/>
                          <a:ea typeface="方正书宋简体"/>
                          <a:cs typeface="Times New Roman"/>
                        </a:rPr>
                        <a:t>80-20</a:t>
                      </a:r>
                      <a:r>
                        <a:rPr lang="zh-CN" sz="900" b="1" kern="1000" spc="-20">
                          <a:latin typeface="Times New Roman"/>
                          <a:ea typeface="方正书宋简体"/>
                          <a:cs typeface="Times New Roman"/>
                        </a:rPr>
                        <a:t>分析，对缺陷类型按缺</a:t>
                      </a:r>
                      <a:r>
                        <a:rPr lang="zh-CN" sz="900" b="1" kern="1000" spc="-30">
                          <a:latin typeface="Times New Roman"/>
                          <a:ea typeface="方正书宋简体"/>
                          <a:cs typeface="Times New Roman"/>
                        </a:rPr>
                        <a:t>陷个数进行逆序排序，找出最多的</a:t>
                      </a:r>
                      <a:r>
                        <a:rPr lang="en-US" sz="900" b="1" kern="1000" spc="-30">
                          <a:latin typeface="Times New Roman"/>
                          <a:ea typeface="方正书宋简体"/>
                          <a:cs typeface="Times New Roman"/>
                        </a:rPr>
                        <a:t>20%</a:t>
                      </a:r>
                      <a:r>
                        <a:rPr lang="zh-CN" sz="900" b="1" kern="1000" spc="-30">
                          <a:latin typeface="Times New Roman"/>
                          <a:ea typeface="方正书宋简体"/>
                          <a:cs typeface="Times New Roman"/>
                        </a:rPr>
                        <a:t>的缺陷类型</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根据类型的分布，查找错误的原因，定义编码或设计的改进措施</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86201">
                <a:tc>
                  <a:txBody>
                    <a:bodyPr/>
                    <a:lstStyle/>
                    <a:p>
                      <a:pPr indent="266700" algn="ctr">
                        <a:spcBef>
                          <a:spcPts val="35"/>
                        </a:spcBef>
                        <a:spcAft>
                          <a:spcPts val="35"/>
                        </a:spcAft>
                      </a:pPr>
                      <a:r>
                        <a:rPr lang="en-US" sz="900" b="1" kern="1000">
                          <a:latin typeface="Times New Roman"/>
                          <a:ea typeface="方正书宋简体"/>
                          <a:cs typeface="Times New Roman"/>
                        </a:rPr>
                        <a:t>9</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3</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单元测试</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缺陷密度</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46380" algn="ctr">
                        <a:spcBef>
                          <a:spcPts val="35"/>
                        </a:spcBef>
                        <a:spcAft>
                          <a:spcPts val="35"/>
                        </a:spcAft>
                      </a:pPr>
                      <a:r>
                        <a:rPr lang="zh-CN" sz="900" b="1" kern="1000" spc="-40">
                          <a:latin typeface="Times New Roman"/>
                          <a:ea typeface="方正书宋简体"/>
                          <a:cs typeface="Times New Roman"/>
                        </a:rPr>
                        <a:t>个</a:t>
                      </a:r>
                      <a:r>
                        <a:rPr lang="en-US" sz="900" b="1" kern="1000" spc="-30">
                          <a:latin typeface="Times New Roman"/>
                          <a:ea typeface="方正书宋简体"/>
                          <a:cs typeface="Times New Roman"/>
                        </a:rPr>
                        <a:t>/</a:t>
                      </a:r>
                      <a:br>
                        <a:rPr lang="en-US" sz="900" b="1" kern="1000" spc="-30">
                          <a:latin typeface="Times New Roman"/>
                          <a:ea typeface="方正书宋简体"/>
                          <a:cs typeface="Times New Roman"/>
                        </a:rPr>
                      </a:br>
                      <a:r>
                        <a:rPr lang="en-US" sz="900" b="1" kern="1000" spc="-30">
                          <a:latin typeface="Times New Roman"/>
                          <a:ea typeface="方正书宋简体"/>
                          <a:cs typeface="Times New Roman"/>
                        </a:rPr>
                        <a:t>KLOC</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编码阶段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单元测试发现的缺陷个数</a:t>
                      </a:r>
                      <a:r>
                        <a:rPr lang="en-US" sz="900" b="1" kern="1000">
                          <a:latin typeface="Times New Roman"/>
                          <a:ea typeface="方正书宋简体"/>
                          <a:cs typeface="Times New Roman"/>
                        </a:rPr>
                        <a:t>/</a:t>
                      </a:r>
                      <a:r>
                        <a:rPr lang="zh-CN" sz="900" b="1" kern="1000">
                          <a:latin typeface="Times New Roman"/>
                          <a:ea typeface="方正书宋简体"/>
                          <a:cs typeface="Times New Roman"/>
                        </a:rPr>
                        <a:t>代码规模</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1780" algn="just">
                        <a:spcBef>
                          <a:spcPts val="35"/>
                        </a:spcBef>
                        <a:spcAft>
                          <a:spcPts val="35"/>
                        </a:spcAft>
                      </a:pPr>
                      <a:r>
                        <a:rPr lang="zh-CN" sz="900" b="1" kern="1000" spc="10">
                          <a:latin typeface="Times New Roman"/>
                          <a:ea typeface="方正书宋简体"/>
                          <a:cs typeface="Times New Roman"/>
                        </a:rPr>
                        <a:t>与项目计划目标对比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建立单元测试的性能基线，用以制定项目的质量目标</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11478">
                <a:tc>
                  <a:txBody>
                    <a:bodyPr/>
                    <a:lstStyle/>
                    <a:p>
                      <a:pPr indent="266700" algn="ctr">
                        <a:spcBef>
                          <a:spcPts val="35"/>
                        </a:spcBef>
                        <a:spcAft>
                          <a:spcPts val="35"/>
                        </a:spcAft>
                      </a:pPr>
                      <a:r>
                        <a:rPr lang="en-US" sz="900" b="1" kern="1000">
                          <a:latin typeface="Times New Roman"/>
                          <a:ea typeface="方正书宋简体"/>
                          <a:cs typeface="Times New Roman"/>
                        </a:rPr>
                        <a:t>10</a:t>
                      </a:r>
                      <a:endParaRPr lang="zh-CN" sz="900" b="1" kern="1000">
                        <a:latin typeface="Times New Roman"/>
                        <a:ea typeface="方正书宋简体"/>
                        <a:cs typeface="Times New Roman"/>
                      </a:endParaRPr>
                    </a:p>
                  </a:txBody>
                  <a:tcPr marL="47676" marR="47676"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3</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1620" algn="just">
                        <a:spcBef>
                          <a:spcPts val="35"/>
                        </a:spcBef>
                        <a:spcAft>
                          <a:spcPts val="35"/>
                        </a:spcAft>
                      </a:pPr>
                      <a:r>
                        <a:rPr lang="zh-CN" sz="900" b="1" kern="1000" spc="-10">
                          <a:latin typeface="Times New Roman"/>
                          <a:ea typeface="方正书宋简体"/>
                          <a:cs typeface="Times New Roman"/>
                        </a:rPr>
                        <a:t>系统测试</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6540" algn="just">
                        <a:spcBef>
                          <a:spcPts val="35"/>
                        </a:spcBef>
                        <a:spcAft>
                          <a:spcPts val="35"/>
                        </a:spcAft>
                      </a:pPr>
                      <a:r>
                        <a:rPr lang="zh-CN" sz="900" b="1" kern="1000" spc="-20">
                          <a:latin typeface="Times New Roman"/>
                          <a:ea typeface="方正书宋简体"/>
                          <a:cs typeface="Times New Roman"/>
                        </a:rPr>
                        <a:t>测试用例有效性</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35"/>
                        </a:spcBef>
                        <a:spcAft>
                          <a:spcPts val="35"/>
                        </a:spcAft>
                      </a:pPr>
                      <a:r>
                        <a:rPr lang="en-US" sz="900" b="1" kern="1000">
                          <a:latin typeface="Times New Roman"/>
                          <a:ea typeface="方正书宋简体"/>
                          <a:cs typeface="Times New Roman"/>
                        </a:rPr>
                        <a:t>%</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系统测试阶段</a:t>
                      </a: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a:latin typeface="Times New Roman"/>
                          <a:ea typeface="方正书宋简体"/>
                          <a:cs typeface="Times New Roman"/>
                        </a:rPr>
                        <a:t>依</a:t>
                      </a:r>
                      <a:r>
                        <a:rPr lang="zh-CN" sz="900" b="1" kern="1000" spc="-20">
                          <a:latin typeface="Times New Roman"/>
                          <a:ea typeface="方正书宋简体"/>
                          <a:cs typeface="Times New Roman"/>
                        </a:rPr>
                        <a:t>据测试用例发现的缺陷个数</a:t>
                      </a:r>
                      <a:r>
                        <a:rPr lang="en-US" sz="900" b="1" kern="1000" spc="-20">
                          <a:latin typeface="Times New Roman"/>
                          <a:ea typeface="方正书宋简体"/>
                          <a:cs typeface="Times New Roman"/>
                        </a:rPr>
                        <a:t>/</a:t>
                      </a:r>
                      <a:r>
                        <a:rPr lang="zh-CN" sz="900" b="1" kern="1000" spc="-20">
                          <a:latin typeface="Times New Roman"/>
                          <a:ea typeface="方正书宋简体"/>
                          <a:cs typeface="Times New Roman"/>
                        </a:rPr>
                        <a:t>所有的缺陷个数</a:t>
                      </a:r>
                      <a:endParaRPr lang="zh-CN" sz="900" b="1" kern="1000">
                        <a:latin typeface="Times New Roman"/>
                        <a:ea typeface="方正书宋简体"/>
                        <a:cs typeface="Times New Roman"/>
                      </a:endParaRPr>
                    </a:p>
                  </a:txBody>
                  <a:tcPr marL="47676" marR="4767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71780" algn="just">
                        <a:spcBef>
                          <a:spcPts val="35"/>
                        </a:spcBef>
                        <a:spcAft>
                          <a:spcPts val="35"/>
                        </a:spcAft>
                      </a:pPr>
                      <a:r>
                        <a:rPr lang="zh-CN" sz="900" b="1" kern="1000" spc="10">
                          <a:latin typeface="Times New Roman"/>
                          <a:ea typeface="方正书宋简体"/>
                          <a:cs typeface="Times New Roman"/>
                        </a:rPr>
                        <a:t>与项目计划目标对比</a:t>
                      </a:r>
                      <a:endParaRPr lang="zh-CN" sz="900" b="1" kern="1000">
                        <a:latin typeface="Times New Roman"/>
                        <a:ea typeface="方正书宋简体"/>
                        <a:cs typeface="Times New Roman"/>
                      </a:endParaRPr>
                    </a:p>
                  </a:txBody>
                  <a:tcPr marL="25162" marR="2516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35"/>
                        </a:spcBef>
                        <a:spcAft>
                          <a:spcPts val="35"/>
                        </a:spcAft>
                      </a:pPr>
                      <a:r>
                        <a:rPr lang="zh-CN" sz="900" b="1" kern="1000" dirty="0">
                          <a:latin typeface="Times New Roman"/>
                          <a:ea typeface="方正书宋简体"/>
                          <a:cs typeface="Times New Roman"/>
                        </a:rPr>
                        <a:t>评价测试用例的有效性，判断是否需要提高测试用例的设计技术</a:t>
                      </a:r>
                    </a:p>
                  </a:txBody>
                  <a:tcPr marL="25162" marR="25162"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83066" name="矩形 4">
            <a:extLst>
              <a:ext uri="{FF2B5EF4-FFF2-40B4-BE49-F238E27FC236}">
                <a16:creationId xmlns:a16="http://schemas.microsoft.com/office/drawing/2014/main" id="{111E9243-EBD6-47A9-A756-A743AD87700F}"/>
              </a:ext>
            </a:extLst>
          </p:cNvPr>
          <p:cNvSpPr>
            <a:spLocks noChangeArrowheads="1"/>
          </p:cNvSpPr>
          <p:nvPr/>
        </p:nvSpPr>
        <p:spPr bwMode="auto">
          <a:xfrm>
            <a:off x="3352800" y="1219200"/>
            <a:ext cx="27241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7.10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测试的度量信息</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067" name="灯片编号占位符 1">
            <a:extLst>
              <a:ext uri="{FF2B5EF4-FFF2-40B4-BE49-F238E27FC236}">
                <a16:creationId xmlns:a16="http://schemas.microsoft.com/office/drawing/2014/main" id="{06D9E4AA-4CFC-4B40-8DC6-D39C41216B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0D0553-F6BF-4414-9A0E-F27DFA07780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630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5994570"/>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39EA683-BF1E-4864-BC9D-E4876C3A7AE0}"/>
              </a:ext>
            </a:extLst>
          </p:cNvPr>
          <p:cNvSpPr>
            <a:spLocks noGrp="1" noChangeArrowheads="1"/>
          </p:cNvSpPr>
          <p:nvPr>
            <p:ph type="ctrTitle"/>
          </p:nvPr>
        </p:nvSpPr>
        <p:spPr/>
        <p:txBody>
          <a:bodyPr/>
          <a:lstStyle/>
          <a:p>
            <a:r>
              <a:rPr lang="zh-CN" altLang="zh-CN" sz="5400">
                <a:ea typeface="宋体" panose="02010600030101010101" pitchFamily="2" charset="-122"/>
              </a:rPr>
              <a:t>第</a:t>
            </a:r>
            <a:r>
              <a:rPr lang="en-US" altLang="zh-CN" sz="5400">
                <a:ea typeface="宋体" panose="02010600030101010101" pitchFamily="2" charset="-122"/>
              </a:rPr>
              <a:t>8</a:t>
            </a:r>
            <a:r>
              <a:rPr lang="zh-CN" altLang="zh-CN" sz="5400">
                <a:ea typeface="宋体" panose="02010600030101010101" pitchFamily="2" charset="-122"/>
              </a:rPr>
              <a:t>章</a:t>
            </a:r>
            <a:r>
              <a:rPr lang="en-US" altLang="zh-CN" sz="5400">
                <a:ea typeface="宋体" panose="02010600030101010101" pitchFamily="2" charset="-122"/>
              </a:rPr>
              <a:t>  </a:t>
            </a:r>
            <a:r>
              <a:rPr lang="zh-CN" altLang="zh-CN" sz="5400">
                <a:ea typeface="宋体" panose="02010600030101010101" pitchFamily="2" charset="-122"/>
              </a:rPr>
              <a:t>测试工具</a:t>
            </a:r>
          </a:p>
        </p:txBody>
      </p:sp>
    </p:spTree>
    <p:extLst>
      <p:ext uri="{BB962C8B-B14F-4D97-AF65-F5344CB8AC3E}">
        <p14:creationId xmlns:p14="http://schemas.microsoft.com/office/powerpoint/2010/main" val="1772636390"/>
      </p:ext>
    </p:extLst>
  </p:cSld>
  <p:clrMapOvr>
    <a:masterClrMapping/>
  </p:clrMapOvr>
</p:sld>
</file>

<file path=ppt/slides/slide6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0F380DB2-8E94-49DE-81E7-BE04185C8E04}"/>
              </a:ext>
            </a:extLst>
          </p:cNvPr>
          <p:cNvSpPr>
            <a:spLocks noGrp="1"/>
          </p:cNvSpPr>
          <p:nvPr>
            <p:ph idx="1"/>
          </p:nvPr>
        </p:nvSpPr>
        <p:spPr/>
        <p:txBody>
          <a:bodyPr/>
          <a:lstStyle/>
          <a:p>
            <a:r>
              <a:rPr lang="en-US" altLang="zh-CN">
                <a:ea typeface="宋体" panose="02010600030101010101" pitchFamily="2" charset="-122"/>
              </a:rPr>
              <a:t>	8.1  </a:t>
            </a:r>
            <a:r>
              <a:rPr lang="zh-CN" altLang="zh-CN">
                <a:ea typeface="宋体" panose="02010600030101010101" pitchFamily="2" charset="-122"/>
              </a:rPr>
              <a:t>测试工具综述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目前用于测试的工具虽然种类繁多，但是按软件测试生命周期的不同阶段和应用场景不同来看，测试工具对应软件生命周期中测试活动的关系如图</a:t>
            </a:r>
            <a:r>
              <a:rPr lang="en-US" altLang="zh-CN">
                <a:ea typeface="宋体" panose="02010600030101010101" pitchFamily="2" charset="-122"/>
              </a:rPr>
              <a:t>8.1</a:t>
            </a:r>
            <a:r>
              <a:rPr lang="zh-CN" altLang="zh-CN">
                <a:ea typeface="宋体" panose="02010600030101010101" pitchFamily="2" charset="-122"/>
              </a:rPr>
              <a:t>所示，可以将测试工具分为白盒测试工具、黑盒测试工具、专用测试工具、测试管理工具和测试辅助工具几大类。</a:t>
            </a:r>
          </a:p>
          <a:p>
            <a:endParaRPr lang="zh-CN" altLang="zh-CN">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2345080638"/>
      </p:ext>
    </p:extLst>
  </p:cSld>
  <p:clrMapOvr>
    <a:masterClrMapping/>
  </p:clrMapOvr>
</p:sld>
</file>

<file path=ppt/slides/slide6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0801">
            <a:extLst>
              <a:ext uri="{FF2B5EF4-FFF2-40B4-BE49-F238E27FC236}">
                <a16:creationId xmlns:a16="http://schemas.microsoft.com/office/drawing/2014/main" id="{488EFFC0-216E-4230-9AE1-B0410EA767B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743200" y="1371600"/>
            <a:ext cx="4519613" cy="4876800"/>
          </a:xfrm>
          <a:noFill/>
        </p:spPr>
      </p:pic>
      <p:sp>
        <p:nvSpPr>
          <p:cNvPr id="5123" name="矩形 4">
            <a:extLst>
              <a:ext uri="{FF2B5EF4-FFF2-40B4-BE49-F238E27FC236}">
                <a16:creationId xmlns:a16="http://schemas.microsoft.com/office/drawing/2014/main" id="{275961D1-3104-4064-B868-0BDC2550502F}"/>
              </a:ext>
            </a:extLst>
          </p:cNvPr>
          <p:cNvSpPr>
            <a:spLocks noChangeArrowheads="1"/>
          </p:cNvSpPr>
          <p:nvPr/>
        </p:nvSpPr>
        <p:spPr bwMode="auto">
          <a:xfrm>
            <a:off x="3505200" y="6477000"/>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测试工具分类图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89191865"/>
      </p:ext>
    </p:extLst>
  </p:cSld>
  <p:clrMapOvr>
    <a:masterClrMapping/>
  </p:clrMapOvr>
</p:sld>
</file>

<file path=ppt/slides/slide6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BF08C316-BFA3-4CE6-B112-2E5A27DBA923}"/>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8.1.1  </a:t>
            </a:r>
            <a:r>
              <a:rPr lang="zh-CN" altLang="zh-CN">
                <a:ea typeface="宋体" panose="02010600030101010101" pitchFamily="2" charset="-122"/>
              </a:rPr>
              <a:t>白盒测试工具</a:t>
            </a:r>
          </a:p>
          <a:p>
            <a:r>
              <a:rPr lang="en-US" altLang="zh-CN">
                <a:ea typeface="宋体" panose="02010600030101010101" pitchFamily="2" charset="-122"/>
              </a:rPr>
              <a:t>		  </a:t>
            </a:r>
            <a:r>
              <a:rPr lang="zh-CN" altLang="zh-CN">
                <a:ea typeface="宋体" panose="02010600030101010101" pitchFamily="2" charset="-122"/>
              </a:rPr>
              <a:t>白盒测试工具一般是针对代码进行测试，测试者必须检查程序的内部结构，从检查程序的逻辑着手，得出测试结论，测试中发现的缺陷可以定位到代码级。</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白盒测试根据测试工具原理的不同，可分为静态测试工具和动态测试工具。</a:t>
            </a:r>
          </a:p>
          <a:p>
            <a:endParaRPr lang="zh-CN" altLang="en-US">
              <a:ea typeface="宋体" panose="02010600030101010101" pitchFamily="2" charset="-122"/>
            </a:endParaRPr>
          </a:p>
        </p:txBody>
      </p:sp>
    </p:spTree>
    <p:extLst>
      <p:ext uri="{BB962C8B-B14F-4D97-AF65-F5344CB8AC3E}">
        <p14:creationId xmlns:p14="http://schemas.microsoft.com/office/powerpoint/2010/main" val="1812053700"/>
      </p:ext>
    </p:extLst>
  </p:cSld>
  <p:clrMapOvr>
    <a:masterClrMapping/>
  </p:clrMapOvr>
</p:sld>
</file>

<file path=ppt/slides/slide6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35504A8D-214B-4FBC-B445-582A3427EF8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静态测试工具一般是直接对代码进行语法扫描、分析，找出不符合编码规范的地方，不需要运行代码，也不需要对代码编译、链接和生成可执行文件。</a:t>
            </a:r>
          </a:p>
          <a:p>
            <a:r>
              <a:rPr lang="en-US" altLang="zh-CN">
                <a:ea typeface="宋体" panose="02010600030101010101" pitchFamily="2" charset="-122"/>
              </a:rPr>
              <a:t>		   JProbe</a:t>
            </a:r>
            <a:r>
              <a:rPr lang="zh-CN" altLang="zh-CN">
                <a:ea typeface="宋体" panose="02010600030101010101" pitchFamily="2" charset="-122"/>
              </a:rPr>
              <a:t>生成的系统函数关系调用图如图</a:t>
            </a:r>
            <a:r>
              <a:rPr lang="en-US" altLang="zh-CN">
                <a:ea typeface="宋体" panose="02010600030101010101" pitchFamily="2" charset="-122"/>
              </a:rPr>
              <a:t>8.2</a:t>
            </a:r>
            <a:r>
              <a:rPr lang="zh-CN" altLang="zh-CN">
                <a:ea typeface="宋体" panose="02010600030101010101" pitchFamily="2" charset="-122"/>
              </a:rPr>
              <a:t>所示。</a:t>
            </a:r>
          </a:p>
          <a:p>
            <a:endParaRPr lang="zh-CN" altLang="en-US">
              <a:ea typeface="宋体" panose="02010600030101010101" pitchFamily="2" charset="-122"/>
            </a:endParaRPr>
          </a:p>
        </p:txBody>
      </p:sp>
    </p:spTree>
    <p:extLst>
      <p:ext uri="{BB962C8B-B14F-4D97-AF65-F5344CB8AC3E}">
        <p14:creationId xmlns:p14="http://schemas.microsoft.com/office/powerpoint/2010/main" val="3996487971"/>
      </p:ext>
    </p:extLst>
  </p:cSld>
  <p:clrMapOvr>
    <a:masterClrMapping/>
  </p:clrMapOvr>
</p:sld>
</file>

<file path=ppt/slides/slide6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C0E76AA5-D354-4941-AE24-36513341161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31900" y="1295400"/>
            <a:ext cx="6604000" cy="4953000"/>
          </a:xfrm>
          <a:noFill/>
        </p:spPr>
      </p:pic>
      <p:sp>
        <p:nvSpPr>
          <p:cNvPr id="8195" name="矩形 4">
            <a:extLst>
              <a:ext uri="{FF2B5EF4-FFF2-40B4-BE49-F238E27FC236}">
                <a16:creationId xmlns:a16="http://schemas.microsoft.com/office/drawing/2014/main" id="{0076853C-B89B-416D-8D8E-A73488C55EEA}"/>
              </a:ext>
            </a:extLst>
          </p:cNvPr>
          <p:cNvSpPr>
            <a:spLocks noChangeArrowheads="1"/>
          </p:cNvSpPr>
          <p:nvPr/>
        </p:nvSpPr>
        <p:spPr bwMode="auto">
          <a:xfrm>
            <a:off x="2819400" y="6324600"/>
            <a:ext cx="3275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8.2  JProbe</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函数关系调用图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01160177"/>
      </p:ext>
    </p:extLst>
  </p:cSld>
  <p:clrMapOvr>
    <a:masterClrMapping/>
  </p:clrMapOvr>
</p:sld>
</file>

<file path=ppt/slides/slide6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14E0D6D2-FF67-4FC8-968A-C76B29B2BAC3}"/>
              </a:ext>
            </a:extLst>
          </p:cNvPr>
          <p:cNvSpPr>
            <a:spLocks noGrp="1"/>
          </p:cNvSpPr>
          <p:nvPr>
            <p:ph idx="1"/>
          </p:nvPr>
        </p:nvSpPr>
        <p:spPr/>
        <p:txBody>
          <a:bodyPr/>
          <a:lstStyle/>
          <a:p>
            <a:r>
              <a:rPr lang="en-US" altLang="zh-CN">
                <a:ea typeface="宋体" panose="02010600030101010101" pitchFamily="2" charset="-122"/>
              </a:rPr>
              <a:t>		  Purify</a:t>
            </a:r>
            <a:r>
              <a:rPr lang="zh-CN" altLang="zh-CN">
                <a:ea typeface="宋体" panose="02010600030101010101" pitchFamily="2" charset="-122"/>
              </a:rPr>
              <a:t>测试结果如图</a:t>
            </a:r>
            <a:r>
              <a:rPr lang="en-US" altLang="zh-CN">
                <a:ea typeface="宋体" panose="02010600030101010101" pitchFamily="2" charset="-122"/>
              </a:rPr>
              <a:t>8.3</a:t>
            </a:r>
            <a:r>
              <a:rPr lang="zh-CN" altLang="zh-CN">
                <a:ea typeface="宋体" panose="02010600030101010101" pitchFamily="2" charset="-122"/>
              </a:rPr>
              <a:t>所示，红色指示的部分为错误点：“</a:t>
            </a:r>
            <a:r>
              <a:rPr lang="en-US" altLang="zh-CN">
                <a:ea typeface="宋体" panose="02010600030101010101" pitchFamily="2" charset="-122"/>
              </a:rPr>
              <a:t>ABR: Array Bounds Read</a:t>
            </a:r>
            <a:r>
              <a:rPr lang="zh-CN" altLang="zh-CN">
                <a:ea typeface="宋体" panose="02010600030101010101" pitchFamily="2" charset="-122"/>
              </a:rPr>
              <a:t>”（数组越界读取错误）。</a:t>
            </a:r>
            <a:endParaRPr lang="en-US" altLang="zh-CN">
              <a:ea typeface="宋体" panose="02010600030101010101" pitchFamily="2" charset="-122"/>
            </a:endParaRPr>
          </a:p>
          <a:p>
            <a:r>
              <a:rPr lang="en-US" altLang="zh-CN">
                <a:ea typeface="宋体" panose="02010600030101010101" pitchFamily="2" charset="-122"/>
              </a:rPr>
              <a:t>		  Purify</a:t>
            </a:r>
            <a:r>
              <a:rPr lang="zh-CN" altLang="zh-CN">
                <a:ea typeface="宋体" panose="02010600030101010101" pitchFamily="2" charset="-122"/>
              </a:rPr>
              <a:t>只检测动态内存分配的数组，对</a:t>
            </a:r>
            <a:r>
              <a:rPr lang="en-US" altLang="zh-CN">
                <a:ea typeface="宋体" panose="02010600030101010101" pitchFamily="2" charset="-122"/>
              </a:rPr>
              <a:t>Global</a:t>
            </a:r>
            <a:r>
              <a:rPr lang="zh-CN" altLang="zh-CN">
                <a:ea typeface="宋体" panose="02010600030101010101" pitchFamily="2" charset="-122"/>
              </a:rPr>
              <a:t>、</a:t>
            </a:r>
            <a:r>
              <a:rPr lang="en-US" altLang="zh-CN">
                <a:ea typeface="宋体" panose="02010600030101010101" pitchFamily="2" charset="-122"/>
              </a:rPr>
              <a:t>Local</a:t>
            </a:r>
            <a:r>
              <a:rPr lang="zh-CN" altLang="zh-CN">
                <a:ea typeface="宋体" panose="02010600030101010101" pitchFamily="2" charset="-122"/>
              </a:rPr>
              <a:t>、</a:t>
            </a:r>
            <a:r>
              <a:rPr lang="en-US" altLang="zh-CN">
                <a:ea typeface="宋体" panose="02010600030101010101" pitchFamily="2" charset="-122"/>
              </a:rPr>
              <a:t>Static</a:t>
            </a:r>
            <a:r>
              <a:rPr lang="zh-CN" altLang="zh-CN">
                <a:ea typeface="宋体" panose="02010600030101010101" pitchFamily="2" charset="-122"/>
              </a:rPr>
              <a:t>的数组无法检测。</a:t>
            </a:r>
          </a:p>
          <a:p>
            <a:endParaRPr lang="zh-CN" altLang="en-US">
              <a:ea typeface="宋体" panose="02010600030101010101" pitchFamily="2" charset="-122"/>
            </a:endParaRPr>
          </a:p>
        </p:txBody>
      </p:sp>
    </p:spTree>
    <p:extLst>
      <p:ext uri="{BB962C8B-B14F-4D97-AF65-F5344CB8AC3E}">
        <p14:creationId xmlns:p14="http://schemas.microsoft.com/office/powerpoint/2010/main" val="33870792"/>
      </p:ext>
    </p:extLst>
  </p:cSld>
  <p:clrMapOvr>
    <a:masterClrMapping/>
  </p:clrMapOvr>
</p:sld>
</file>

<file path=ppt/slides/slide6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a:extLst>
              <a:ext uri="{FF2B5EF4-FFF2-40B4-BE49-F238E27FC236}">
                <a16:creationId xmlns:a16="http://schemas.microsoft.com/office/drawing/2014/main" id="{0D96F251-1883-4A99-B739-9668A9F55E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109663" y="1295400"/>
            <a:ext cx="6848475" cy="4953000"/>
          </a:xfrm>
          <a:noFill/>
        </p:spPr>
      </p:pic>
      <p:sp>
        <p:nvSpPr>
          <p:cNvPr id="10243" name="矩形 4">
            <a:extLst>
              <a:ext uri="{FF2B5EF4-FFF2-40B4-BE49-F238E27FC236}">
                <a16:creationId xmlns:a16="http://schemas.microsoft.com/office/drawing/2014/main" id="{11A94BFA-DA00-4866-BAA9-19F2765D939A}"/>
              </a:ext>
            </a:extLst>
          </p:cNvPr>
          <p:cNvSpPr>
            <a:spLocks noChangeArrowheads="1"/>
          </p:cNvSpPr>
          <p:nvPr/>
        </p:nvSpPr>
        <p:spPr bwMode="auto">
          <a:xfrm>
            <a:off x="3276600" y="6248400"/>
            <a:ext cx="2682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8.3  Purify</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测试结果图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74986542"/>
      </p:ext>
    </p:extLst>
  </p:cSld>
  <p:clrMapOvr>
    <a:masterClrMapping/>
  </p:clrMapOvr>
</p:sld>
</file>

<file path=ppt/slides/slide6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8D21958A-7D52-4C83-BC8C-46052F396B4A}"/>
              </a:ext>
            </a:extLst>
          </p:cNvPr>
          <p:cNvSpPr>
            <a:spLocks noGrp="1"/>
          </p:cNvSpPr>
          <p:nvPr>
            <p:ph idx="1"/>
          </p:nvPr>
        </p:nvSpPr>
        <p:spPr/>
        <p:txBody>
          <a:bodyPr/>
          <a:lstStyle/>
          <a:p>
            <a:r>
              <a:rPr lang="en-US" altLang="zh-CN">
                <a:ea typeface="宋体" panose="02010600030101010101" pitchFamily="2" charset="-122"/>
              </a:rPr>
              <a:t>	8.1.2  </a:t>
            </a:r>
            <a:r>
              <a:rPr lang="zh-CN" altLang="zh-CN">
                <a:ea typeface="宋体" panose="02010600030101010101" pitchFamily="2" charset="-122"/>
              </a:rPr>
              <a:t>黑盒测试工具</a:t>
            </a:r>
          </a:p>
          <a:p>
            <a:r>
              <a:rPr lang="en-US" altLang="zh-CN">
                <a:ea typeface="宋体" panose="02010600030101010101" pitchFamily="2" charset="-122"/>
              </a:rPr>
              <a:t>		  </a:t>
            </a:r>
            <a:r>
              <a:rPr lang="zh-CN" altLang="zh-CN">
                <a:ea typeface="宋体" panose="02010600030101010101" pitchFamily="2" charset="-122"/>
              </a:rPr>
              <a:t>黑盒测试工具适用于黑盒测试的场合，包括功能测试工具和系统测试工具两类。</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黑盒测试工具可以大大减轻黑盒测试的工作量，在迭代开发的过程中，能够很好地进行回归测试。</a:t>
            </a:r>
            <a:endParaRPr lang="zh-CN" altLang="en-US">
              <a:ea typeface="宋体" panose="02010600030101010101" pitchFamily="2" charset="-122"/>
            </a:endParaRPr>
          </a:p>
        </p:txBody>
      </p:sp>
    </p:spTree>
    <p:extLst>
      <p:ext uri="{BB962C8B-B14F-4D97-AF65-F5344CB8AC3E}">
        <p14:creationId xmlns:p14="http://schemas.microsoft.com/office/powerpoint/2010/main" val="28962439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811512D7-37DE-4E2A-AAE3-4FDFFF84A851}"/>
              </a:ext>
            </a:extLst>
          </p:cNvPr>
          <p:cNvSpPr>
            <a:spLocks noGrp="1"/>
          </p:cNvSpPr>
          <p:nvPr>
            <p:ph idx="1"/>
          </p:nvPr>
        </p:nvSpPr>
        <p:spPr/>
        <p:txBody>
          <a:bodyPr/>
          <a:lstStyle/>
          <a:p>
            <a:pPr eaLnBrk="1" hangingPunct="1"/>
            <a:r>
              <a:rPr lang="en-US" altLang="zh-CN">
                <a:ea typeface="宋体" panose="02010600030101010101" pitchFamily="2" charset="-122"/>
              </a:rPr>
              <a:t>	7</a:t>
            </a:r>
            <a:r>
              <a:rPr lang="zh-CN" altLang="zh-CN">
                <a:ea typeface="宋体" panose="02010600030101010101" pitchFamily="2" charset="-122"/>
              </a:rPr>
              <a:t>．软件测试信息流</a:t>
            </a:r>
          </a:p>
          <a:p>
            <a:pPr eaLnBrk="1" hangingPunct="1"/>
            <a:r>
              <a:rPr lang="en-US" altLang="zh-CN">
                <a:ea typeface="宋体" panose="02010600030101010101" pitchFamily="2" charset="-122"/>
              </a:rPr>
              <a:t>		  </a:t>
            </a:r>
            <a:r>
              <a:rPr lang="zh-CN" altLang="zh-CN">
                <a:ea typeface="宋体" panose="02010600030101010101" pitchFamily="2" charset="-122"/>
              </a:rPr>
              <a:t>为进一步说明软件测试的过程，这里给出软件测试的信息流图，如图</a:t>
            </a:r>
            <a:r>
              <a:rPr lang="en-US" altLang="zh-CN">
                <a:ea typeface="宋体" panose="02010600030101010101" pitchFamily="2" charset="-122"/>
              </a:rPr>
              <a:t>1.13</a:t>
            </a:r>
            <a:r>
              <a:rPr lang="zh-CN" altLang="zh-CN">
                <a:ea typeface="宋体" panose="02010600030101010101" pitchFamily="2" charset="-122"/>
              </a:rPr>
              <a:t>所示。</a:t>
            </a:r>
          </a:p>
          <a:p>
            <a:pPr eaLnBrk="1" hangingPunct="1"/>
            <a:endParaRPr lang="zh-CN" altLang="en-US">
              <a:ea typeface="宋体" panose="02010600030101010101" pitchFamily="2" charset="-122"/>
            </a:endParaRPr>
          </a:p>
        </p:txBody>
      </p:sp>
    </p:spTree>
  </p:cSld>
  <p:clrMapOvr>
    <a:masterClrMapping/>
  </p:clrMapOvr>
</p:sld>
</file>

<file path=ppt/slides/slide6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618783B8-8D3C-4F8E-95EE-D710744AD22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功能测试工具能够帮助测试人员对复杂应用的不同发布版本的功能进行测试，以提高测试人员的工作效率和质量，主要目的是检测应用程序是否能够达到预期的功能并正常运行。这类工具的代表有</a:t>
            </a:r>
            <a:r>
              <a:rPr lang="en-US" altLang="zh-CN">
                <a:ea typeface="宋体" panose="02010600030101010101" pitchFamily="2" charset="-122"/>
              </a:rPr>
              <a:t>IBM Rational</a:t>
            </a:r>
            <a:r>
              <a:rPr lang="zh-CN" altLang="zh-CN">
                <a:ea typeface="宋体" panose="02010600030101010101" pitchFamily="2" charset="-122"/>
              </a:rPr>
              <a:t>的</a:t>
            </a:r>
            <a:r>
              <a:rPr lang="en-US" altLang="zh-CN">
                <a:ea typeface="宋体" panose="02010600030101010101" pitchFamily="2" charset="-122"/>
              </a:rPr>
              <a:t>Robot</a:t>
            </a:r>
            <a:r>
              <a:rPr lang="zh-CN" altLang="zh-CN">
                <a:ea typeface="宋体" panose="02010600030101010101" pitchFamily="2" charset="-122"/>
              </a:rPr>
              <a:t>、</a:t>
            </a:r>
            <a:r>
              <a:rPr lang="en-US" altLang="zh-CN">
                <a:ea typeface="宋体" panose="02010600030101010101" pitchFamily="2" charset="-122"/>
              </a:rPr>
              <a:t>HP Mercury</a:t>
            </a:r>
            <a:r>
              <a:rPr lang="zh-CN" altLang="zh-CN">
                <a:ea typeface="宋体" panose="02010600030101010101" pitchFamily="2" charset="-122"/>
              </a:rPr>
              <a:t>公司的</a:t>
            </a:r>
            <a:r>
              <a:rPr lang="en-US" altLang="zh-CN">
                <a:ea typeface="宋体" panose="02010600030101010101" pitchFamily="2" charset="-122"/>
              </a:rPr>
              <a:t>WinRunner</a:t>
            </a:r>
            <a:r>
              <a:rPr lang="zh-CN" altLang="zh-CN">
                <a:ea typeface="宋体" panose="02010600030101010101" pitchFamily="2" charset="-122"/>
              </a:rPr>
              <a:t>及</a:t>
            </a:r>
            <a:r>
              <a:rPr lang="en-US" altLang="zh-CN">
                <a:ea typeface="宋体" panose="02010600030101010101" pitchFamily="2" charset="-122"/>
              </a:rPr>
              <a:t>QTP</a:t>
            </a:r>
            <a:r>
              <a:rPr lang="zh-CN" altLang="zh-CN">
                <a:ea typeface="宋体" panose="02010600030101010101" pitchFamily="2" charset="-122"/>
              </a:rPr>
              <a:t>等。</a:t>
            </a:r>
          </a:p>
          <a:p>
            <a:endParaRPr lang="zh-CN" altLang="en-US">
              <a:ea typeface="宋体" panose="02010600030101010101" pitchFamily="2" charset="-122"/>
            </a:endParaRPr>
          </a:p>
        </p:txBody>
      </p:sp>
    </p:spTree>
    <p:extLst>
      <p:ext uri="{BB962C8B-B14F-4D97-AF65-F5344CB8AC3E}">
        <p14:creationId xmlns:p14="http://schemas.microsoft.com/office/powerpoint/2010/main" val="3290841670"/>
      </p:ext>
    </p:extLst>
  </p:cSld>
  <p:clrMapOvr>
    <a:masterClrMapping/>
  </p:clrMapOvr>
</p:sld>
</file>

<file path=ppt/slides/slide6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81EC89A3-B20A-4D09-8768-A6046D889DE1}"/>
              </a:ext>
            </a:extLst>
          </p:cNvPr>
          <p:cNvSpPr>
            <a:spLocks noGrp="1"/>
          </p:cNvSpPr>
          <p:nvPr>
            <p:ph idx="1"/>
          </p:nvPr>
        </p:nvSpPr>
        <p:spPr/>
        <p:txBody>
          <a:bodyPr/>
          <a:lstStyle/>
          <a:p>
            <a:r>
              <a:rPr lang="en-US" altLang="zh-CN">
                <a:ea typeface="宋体" panose="02010600030101010101" pitchFamily="2" charset="-122"/>
              </a:rPr>
              <a:t>	8.1.3  </a:t>
            </a:r>
            <a:r>
              <a:rPr lang="zh-CN" altLang="zh-CN">
                <a:ea typeface="宋体" panose="02010600030101010101" pitchFamily="2" charset="-122"/>
              </a:rPr>
              <a:t>测试管理工具</a:t>
            </a:r>
          </a:p>
          <a:p>
            <a:r>
              <a:rPr lang="en-US" altLang="zh-CN">
                <a:ea typeface="宋体" panose="02010600030101010101" pitchFamily="2" charset="-122"/>
              </a:rPr>
              <a:t>		  </a:t>
            </a:r>
            <a:r>
              <a:rPr lang="zh-CN" altLang="zh-CN">
                <a:ea typeface="宋体" panose="02010600030101010101" pitchFamily="2" charset="-122"/>
              </a:rPr>
              <a:t>测试管理包含测试框架、测试计划与组织、测试过程管理、测试分析与</a:t>
            </a:r>
            <a:r>
              <a:rPr lang="en-US" altLang="zh-CN">
                <a:ea typeface="宋体" panose="02010600030101010101" pitchFamily="2" charset="-122"/>
              </a:rPr>
              <a:t>缺陷管理</a:t>
            </a:r>
            <a:r>
              <a:rPr lang="zh-CN" altLang="zh-CN">
                <a:ea typeface="宋体" panose="02010600030101010101" pitchFamily="2" charset="-122"/>
              </a:rPr>
              <a:t>等内容。</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因此，测试管理工具就是指对软件的整个</a:t>
            </a:r>
            <a:r>
              <a:rPr lang="en-US" altLang="zh-CN">
                <a:ea typeface="宋体" panose="02010600030101010101" pitchFamily="2" charset="-122"/>
              </a:rPr>
              <a:t>测试</a:t>
            </a:r>
            <a:r>
              <a:rPr lang="zh-CN" altLang="zh-CN">
                <a:ea typeface="宋体" panose="02010600030101010101" pitchFamily="2" charset="-122"/>
              </a:rPr>
              <a:t>输入、执行过程和测试结果进行过程管理的工具。</a:t>
            </a:r>
          </a:p>
        </p:txBody>
      </p:sp>
    </p:spTree>
    <p:extLst>
      <p:ext uri="{BB962C8B-B14F-4D97-AF65-F5344CB8AC3E}">
        <p14:creationId xmlns:p14="http://schemas.microsoft.com/office/powerpoint/2010/main" val="963627981"/>
      </p:ext>
    </p:extLst>
  </p:cSld>
  <p:clrMapOvr>
    <a:masterClrMapping/>
  </p:clrMapOvr>
</p:sld>
</file>

<file path=ppt/slides/slide6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A8358894-267E-45B2-BBEF-4398CEBADB3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利用测试管理工具，可以实现测试用例的过程管理，对测试需求过程、测试用例设计过程、业务组件设计实现过程等整个测试过程进行管理。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实现测试用例的标准化，降低测试用例对个体的依赖；提供测试用例复用，以保护测试资产；提供可伸缩的测试执行框架，提供自动测试支持；提供测试数据管理，降低测试数据和测试脚本之间的耦合度。总之，可以提高</a:t>
            </a:r>
            <a:r>
              <a:rPr lang="en-US" altLang="zh-CN">
                <a:ea typeface="宋体" panose="02010600030101010101" pitchFamily="2" charset="-122"/>
              </a:rPr>
              <a:t>回归测试</a:t>
            </a:r>
            <a:r>
              <a:rPr lang="zh-CN" altLang="zh-CN">
                <a:ea typeface="宋体" panose="02010600030101010101" pitchFamily="2" charset="-122"/>
              </a:rPr>
              <a:t>的效率和提升测试质量。</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953936873"/>
      </p:ext>
    </p:extLst>
  </p:cSld>
  <p:clrMapOvr>
    <a:masterClrMapping/>
  </p:clrMapOvr>
</p:sld>
</file>

<file path=ppt/slides/slide6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68EB2719-12F4-41FD-AB79-E561A5540339}"/>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Rational TestManager</a:t>
            </a:r>
            <a:r>
              <a:rPr lang="zh-CN" altLang="zh-CN">
                <a:ea typeface="宋体" panose="02010600030101010101" pitchFamily="2" charset="-122"/>
              </a:rPr>
              <a:t>利用数据连接池（</a:t>
            </a:r>
            <a:r>
              <a:rPr lang="en-US" altLang="zh-CN">
                <a:ea typeface="宋体" panose="02010600030101010101" pitchFamily="2" charset="-122"/>
              </a:rPr>
              <a:t>DataPool</a:t>
            </a:r>
            <a:r>
              <a:rPr lang="zh-CN" altLang="zh-CN">
                <a:ea typeface="宋体" panose="02010600030101010101" pitchFamily="2" charset="-122"/>
              </a:rPr>
              <a:t>）和本地</a:t>
            </a:r>
            <a:r>
              <a:rPr lang="en-US" altLang="zh-CN">
                <a:ea typeface="宋体" panose="02010600030101010101" pitchFamily="2" charset="-122"/>
              </a:rPr>
              <a:t>/</a:t>
            </a:r>
            <a:r>
              <a:rPr lang="zh-CN" altLang="zh-CN">
                <a:ea typeface="宋体" panose="02010600030101010101" pitchFamily="2" charset="-122"/>
              </a:rPr>
              <a:t>代理计算机两个手段进行性能测试。把一些具有代表性的数据和期望值做成</a:t>
            </a:r>
            <a:r>
              <a:rPr lang="en-US" altLang="zh-CN">
                <a:ea typeface="宋体" panose="02010600030101010101" pitchFamily="2" charset="-122"/>
              </a:rPr>
              <a:t>Rational TestManager</a:t>
            </a:r>
            <a:r>
              <a:rPr lang="zh-CN" altLang="zh-CN">
                <a:ea typeface="宋体" panose="02010600030101010101" pitchFamily="2" charset="-122"/>
              </a:rPr>
              <a:t>的数据连接池，通过</a:t>
            </a:r>
            <a:r>
              <a:rPr lang="en-US" altLang="zh-CN">
                <a:ea typeface="宋体" panose="02010600030101010101" pitchFamily="2" charset="-122"/>
              </a:rPr>
              <a:t>Rational TestManager</a:t>
            </a:r>
            <a:r>
              <a:rPr lang="zh-CN" altLang="zh-CN">
                <a:ea typeface="宋体" panose="02010600030101010101" pitchFamily="2" charset="-122"/>
              </a:rPr>
              <a:t>运行程序，把这些数值加到程序，并运行程序，得出结果，并比较结果和期望值。</a:t>
            </a:r>
            <a:endParaRPr lang="zh-CN" altLang="en-US">
              <a:ea typeface="宋体" panose="02010600030101010101" pitchFamily="2" charset="-122"/>
            </a:endParaRPr>
          </a:p>
        </p:txBody>
      </p:sp>
    </p:spTree>
    <p:extLst>
      <p:ext uri="{BB962C8B-B14F-4D97-AF65-F5344CB8AC3E}">
        <p14:creationId xmlns:p14="http://schemas.microsoft.com/office/powerpoint/2010/main" val="1295775979"/>
      </p:ext>
    </p:extLst>
  </p:cSld>
  <p:clrMapOvr>
    <a:masterClrMapping/>
  </p:clrMapOvr>
</p:sld>
</file>

<file path=ppt/slides/slide6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ED62A24E-2700-47DC-BEC0-5F4842D5CECA}"/>
              </a:ext>
            </a:extLst>
          </p:cNvPr>
          <p:cNvSpPr>
            <a:spLocks noGrp="1"/>
          </p:cNvSpPr>
          <p:nvPr>
            <p:ph idx="1"/>
          </p:nvPr>
        </p:nvSpPr>
        <p:spPr>
          <a:xfrm>
            <a:off x="-15240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而通过“本地和代理计算机”机制，</a:t>
            </a:r>
            <a:r>
              <a:rPr lang="en-US" altLang="zh-CN">
                <a:ea typeface="宋体" panose="02010600030101010101" pitchFamily="2" charset="-122"/>
              </a:rPr>
              <a:t>Rational TestManager</a:t>
            </a:r>
            <a:r>
              <a:rPr lang="zh-CN" altLang="zh-CN">
                <a:ea typeface="宋体" panose="02010600030101010101" pitchFamily="2" charset="-122"/>
              </a:rPr>
              <a:t>把一些测试任务分配到不同的代理计算机上并运行，获得大用户、大规模并发条件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下、不同配置的性能测试结果。</a:t>
            </a:r>
            <a:endParaRPr lang="en-US" altLang="zh-CN">
              <a:ea typeface="宋体" panose="02010600030101010101" pitchFamily="2" charset="-122"/>
            </a:endParaRPr>
          </a:p>
          <a:p>
            <a:r>
              <a:rPr lang="en-US" altLang="zh-CN">
                <a:ea typeface="宋体" panose="02010600030101010101" pitchFamily="2" charset="-122"/>
              </a:rPr>
              <a:t>		 Rational TestManager</a:t>
            </a:r>
            <a:r>
              <a:rPr lang="zh-CN" altLang="zh-CN">
                <a:ea typeface="宋体" panose="02010600030101010101" pitchFamily="2" charset="-122"/>
              </a:rPr>
              <a:t>测试运行结果如图</a:t>
            </a:r>
            <a:r>
              <a:rPr lang="en-US" altLang="zh-CN">
                <a:ea typeface="宋体" panose="02010600030101010101" pitchFamily="2" charset="-122"/>
              </a:rPr>
              <a:t>8.4</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1001980086"/>
      </p:ext>
    </p:extLst>
  </p:cSld>
  <p:clrMapOvr>
    <a:masterClrMapping/>
  </p:clrMapOvr>
</p:sld>
</file>

<file path=ppt/slides/slide6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http://www.nstc.gov.cn/img/jiaoli3.jpg">
            <a:extLst>
              <a:ext uri="{FF2B5EF4-FFF2-40B4-BE49-F238E27FC236}">
                <a16:creationId xmlns:a16="http://schemas.microsoft.com/office/drawing/2014/main" id="{AB96FE88-5251-4024-BEEF-9690BE632C9F}"/>
              </a:ext>
            </a:extLst>
          </p:cNvPr>
          <p:cNvPicPr>
            <a:picLocks noGrp="1" noChangeAspect="1" noChangeArrowheads="1"/>
          </p:cNvPicPr>
          <p:nvPr>
            <p:ph idx="1"/>
          </p:nvPr>
        </p:nvPicPr>
        <p:blipFill>
          <a:blip r:embed="rId2" r:link="rId3">
            <a:extLst>
              <a:ext uri="{28A0092B-C50C-407E-A947-70E740481C1C}">
                <a14:useLocalDpi xmlns:a14="http://schemas.microsoft.com/office/drawing/2010/main" val="0"/>
              </a:ext>
            </a:extLst>
          </a:blip>
          <a:srcRect/>
          <a:stretch>
            <a:fillRect/>
          </a:stretch>
        </p:blipFill>
        <p:spPr>
          <a:xfrm>
            <a:off x="1900238" y="1676400"/>
            <a:ext cx="5426075" cy="4071938"/>
          </a:xfrm>
          <a:noFill/>
        </p:spPr>
      </p:pic>
      <p:sp>
        <p:nvSpPr>
          <p:cNvPr id="17411" name="矩形 4">
            <a:extLst>
              <a:ext uri="{FF2B5EF4-FFF2-40B4-BE49-F238E27FC236}">
                <a16:creationId xmlns:a16="http://schemas.microsoft.com/office/drawing/2014/main" id="{0827E68B-D040-48D1-B82D-F191FB542BED}"/>
              </a:ext>
            </a:extLst>
          </p:cNvPr>
          <p:cNvSpPr>
            <a:spLocks noChangeArrowheads="1"/>
          </p:cNvSpPr>
          <p:nvPr/>
        </p:nvSpPr>
        <p:spPr bwMode="auto">
          <a:xfrm>
            <a:off x="2514600" y="6096000"/>
            <a:ext cx="440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8.4  Rational TestManager</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测试结果图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63440071"/>
      </p:ext>
    </p:extLst>
  </p:cSld>
  <p:clrMapOvr>
    <a:masterClrMapping/>
  </p:clrMapOvr>
</p:sld>
</file>

<file path=ppt/slides/slide6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A3B65206-8A5F-43A4-BA0F-F09693D6B7A2}"/>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8.1.4  </a:t>
            </a:r>
            <a:r>
              <a:rPr lang="zh-CN" altLang="zh-CN">
                <a:ea typeface="宋体" panose="02010600030101010101" pitchFamily="2" charset="-122"/>
              </a:rPr>
              <a:t>其他测试工具</a:t>
            </a:r>
          </a:p>
          <a:p>
            <a:r>
              <a:rPr lang="en-US" altLang="zh-CN">
                <a:ea typeface="宋体" panose="02010600030101010101" pitchFamily="2" charset="-122"/>
              </a:rPr>
              <a:t>		  </a:t>
            </a:r>
            <a:r>
              <a:rPr lang="zh-CN" altLang="zh-CN">
                <a:ea typeface="宋体" panose="02010600030101010101" pitchFamily="2" charset="-122"/>
              </a:rPr>
              <a:t>配置管理工具如开源的</a:t>
            </a:r>
            <a:r>
              <a:rPr lang="en-US" altLang="zh-CN">
                <a:ea typeface="宋体" panose="02010600030101010101" pitchFamily="2" charset="-122"/>
              </a:rPr>
              <a:t>CVS</a:t>
            </a:r>
            <a:r>
              <a:rPr lang="zh-CN" altLang="zh-CN">
                <a:ea typeface="宋体" panose="02010600030101010101" pitchFamily="2" charset="-122"/>
              </a:rPr>
              <a:t>、</a:t>
            </a:r>
            <a:r>
              <a:rPr lang="en-US" altLang="zh-CN">
                <a:ea typeface="宋体" panose="02010600030101010101" pitchFamily="2" charset="-122"/>
              </a:rPr>
              <a:t>SVN</a:t>
            </a:r>
            <a:r>
              <a:rPr lang="zh-CN" altLang="zh-CN">
                <a:ea typeface="宋体" panose="02010600030101010101" pitchFamily="2" charset="-122"/>
              </a:rPr>
              <a:t>、微软的</a:t>
            </a:r>
            <a:r>
              <a:rPr lang="en-US" altLang="zh-CN">
                <a:ea typeface="宋体" panose="02010600030101010101" pitchFamily="2" charset="-122"/>
              </a:rPr>
              <a:t>VSS</a:t>
            </a:r>
            <a:r>
              <a:rPr lang="zh-CN" altLang="zh-CN">
                <a:ea typeface="宋体" panose="02010600030101010101" pitchFamily="2" charset="-122"/>
              </a:rPr>
              <a:t>以及国产的</a:t>
            </a:r>
            <a:r>
              <a:rPr lang="en-US" altLang="zh-CN">
                <a:ea typeface="宋体" panose="02010600030101010101" pitchFamily="2" charset="-122"/>
              </a:rPr>
              <a:t>Firefly</a:t>
            </a:r>
            <a:r>
              <a:rPr lang="zh-CN" altLang="zh-CN">
                <a:ea typeface="宋体" panose="02010600030101010101" pitchFamily="2" charset="-122"/>
              </a:rPr>
              <a:t>等。</a:t>
            </a:r>
          </a:p>
          <a:p>
            <a:r>
              <a:rPr lang="en-US" altLang="zh-CN">
                <a:ea typeface="宋体" panose="02010600030101010101" pitchFamily="2" charset="-122"/>
              </a:rPr>
              <a:t>		  </a:t>
            </a:r>
            <a:r>
              <a:rPr lang="zh-CN" altLang="zh-CN">
                <a:ea typeface="宋体" panose="02010600030101010101" pitchFamily="2" charset="-122"/>
              </a:rPr>
              <a:t>专业的图表制作软件</a:t>
            </a:r>
            <a:r>
              <a:rPr lang="en-US" altLang="zh-CN">
                <a:ea typeface="宋体" panose="02010600030101010101" pitchFamily="2" charset="-122"/>
              </a:rPr>
              <a:t>SmartDraw</a:t>
            </a:r>
            <a:r>
              <a:rPr lang="zh-CN" altLang="zh-CN">
                <a:ea typeface="宋体" panose="02010600030101010101" pitchFamily="2" charset="-122"/>
              </a:rPr>
              <a:t>有助于测试前的准备工作；专业的屏幕录像制作工具</a:t>
            </a:r>
            <a:r>
              <a:rPr lang="en-US" altLang="zh-CN">
                <a:ea typeface="宋体" panose="02010600030101010101" pitchFamily="2" charset="-122"/>
              </a:rPr>
              <a:t>SDemo</a:t>
            </a:r>
            <a:r>
              <a:rPr lang="zh-CN" altLang="zh-CN">
                <a:ea typeface="宋体" panose="02010600030101010101" pitchFamily="2" charset="-122"/>
              </a:rPr>
              <a:t>将测试过程中的操作录制成可执行文件，并回放出来，可以避免偶尔出现的错误。</a:t>
            </a:r>
          </a:p>
        </p:txBody>
      </p:sp>
    </p:spTree>
    <p:extLst>
      <p:ext uri="{BB962C8B-B14F-4D97-AF65-F5344CB8AC3E}">
        <p14:creationId xmlns:p14="http://schemas.microsoft.com/office/powerpoint/2010/main" val="531676086"/>
      </p:ext>
    </p:extLst>
  </p:cSld>
  <p:clrMapOvr>
    <a:masterClrMapping/>
  </p:clrMapOvr>
</p:sld>
</file>

<file path=ppt/slides/slide6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80B6DBD5-15AC-4890-A9BD-7730CCF218AF}"/>
              </a:ext>
            </a:extLst>
          </p:cNvPr>
          <p:cNvSpPr>
            <a:spLocks noGrp="1"/>
          </p:cNvSpPr>
          <p:nvPr>
            <p:ph idx="1"/>
          </p:nvPr>
        </p:nvSpPr>
        <p:spPr>
          <a:xfrm>
            <a:off x="-152400" y="1295400"/>
            <a:ext cx="9296400" cy="4953000"/>
          </a:xfrm>
        </p:spPr>
        <p:txBody>
          <a:bodyPr/>
          <a:lstStyle/>
          <a:p>
            <a:r>
              <a:rPr lang="en-US" altLang="zh-CN">
                <a:ea typeface="宋体" panose="02010600030101010101" pitchFamily="2" charset="-122"/>
              </a:rPr>
              <a:t>		  </a:t>
            </a:r>
            <a:r>
              <a:rPr lang="zh-CN" altLang="zh-CN">
                <a:ea typeface="宋体" panose="02010600030101010101" pitchFamily="2" charset="-122"/>
              </a:rPr>
              <a:t>虚拟化测试工具如</a:t>
            </a:r>
            <a:r>
              <a:rPr lang="en-US" altLang="zh-CN">
                <a:ea typeface="宋体" panose="02010600030101010101" pitchFamily="2" charset="-122"/>
              </a:rPr>
              <a:t>Intel</a:t>
            </a:r>
            <a:r>
              <a:rPr lang="zh-CN" altLang="zh-CN">
                <a:ea typeface="宋体" panose="02010600030101010101" pitchFamily="2" charset="-122"/>
              </a:rPr>
              <a:t>公司的</a:t>
            </a:r>
            <a:r>
              <a:rPr lang="en-US" altLang="zh-CN">
                <a:ea typeface="宋体" panose="02010600030101010101" pitchFamily="2" charset="-122"/>
              </a:rPr>
              <a:t>vConsolidate</a:t>
            </a:r>
            <a:r>
              <a:rPr lang="zh-CN" altLang="zh-CN">
                <a:ea typeface="宋体" panose="02010600030101010101" pitchFamily="2" charset="-122"/>
              </a:rPr>
              <a:t>和</a:t>
            </a:r>
            <a:r>
              <a:rPr lang="en-US" altLang="zh-CN">
                <a:ea typeface="宋体" panose="02010600030101010101" pitchFamily="2" charset="-122"/>
              </a:rPr>
              <a:t>VMWare</a:t>
            </a:r>
            <a:r>
              <a:rPr lang="zh-CN" altLang="zh-CN">
                <a:ea typeface="宋体" panose="02010600030101010101" pitchFamily="2" charset="-122"/>
              </a:rPr>
              <a:t>公司的</a:t>
            </a:r>
            <a:r>
              <a:rPr lang="en-US" altLang="zh-CN">
                <a:ea typeface="宋体" panose="02010600030101010101" pitchFamily="2" charset="-122"/>
              </a:rPr>
              <a:t>VMmark</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数据库测试工具有</a:t>
            </a:r>
            <a:r>
              <a:rPr lang="en-US" altLang="zh-CN">
                <a:ea typeface="宋体" panose="02010600030101010101" pitchFamily="2" charset="-122"/>
              </a:rPr>
              <a:t>TestBytes</a:t>
            </a:r>
            <a:r>
              <a:rPr lang="zh-CN" altLang="zh-CN">
                <a:ea typeface="宋体" panose="02010600030101010101" pitchFamily="2" charset="-122"/>
              </a:rPr>
              <a:t>等，运行时分析测试工具有</a:t>
            </a:r>
            <a:r>
              <a:rPr lang="en-US" altLang="zh-CN">
                <a:ea typeface="宋体" panose="02010600030101010101" pitchFamily="2" charset="-122"/>
              </a:rPr>
              <a:t>Test RealTime</a:t>
            </a:r>
            <a:r>
              <a:rPr lang="zh-CN" altLang="zh-CN">
                <a:ea typeface="宋体" panose="02010600030101010101" pitchFamily="2" charset="-122"/>
              </a:rPr>
              <a:t>等，嵌入式软件实时测试工具有</a:t>
            </a:r>
            <a:r>
              <a:rPr lang="en-US" altLang="zh-CN">
                <a:ea typeface="宋体" panose="02010600030101010101" pitchFamily="2" charset="-122"/>
              </a:rPr>
              <a:t>CodeTest</a:t>
            </a:r>
            <a:r>
              <a:rPr lang="zh-CN" altLang="zh-CN">
                <a:ea typeface="宋体" panose="02010600030101010101" pitchFamily="2" charset="-122"/>
              </a:rPr>
              <a:t>等。</a:t>
            </a:r>
            <a:endParaRPr lang="en-US" altLang="zh-CN">
              <a:ea typeface="宋体" panose="02010600030101010101" pitchFamily="2" charset="-122"/>
            </a:endParaRPr>
          </a:p>
        </p:txBody>
      </p:sp>
    </p:spTree>
    <p:extLst>
      <p:ext uri="{BB962C8B-B14F-4D97-AF65-F5344CB8AC3E}">
        <p14:creationId xmlns:p14="http://schemas.microsoft.com/office/powerpoint/2010/main" val="674952847"/>
      </p:ext>
    </p:extLst>
  </p:cSld>
  <p:clrMapOvr>
    <a:masterClrMapping/>
  </p:clrMapOvr>
</p:sld>
</file>

<file path=ppt/slides/slide6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8CA7621C-9C5B-4443-B60F-5D2C35862DE9}"/>
              </a:ext>
            </a:extLst>
          </p:cNvPr>
          <p:cNvSpPr>
            <a:spLocks noGrp="1"/>
          </p:cNvSpPr>
          <p:nvPr>
            <p:ph idx="1"/>
          </p:nvPr>
        </p:nvSpPr>
        <p:spPr>
          <a:xfrm>
            <a:off x="-228600" y="1295400"/>
            <a:ext cx="9677400" cy="4953000"/>
          </a:xfrm>
        </p:spPr>
        <p:txBody>
          <a:bodyPr/>
          <a:lstStyle/>
          <a:p>
            <a:r>
              <a:rPr lang="en-US" altLang="zh-CN">
                <a:ea typeface="宋体" panose="02010600030101010101" pitchFamily="2" charset="-122"/>
              </a:rPr>
              <a:t>	8.2  JUnit</a:t>
            </a:r>
            <a:r>
              <a:rPr lang="zh-CN" altLang="zh-CN">
                <a:ea typeface="宋体" panose="02010600030101010101" pitchFamily="2" charset="-122"/>
              </a:rPr>
              <a:t>（白盒测试工具）</a:t>
            </a:r>
            <a:endParaRPr lang="en-US" altLang="zh-CN">
              <a:ea typeface="宋体" panose="02010600030101010101" pitchFamily="2" charset="-122"/>
            </a:endParaRPr>
          </a:p>
          <a:p>
            <a:r>
              <a:rPr lang="en-US" altLang="zh-CN">
                <a:ea typeface="宋体" panose="02010600030101010101" pitchFamily="2" charset="-122"/>
              </a:rPr>
              <a:t>	8.2.1  JUnit</a:t>
            </a:r>
            <a:r>
              <a:rPr lang="zh-CN" altLang="zh-CN">
                <a:ea typeface="宋体" panose="02010600030101010101" pitchFamily="2" charset="-122"/>
              </a:rPr>
              <a:t>简介</a:t>
            </a:r>
          </a:p>
          <a:p>
            <a:r>
              <a:rPr lang="en-US" altLang="zh-CN">
                <a:ea typeface="宋体" panose="02010600030101010101" pitchFamily="2" charset="-122"/>
              </a:rPr>
              <a:t>		  JUnit</a:t>
            </a:r>
            <a:r>
              <a:rPr lang="zh-CN" altLang="zh-CN">
                <a:ea typeface="宋体" panose="02010600030101010101" pitchFamily="2" charset="-122"/>
              </a:rPr>
              <a:t>是由《设计模式》的作者</a:t>
            </a:r>
            <a:r>
              <a:rPr lang="en-US" altLang="zh-CN">
                <a:ea typeface="宋体" panose="02010600030101010101" pitchFamily="2" charset="-122"/>
              </a:rPr>
              <a:t>Erich Gamma</a:t>
            </a:r>
          </a:p>
          <a:p>
            <a:r>
              <a:rPr lang="en-US" altLang="zh-CN">
                <a:ea typeface="宋体" panose="02010600030101010101" pitchFamily="2" charset="-122"/>
              </a:rPr>
              <a:t>	</a:t>
            </a:r>
            <a:r>
              <a:rPr lang="zh-CN" altLang="zh-CN">
                <a:ea typeface="宋体" panose="02010600030101010101" pitchFamily="2" charset="-122"/>
              </a:rPr>
              <a:t>和极限编程（</a:t>
            </a:r>
            <a:r>
              <a:rPr lang="en-US" altLang="zh-CN">
                <a:ea typeface="宋体" panose="02010600030101010101" pitchFamily="2" charset="-122"/>
              </a:rPr>
              <a:t>Extreme Programming</a:t>
            </a:r>
            <a:r>
              <a:rPr lang="zh-CN" altLang="zh-CN">
                <a:ea typeface="宋体" panose="02010600030101010101" pitchFamily="2" charset="-122"/>
              </a:rPr>
              <a:t>，简称</a:t>
            </a:r>
            <a:r>
              <a:rPr lang="en-US" altLang="zh-CN">
                <a:ea typeface="宋体" panose="02010600030101010101" pitchFamily="2" charset="-122"/>
              </a:rPr>
              <a:t>XP</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的创始人</a:t>
            </a:r>
            <a:r>
              <a:rPr lang="en-US" altLang="zh-CN">
                <a:ea typeface="宋体" panose="02010600030101010101" pitchFamily="2" charset="-122"/>
              </a:rPr>
              <a:t>Kent Beck</a:t>
            </a:r>
            <a:r>
              <a:rPr lang="zh-CN" altLang="zh-CN">
                <a:ea typeface="宋体" panose="02010600030101010101" pitchFamily="2" charset="-122"/>
              </a:rPr>
              <a:t>编写的一个回归测试框架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Regression Testing Framework</a:t>
            </a:r>
            <a:r>
              <a:rPr lang="zh-CN" altLang="zh-CN">
                <a:ea typeface="宋体" panose="02010600030101010101" pitchFamily="2" charset="-122"/>
              </a:rPr>
              <a:t>）。</a:t>
            </a:r>
            <a:endParaRPr lang="zh-CN" altLang="en-US">
              <a:ea typeface="宋体" panose="02010600030101010101" pitchFamily="2" charset="-122"/>
            </a:endParaRPr>
          </a:p>
        </p:txBody>
      </p:sp>
    </p:spTree>
    <p:extLst>
      <p:ext uri="{BB962C8B-B14F-4D97-AF65-F5344CB8AC3E}">
        <p14:creationId xmlns:p14="http://schemas.microsoft.com/office/powerpoint/2010/main" val="2386523245"/>
      </p:ext>
    </p:extLst>
  </p:cSld>
  <p:clrMapOvr>
    <a:masterClrMapping/>
  </p:clrMapOvr>
</p:sld>
</file>

<file path=ppt/slides/slide6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215EFD1E-E240-4345-B7D6-F234D6221F78}"/>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Junit</a:t>
            </a:r>
            <a:r>
              <a:rPr lang="zh-CN" altLang="zh-CN">
                <a:ea typeface="宋体" panose="02010600030101010101" pitchFamily="2" charset="-122"/>
              </a:rPr>
              <a:t>其实是一套框架，只要继承</a:t>
            </a:r>
            <a:r>
              <a:rPr lang="en-US" altLang="zh-CN">
                <a:ea typeface="宋体" panose="02010600030101010101" pitchFamily="2" charset="-122"/>
              </a:rPr>
              <a:t>TestCase</a:t>
            </a:r>
            <a:r>
              <a:rPr lang="zh-CN" altLang="zh-CN">
                <a:ea typeface="宋体" panose="02010600030101010101" pitchFamily="2" charset="-122"/>
              </a:rPr>
              <a:t>类，就可以用</a:t>
            </a:r>
            <a:r>
              <a:rPr lang="en-US" altLang="zh-CN">
                <a:ea typeface="宋体" panose="02010600030101010101" pitchFamily="2" charset="-122"/>
              </a:rPr>
              <a:t>Junit</a:t>
            </a:r>
            <a:r>
              <a:rPr lang="zh-CN" altLang="zh-CN">
                <a:ea typeface="宋体" panose="02010600030101010101" pitchFamily="2" charset="-122"/>
              </a:rPr>
              <a:t>进行自动测试了。</a:t>
            </a:r>
            <a:endParaRPr lang="en-US" altLang="zh-CN">
              <a:ea typeface="宋体" panose="02010600030101010101" pitchFamily="2" charset="-122"/>
            </a:endParaRPr>
          </a:p>
          <a:p>
            <a:r>
              <a:rPr lang="en-US" altLang="zh-CN">
                <a:ea typeface="宋体" panose="02010600030101010101" pitchFamily="2" charset="-122"/>
              </a:rPr>
              <a:t>		 Junit</a:t>
            </a:r>
            <a:r>
              <a:rPr lang="zh-CN" altLang="zh-CN">
                <a:ea typeface="宋体" panose="02010600030101010101" pitchFamily="2" charset="-122"/>
              </a:rPr>
              <a:t>测试是程序员测试，即所谓白盒测试，因为程序员知道被测试的软件如何完成功能和完成什么样的功能。</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458237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0113">
            <a:extLst>
              <a:ext uri="{FF2B5EF4-FFF2-40B4-BE49-F238E27FC236}">
                <a16:creationId xmlns:a16="http://schemas.microsoft.com/office/drawing/2014/main" id="{66A85AC3-430E-433E-9549-CD33A267AE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14400" y="1828800"/>
            <a:ext cx="6672263" cy="2971800"/>
          </a:xfrm>
          <a:noFill/>
        </p:spPr>
      </p:pic>
      <p:sp>
        <p:nvSpPr>
          <p:cNvPr id="68611" name="矩形 4">
            <a:extLst>
              <a:ext uri="{FF2B5EF4-FFF2-40B4-BE49-F238E27FC236}">
                <a16:creationId xmlns:a16="http://schemas.microsoft.com/office/drawing/2014/main" id="{40F81DEF-7FCE-46E4-A417-E77BDA915D46}"/>
              </a:ext>
            </a:extLst>
          </p:cNvPr>
          <p:cNvSpPr>
            <a:spLocks noChangeArrowheads="1"/>
          </p:cNvSpPr>
          <p:nvPr/>
        </p:nvSpPr>
        <p:spPr bwMode="auto">
          <a:xfrm>
            <a:off x="3276600" y="5562600"/>
            <a:ext cx="260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zh-CN" altLang="zh-CN" b="1">
                <a:ea typeface="宋体" panose="02010600030101010101" pitchFamily="2" charset="-122"/>
              </a:rPr>
              <a:t>图</a:t>
            </a:r>
            <a:r>
              <a:rPr lang="en-US" altLang="zh-CN" b="1">
                <a:ea typeface="宋体" panose="02010600030101010101" pitchFamily="2" charset="-122"/>
              </a:rPr>
              <a:t>1.13  </a:t>
            </a:r>
            <a:r>
              <a:rPr lang="zh-CN" altLang="zh-CN" b="1">
                <a:ea typeface="宋体" panose="02010600030101010101" pitchFamily="2" charset="-122"/>
              </a:rPr>
              <a:t>软件测试信息流</a:t>
            </a:r>
            <a:endParaRPr lang="zh-CN" altLang="en-US" b="1">
              <a:ea typeface="宋体" panose="02010600030101010101" pitchFamily="2" charset="-122"/>
            </a:endParaRPr>
          </a:p>
        </p:txBody>
      </p:sp>
    </p:spTree>
  </p:cSld>
  <p:clrMapOvr>
    <a:masterClrMapping/>
  </p:clrMapOvr>
</p:sld>
</file>

<file path=ppt/slides/slide6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4B389E4B-C2BC-4FF8-A458-ADB9956AC4E7}"/>
              </a:ext>
            </a:extLst>
          </p:cNvPr>
          <p:cNvSpPr>
            <a:spLocks noGrp="1"/>
          </p:cNvSpPr>
          <p:nvPr>
            <p:ph idx="1"/>
          </p:nvPr>
        </p:nvSpPr>
        <p:spPr>
          <a:xfrm>
            <a:off x="-228600" y="1295400"/>
            <a:ext cx="9601200" cy="4953000"/>
          </a:xfrm>
        </p:spPr>
        <p:txBody>
          <a:bodyPr/>
          <a:lstStyle/>
          <a:p>
            <a:r>
              <a:rPr lang="en-US" altLang="zh-CN">
                <a:ea typeface="宋体" panose="02010600030101010101" pitchFamily="2" charset="-122"/>
              </a:rPr>
              <a:t> 		  </a:t>
            </a:r>
            <a:r>
              <a:rPr lang="zh-CN" altLang="zh-CN">
                <a:ea typeface="宋体" panose="02010600030101010101" pitchFamily="2" charset="-122"/>
              </a:rPr>
              <a:t>用</a:t>
            </a:r>
            <a:r>
              <a:rPr lang="en-US" altLang="zh-CN">
                <a:ea typeface="宋体" panose="02010600030101010101" pitchFamily="2" charset="-122"/>
              </a:rPr>
              <a:t>JUnit</a:t>
            </a:r>
            <a:r>
              <a:rPr lang="zh-CN" altLang="zh-CN">
                <a:ea typeface="宋体" panose="02010600030101010101" pitchFamily="2" charset="-122"/>
              </a:rPr>
              <a:t>进行单元测试需要做四件事： </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）用一个</a:t>
            </a:r>
            <a:r>
              <a:rPr lang="en-US" altLang="zh-CN">
                <a:ea typeface="宋体" panose="02010600030101010101" pitchFamily="2" charset="-122"/>
              </a:rPr>
              <a:t>import</a:t>
            </a:r>
            <a:r>
              <a:rPr lang="zh-CN" altLang="zh-CN">
                <a:ea typeface="宋体" panose="02010600030101010101" pitchFamily="2" charset="-122"/>
              </a:rPr>
              <a:t>语句引入所有</a:t>
            </a:r>
            <a:r>
              <a:rPr lang="en-US" altLang="zh-CN">
                <a:ea typeface="宋体" panose="02010600030101010101" pitchFamily="2" charset="-122"/>
              </a:rPr>
              <a:t>junit.framework.*</a:t>
            </a:r>
            <a:r>
              <a:rPr lang="zh-CN" altLang="zh-CN">
                <a:ea typeface="宋体" panose="02010600030101010101" pitchFamily="2" charset="-122"/>
              </a:rPr>
              <a:t>下的类。</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）使用</a:t>
            </a:r>
            <a:r>
              <a:rPr lang="en-US" altLang="zh-CN">
                <a:ea typeface="宋体" panose="02010600030101010101" pitchFamily="2" charset="-122"/>
              </a:rPr>
              <a:t>extends</a:t>
            </a:r>
            <a:r>
              <a:rPr lang="zh-CN" altLang="zh-CN">
                <a:ea typeface="宋体" panose="02010600030101010101" pitchFamily="2" charset="-122"/>
              </a:rPr>
              <a:t>语句继承</a:t>
            </a:r>
            <a:r>
              <a:rPr lang="en-US" altLang="zh-CN">
                <a:ea typeface="宋体" panose="02010600030101010101" pitchFamily="2" charset="-122"/>
              </a:rPr>
              <a:t>junit.framework. TestCase</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）自行添加一个</a:t>
            </a:r>
            <a:r>
              <a:rPr lang="en-US" altLang="zh-CN">
                <a:ea typeface="宋体" panose="02010600030101010101" pitchFamily="2" charset="-122"/>
              </a:rPr>
              <a:t>main</a:t>
            </a:r>
            <a:r>
              <a:rPr lang="zh-CN" altLang="zh-CN">
                <a:ea typeface="宋体" panose="02010600030101010101" pitchFamily="2" charset="-122"/>
              </a:rPr>
              <a:t>方法调用</a:t>
            </a:r>
            <a:r>
              <a:rPr lang="en-US" altLang="zh-CN">
                <a:ea typeface="宋体" panose="02010600030101010101" pitchFamily="2" charset="-122"/>
              </a:rPr>
              <a:t>TestRunner.run</a:t>
            </a:r>
            <a:r>
              <a:rPr lang="zh-CN" altLang="zh-CN">
                <a:ea typeface="宋体" panose="02010600030101010101" pitchFamily="2" charset="-122"/>
              </a:rPr>
              <a:t>（测试类名</a:t>
            </a:r>
            <a:r>
              <a:rPr lang="en-US" altLang="zh-CN">
                <a:ea typeface="宋体" panose="02010600030101010101" pitchFamily="2" charset="-122"/>
              </a:rPr>
              <a:t>.class</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）用一个调用</a:t>
            </a:r>
            <a:r>
              <a:rPr lang="en-US" altLang="zh-CN">
                <a:ea typeface="宋体" panose="02010600030101010101" pitchFamily="2" charset="-122"/>
              </a:rPr>
              <a:t>super</a:t>
            </a:r>
            <a:r>
              <a:rPr lang="zh-CN" altLang="zh-CN">
                <a:ea typeface="宋体" panose="02010600030101010101" pitchFamily="2" charset="-122"/>
              </a:rPr>
              <a:t>（</a:t>
            </a:r>
            <a:r>
              <a:rPr lang="en-US" altLang="zh-CN">
                <a:ea typeface="宋体" panose="02010600030101010101" pitchFamily="2" charset="-122"/>
              </a:rPr>
              <a:t>string</a:t>
            </a:r>
            <a:r>
              <a:rPr lang="zh-CN" altLang="zh-CN">
                <a:ea typeface="宋体" panose="02010600030101010101" pitchFamily="2" charset="-122"/>
              </a:rPr>
              <a:t>）的构造函数。</a:t>
            </a:r>
          </a:p>
          <a:p>
            <a:endParaRPr lang="zh-CN" altLang="en-US">
              <a:ea typeface="宋体" panose="02010600030101010101" pitchFamily="2" charset="-122"/>
            </a:endParaRPr>
          </a:p>
        </p:txBody>
      </p:sp>
    </p:spTree>
    <p:extLst>
      <p:ext uri="{BB962C8B-B14F-4D97-AF65-F5344CB8AC3E}">
        <p14:creationId xmlns:p14="http://schemas.microsoft.com/office/powerpoint/2010/main" val="3146150248"/>
      </p:ext>
    </p:extLst>
  </p:cSld>
  <p:clrMapOvr>
    <a:masterClrMapping/>
  </p:clrMapOvr>
</p:sld>
</file>

<file path=ppt/slides/slide6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a:extLst>
              <a:ext uri="{FF2B5EF4-FFF2-40B4-BE49-F238E27FC236}">
                <a16:creationId xmlns:a16="http://schemas.microsoft.com/office/drawing/2014/main" id="{41FDF3B1-BBEE-4AB9-AB32-C79D083DF1F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3276600" y="1447800"/>
            <a:ext cx="2686050" cy="4572000"/>
          </a:xfrm>
          <a:noFill/>
        </p:spPr>
      </p:pic>
      <p:sp>
        <p:nvSpPr>
          <p:cNvPr id="23555" name="矩形 4">
            <a:extLst>
              <a:ext uri="{FF2B5EF4-FFF2-40B4-BE49-F238E27FC236}">
                <a16:creationId xmlns:a16="http://schemas.microsoft.com/office/drawing/2014/main" id="{FDBA32AD-6AC8-475A-B60C-F74F4D81FE68}"/>
              </a:ext>
            </a:extLst>
          </p:cNvPr>
          <p:cNvSpPr>
            <a:spLocks noChangeArrowheads="1"/>
          </p:cNvSpPr>
          <p:nvPr/>
        </p:nvSpPr>
        <p:spPr bwMode="auto">
          <a:xfrm>
            <a:off x="3581400" y="6248400"/>
            <a:ext cx="21399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8.5  JUnit</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运行图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6018031"/>
      </p:ext>
    </p:extLst>
  </p:cSld>
  <p:clrMapOvr>
    <a:masterClrMapping/>
  </p:clrMapOvr>
</p:sld>
</file>

<file path=ppt/slides/slide6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C49ECFD7-EF34-4593-9992-12AB4DEE486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通过</a:t>
            </a:r>
            <a:r>
              <a:rPr lang="en-US" altLang="zh-CN">
                <a:ea typeface="宋体" panose="02010600030101010101" pitchFamily="2" charset="-122"/>
              </a:rPr>
              <a:t>JUnit</a:t>
            </a:r>
            <a:r>
              <a:rPr lang="zh-CN" altLang="zh-CN">
                <a:ea typeface="宋体" panose="02010600030101010101" pitchFamily="2" charset="-122"/>
              </a:rPr>
              <a:t>运行图，可以看到</a:t>
            </a:r>
            <a:r>
              <a:rPr lang="en-US" altLang="zh-CN">
                <a:ea typeface="宋体" panose="02010600030101010101" pitchFamily="2" charset="-122"/>
              </a:rPr>
              <a:t>JUnit</a:t>
            </a:r>
            <a:r>
              <a:rPr lang="zh-CN" altLang="zh-CN">
                <a:ea typeface="宋体" panose="02010600030101010101" pitchFamily="2" charset="-122"/>
              </a:rPr>
              <a:t>把测试失败的情况分为两种：</a:t>
            </a:r>
            <a:r>
              <a:rPr lang="en-US" altLang="zh-CN">
                <a:ea typeface="宋体" panose="02010600030101010101" pitchFamily="2" charset="-122"/>
              </a:rPr>
              <a:t>Failure</a:t>
            </a:r>
            <a:r>
              <a:rPr lang="zh-CN" altLang="zh-CN">
                <a:ea typeface="宋体" panose="02010600030101010101" pitchFamily="2" charset="-122"/>
              </a:rPr>
              <a:t>和</a:t>
            </a:r>
            <a:r>
              <a:rPr lang="en-US" altLang="zh-CN">
                <a:ea typeface="宋体" panose="02010600030101010101" pitchFamily="2" charset="-122"/>
              </a:rPr>
              <a:t>Error</a:t>
            </a:r>
            <a:r>
              <a:rPr lang="zh-CN" altLang="zh-CN">
                <a:ea typeface="宋体" panose="02010600030101010101" pitchFamily="2" charset="-122"/>
              </a:rPr>
              <a:t>。</a:t>
            </a:r>
            <a:r>
              <a:rPr lang="en-US" altLang="zh-CN">
                <a:ea typeface="宋体" panose="02010600030101010101" pitchFamily="2" charset="-122"/>
              </a:rPr>
              <a:t>Failure</a:t>
            </a:r>
            <a:r>
              <a:rPr lang="zh-CN" altLang="zh-CN">
                <a:ea typeface="宋体" panose="02010600030101010101" pitchFamily="2" charset="-122"/>
              </a:rPr>
              <a:t>一般由单元测试使用的断言方法判断失败引起，它表示在测试点发现了问题；而</a:t>
            </a:r>
            <a:r>
              <a:rPr lang="en-US" altLang="zh-CN">
                <a:ea typeface="宋体" panose="02010600030101010101" pitchFamily="2" charset="-122"/>
              </a:rPr>
              <a:t>Error</a:t>
            </a:r>
            <a:r>
              <a:rPr lang="zh-CN" altLang="zh-CN">
                <a:ea typeface="宋体" panose="02010600030101010101" pitchFamily="2" charset="-122"/>
              </a:rPr>
              <a:t>则是由代码异常引起，它可能产生于测试代码本身的错误，也可能是被测试代码中的一个隐藏的缺陷（</a:t>
            </a:r>
            <a:r>
              <a:rPr lang="en-US" altLang="zh-CN">
                <a:ea typeface="宋体" panose="02010600030101010101" pitchFamily="2" charset="-122"/>
              </a:rPr>
              <a:t>Bug</a:t>
            </a:r>
            <a:r>
              <a:rPr lang="zh-CN" altLang="zh-CN">
                <a:ea typeface="宋体" panose="02010600030101010101" pitchFamily="2" charset="-122"/>
              </a:rPr>
              <a:t>）。</a:t>
            </a:r>
          </a:p>
          <a:p>
            <a:endParaRPr lang="zh-CN" altLang="en-US">
              <a:ea typeface="宋体" panose="02010600030101010101" pitchFamily="2" charset="-122"/>
            </a:endParaRPr>
          </a:p>
        </p:txBody>
      </p:sp>
    </p:spTree>
    <p:extLst>
      <p:ext uri="{BB962C8B-B14F-4D97-AF65-F5344CB8AC3E}">
        <p14:creationId xmlns:p14="http://schemas.microsoft.com/office/powerpoint/2010/main" val="3114231911"/>
      </p:ext>
    </p:extLst>
  </p:cSld>
  <p:clrMapOvr>
    <a:masterClrMapping/>
  </p:clrMapOvr>
</p:sld>
</file>

<file path=ppt/slides/slide6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F260EDB4-2EBA-449E-A23C-3FC43F9F8D78}"/>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8.2.2  JUnit</a:t>
            </a:r>
            <a:r>
              <a:rPr lang="zh-CN" altLang="zh-CN">
                <a:ea typeface="宋体" panose="02010600030101010101" pitchFamily="2" charset="-122"/>
              </a:rPr>
              <a:t>测试过程</a:t>
            </a:r>
          </a:p>
          <a:p>
            <a:r>
              <a:rPr lang="en-US" altLang="zh-CN">
                <a:ea typeface="宋体" panose="02010600030101010101" pitchFamily="2" charset="-122"/>
              </a:rPr>
              <a:t>		  </a:t>
            </a:r>
            <a:r>
              <a:rPr lang="zh-CN" altLang="zh-CN">
                <a:ea typeface="宋体" panose="02010600030101010101" pitchFamily="2" charset="-122"/>
              </a:rPr>
              <a:t>利用测试改善代码质量，特别是改善设计质量，这就是著名的</a:t>
            </a:r>
            <a:r>
              <a:rPr lang="en-US" altLang="zh-CN">
                <a:ea typeface="宋体" panose="02010600030101010101" pitchFamily="2" charset="-122"/>
              </a:rPr>
              <a:t>测试驱动开发</a:t>
            </a:r>
            <a:r>
              <a:rPr lang="zh-CN" altLang="zh-CN">
                <a:ea typeface="宋体" panose="02010600030101010101" pitchFamily="2" charset="-122"/>
              </a:rPr>
              <a:t>（</a:t>
            </a:r>
            <a:r>
              <a:rPr lang="en-US" altLang="zh-CN">
                <a:ea typeface="宋体" panose="02010600030101010101" pitchFamily="2" charset="-122"/>
              </a:rPr>
              <a:t>Test-Driven Development</a:t>
            </a:r>
            <a:r>
              <a:rPr lang="zh-CN" altLang="zh-CN">
                <a:ea typeface="宋体" panose="02010600030101010101" pitchFamily="2" charset="-122"/>
              </a:rPr>
              <a:t>，</a:t>
            </a:r>
            <a:r>
              <a:rPr lang="en-US" altLang="zh-CN">
                <a:ea typeface="宋体" panose="02010600030101010101" pitchFamily="2" charset="-122"/>
              </a:rPr>
              <a:t>TDD</a:t>
            </a:r>
            <a:r>
              <a:rPr lang="zh-CN" altLang="zh-CN">
                <a:ea typeface="宋体" panose="02010600030101010101" pitchFamily="2" charset="-122"/>
              </a:rPr>
              <a:t>）理论。</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基于</a:t>
            </a:r>
            <a:r>
              <a:rPr lang="en-US" altLang="zh-CN">
                <a:ea typeface="宋体" panose="02010600030101010101" pitchFamily="2" charset="-122"/>
              </a:rPr>
              <a:t>JUnit</a:t>
            </a:r>
            <a:r>
              <a:rPr lang="zh-CN" altLang="zh-CN">
                <a:ea typeface="宋体" panose="02010600030101010101" pitchFamily="2" charset="-122"/>
              </a:rPr>
              <a:t>的测试过程，很好地体现了这一点。同时，</a:t>
            </a:r>
            <a:r>
              <a:rPr lang="en-US" altLang="zh-CN">
                <a:ea typeface="宋体" panose="02010600030101010101" pitchFamily="2" charset="-122"/>
              </a:rPr>
              <a:t>JUnit</a:t>
            </a:r>
            <a:r>
              <a:rPr lang="zh-CN" altLang="zh-CN">
                <a:ea typeface="宋体" panose="02010600030101010101" pitchFamily="2" charset="-122"/>
              </a:rPr>
              <a:t>也是极限编程和重构中极力推荐的工具，因为实现自动单元测试可以大大提高开发效率。</a:t>
            </a:r>
          </a:p>
        </p:txBody>
      </p:sp>
    </p:spTree>
    <p:extLst>
      <p:ext uri="{BB962C8B-B14F-4D97-AF65-F5344CB8AC3E}">
        <p14:creationId xmlns:p14="http://schemas.microsoft.com/office/powerpoint/2010/main" val="2943864357"/>
      </p:ext>
    </p:extLst>
  </p:cSld>
  <p:clrMapOvr>
    <a:masterClrMapping/>
  </p:clrMapOvr>
</p:sld>
</file>

<file path=ppt/slides/slide6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277586EA-85EA-40A1-B065-3C112169AB4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使用</a:t>
            </a:r>
            <a:r>
              <a:rPr lang="en-US" altLang="zh-CN">
                <a:ea typeface="宋体" panose="02010600030101010101" pitchFamily="2" charset="-122"/>
              </a:rPr>
              <a:t>JUnit</a:t>
            </a:r>
            <a:r>
              <a:rPr lang="zh-CN" altLang="zh-CN">
                <a:ea typeface="宋体" panose="02010600030101010101" pitchFamily="2" charset="-122"/>
              </a:rPr>
              <a:t>进行单元测试的过程简要描述如下。</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）判断组件的功能</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）设计组件行为</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）编写单元测试程序（或测试用例）确认组件行为</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）编写组件并执行测试</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835549980"/>
      </p:ext>
    </p:extLst>
  </p:cSld>
  <p:clrMapOvr>
    <a:masterClrMapping/>
  </p:clrMapOvr>
</p:sld>
</file>

<file path=ppt/slides/slide6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25855910-4063-4E8E-8FCC-CD6DF4AD7C9C}"/>
              </a:ext>
            </a:extLst>
          </p:cNvPr>
          <p:cNvSpPr>
            <a:spLocks noGrp="1"/>
          </p:cNvSpPr>
          <p:nvPr>
            <p:ph idx="1"/>
          </p:nvPr>
        </p:nvSpPr>
        <p:spPr>
          <a:xfrm>
            <a:off x="0" y="1295400"/>
            <a:ext cx="8686800" cy="4953000"/>
          </a:xfrm>
        </p:spPr>
        <p:txBody>
          <a:bodyPr/>
          <a:lstStyle/>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）测试替代品</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）重整代码</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）当组件有新的行为时，编写新的测试用例</a:t>
            </a:r>
          </a:p>
          <a:p>
            <a:r>
              <a:rPr lang="zh-CN" altLang="zh-CN">
                <a:ea typeface="宋体" panose="02010600030101010101" pitchFamily="2" charset="-122"/>
              </a:rPr>
              <a:t>（</a:t>
            </a:r>
            <a:r>
              <a:rPr lang="en-US" altLang="zh-CN">
                <a:ea typeface="宋体" panose="02010600030101010101" pitchFamily="2" charset="-122"/>
              </a:rPr>
              <a:t>8</a:t>
            </a:r>
            <a:r>
              <a:rPr lang="zh-CN" altLang="zh-CN">
                <a:ea typeface="宋体" panose="02010600030101010101" pitchFamily="2" charset="-122"/>
              </a:rPr>
              <a:t>）代码修改后返回所有的测试</a:t>
            </a:r>
          </a:p>
          <a:p>
            <a:endParaRPr lang="zh-CN" altLang="en-US">
              <a:ea typeface="宋体" panose="02010600030101010101" pitchFamily="2" charset="-122"/>
            </a:endParaRPr>
          </a:p>
        </p:txBody>
      </p:sp>
    </p:spTree>
    <p:extLst>
      <p:ext uri="{BB962C8B-B14F-4D97-AF65-F5344CB8AC3E}">
        <p14:creationId xmlns:p14="http://schemas.microsoft.com/office/powerpoint/2010/main" val="2684334962"/>
      </p:ext>
    </p:extLst>
  </p:cSld>
  <p:clrMapOvr>
    <a:masterClrMapping/>
  </p:clrMapOvr>
</p:sld>
</file>

<file path=ppt/slides/slide6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BEF109C6-3EE8-440C-A27C-B4ACCD0BF0BA}"/>
              </a:ext>
            </a:extLst>
          </p:cNvPr>
          <p:cNvSpPr>
            <a:spLocks noGrp="1"/>
          </p:cNvSpPr>
          <p:nvPr>
            <p:ph idx="1"/>
          </p:nvPr>
        </p:nvSpPr>
        <p:spPr>
          <a:xfrm>
            <a:off x="-228600" y="1295400"/>
            <a:ext cx="9372600" cy="4953000"/>
          </a:xfrm>
        </p:spPr>
        <p:txBody>
          <a:bodyPr/>
          <a:lstStyle/>
          <a:p>
            <a:r>
              <a:rPr lang="en-US" altLang="zh-CN">
                <a:ea typeface="宋体" panose="02010600030101010101" pitchFamily="2" charset="-122"/>
              </a:rPr>
              <a:t>	8.2.3  JUnit</a:t>
            </a:r>
            <a:r>
              <a:rPr lang="zh-CN" altLang="zh-CN">
                <a:ea typeface="宋体" panose="02010600030101010101" pitchFamily="2" charset="-122"/>
              </a:rPr>
              <a:t>断言设置</a:t>
            </a:r>
          </a:p>
          <a:p>
            <a:r>
              <a:rPr lang="en-US" altLang="zh-CN">
                <a:ea typeface="宋体" panose="02010600030101010101" pitchFamily="2" charset="-122"/>
              </a:rPr>
              <a:t>		   JUnit</a:t>
            </a:r>
            <a:r>
              <a:rPr lang="zh-CN" altLang="zh-CN">
                <a:ea typeface="宋体" panose="02010600030101010101" pitchFamily="2" charset="-122"/>
              </a:rPr>
              <a:t>为我们提供了一些辅助函数，它们用来帮助我们确定被测试的方法是否按照预期的效果正常工作，通常，把这些辅助函数称为断言。</a:t>
            </a:r>
            <a:r>
              <a:rPr lang="en-US" altLang="zh-CN">
                <a:ea typeface="宋体" panose="02010600030101010101" pitchFamily="2" charset="-122"/>
              </a:rPr>
              <a:t>JUnit</a:t>
            </a:r>
            <a:r>
              <a:rPr lang="zh-CN" altLang="zh-CN">
                <a:ea typeface="宋体" panose="02010600030101010101" pitchFamily="2" charset="-122"/>
              </a:rPr>
              <a:t>的各种断言介绍如下：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a:t>
            </a:r>
            <a:r>
              <a:rPr lang="en-US" altLang="zh-CN">
                <a:ea typeface="宋体" panose="02010600030101010101" pitchFamily="2" charset="-122"/>
              </a:rPr>
              <a:t>assertEquals(a, b)</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是否等于</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a</a:t>
            </a:r>
          </a:p>
          <a:p>
            <a:r>
              <a:rPr lang="en-US" altLang="zh-CN">
                <a:ea typeface="宋体" panose="02010600030101010101" pitchFamily="2" charset="-122"/>
              </a:rPr>
              <a:t>	</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是原始类型数值，或者必须为实现比较而具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有</a:t>
            </a:r>
            <a:r>
              <a:rPr lang="en-US" altLang="zh-CN">
                <a:ea typeface="宋体" panose="02010600030101010101" pitchFamily="2" charset="-122"/>
              </a:rPr>
              <a:t>equal</a:t>
            </a:r>
            <a:r>
              <a:rPr lang="zh-CN" altLang="zh-CN">
                <a:ea typeface="宋体" panose="02010600030101010101" pitchFamily="2" charset="-122"/>
              </a:rPr>
              <a:t>方法）。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a:t>
            </a:r>
            <a:r>
              <a:rPr lang="en-US" altLang="zh-CN">
                <a:ea typeface="宋体" panose="02010600030101010101" pitchFamily="2" charset="-122"/>
              </a:rPr>
              <a:t>assertFalse(a)</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是否为</a:t>
            </a:r>
            <a:r>
              <a:rPr lang="en-US" altLang="zh-CN">
                <a:ea typeface="宋体" panose="02010600030101010101" pitchFamily="2" charset="-122"/>
              </a:rPr>
              <a:t>false</a:t>
            </a:r>
            <a:r>
              <a:rPr lang="zh-CN" altLang="zh-CN">
                <a:ea typeface="宋体" panose="02010600030101010101" pitchFamily="2" charset="-122"/>
              </a:rPr>
              <a:t>（假），</a:t>
            </a:r>
            <a:r>
              <a:rPr lang="en-US" altLang="zh-CN">
                <a:ea typeface="宋体" panose="02010600030101010101" pitchFamily="2" charset="-122"/>
              </a:rPr>
              <a:t>a</a:t>
            </a:r>
            <a:r>
              <a:rPr lang="zh-CN" altLang="zh-CN">
                <a:ea typeface="宋体" panose="02010600030101010101" pitchFamily="2" charset="-122"/>
              </a:rPr>
              <a:t>是一个</a:t>
            </a:r>
            <a:r>
              <a:rPr lang="en-US" altLang="zh-CN">
                <a:ea typeface="宋体" panose="02010600030101010101" pitchFamily="2" charset="-122"/>
              </a:rPr>
              <a:t>Boolean</a:t>
            </a:r>
            <a:r>
              <a:rPr lang="zh-CN" altLang="zh-CN">
                <a:ea typeface="宋体" panose="02010600030101010101" pitchFamily="2" charset="-122"/>
              </a:rPr>
              <a:t>数值。</a:t>
            </a:r>
          </a:p>
        </p:txBody>
      </p:sp>
    </p:spTree>
    <p:extLst>
      <p:ext uri="{BB962C8B-B14F-4D97-AF65-F5344CB8AC3E}">
        <p14:creationId xmlns:p14="http://schemas.microsoft.com/office/powerpoint/2010/main" val="644903078"/>
      </p:ext>
    </p:extLst>
  </p:cSld>
  <p:clrMapOvr>
    <a:masterClrMapping/>
  </p:clrMapOvr>
</p:sld>
</file>

<file path=ppt/slides/slide6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A5DE577A-8F86-4C2D-8EBD-862727AA3262}"/>
              </a:ext>
            </a:extLst>
          </p:cNvPr>
          <p:cNvSpPr>
            <a:spLocks noGrp="1"/>
          </p:cNvSpPr>
          <p:nvPr>
            <p:ph idx="1"/>
          </p:nvPr>
        </p:nvSpPr>
        <p:spPr>
          <a:xfrm>
            <a:off x="0" y="1295400"/>
            <a:ext cx="9144000" cy="4953000"/>
          </a:xfrm>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assertTrue(a)</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是否为</a:t>
            </a:r>
            <a:r>
              <a:rPr lang="en-US" altLang="zh-CN">
                <a:ea typeface="宋体" panose="02010600030101010101" pitchFamily="2" charset="-122"/>
              </a:rPr>
              <a:t>true</a:t>
            </a:r>
            <a:r>
              <a:rPr lang="zh-CN" altLang="zh-CN">
                <a:ea typeface="宋体" panose="02010600030101010101" pitchFamily="2" charset="-122"/>
              </a:rPr>
              <a:t>（真），</a:t>
            </a:r>
            <a:r>
              <a:rPr lang="en-US" altLang="zh-CN">
                <a:ea typeface="宋体" panose="02010600030101010101" pitchFamily="2" charset="-122"/>
              </a:rPr>
              <a:t>a</a:t>
            </a:r>
            <a:r>
              <a:rPr lang="zh-CN" altLang="zh-CN">
                <a:ea typeface="宋体" panose="02010600030101010101" pitchFamily="2" charset="-122"/>
              </a:rPr>
              <a:t>是一个</a:t>
            </a:r>
            <a:r>
              <a:rPr lang="en-US" altLang="zh-CN">
                <a:ea typeface="宋体" panose="02010600030101010101" pitchFamily="2" charset="-122"/>
              </a:rPr>
              <a:t>Boolean</a:t>
            </a:r>
            <a:r>
              <a:rPr lang="zh-CN" altLang="zh-CN">
                <a:ea typeface="宋体" panose="02010600030101010101" pitchFamily="2" charset="-122"/>
              </a:rPr>
              <a:t>数值。</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a:t>
            </a:r>
            <a:r>
              <a:rPr lang="en-US" altLang="zh-CN">
                <a:ea typeface="宋体" panose="02010600030101010101" pitchFamily="2" charset="-122"/>
              </a:rPr>
              <a:t>assertNotNull(a)</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是否非空，</a:t>
            </a:r>
            <a:r>
              <a:rPr lang="en-US" altLang="zh-CN">
                <a:ea typeface="宋体" panose="02010600030101010101" pitchFamily="2" charset="-122"/>
              </a:rPr>
              <a:t>a</a:t>
            </a:r>
            <a:r>
              <a:rPr lang="zh-CN" altLang="zh-CN">
                <a:ea typeface="宋体" panose="02010600030101010101" pitchFamily="2" charset="-122"/>
              </a:rPr>
              <a:t>是一个对象或者</a:t>
            </a:r>
            <a:r>
              <a:rPr lang="en-US" altLang="zh-CN">
                <a:ea typeface="宋体" panose="02010600030101010101" pitchFamily="2" charset="-122"/>
              </a:rPr>
              <a:t>null</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a:t>
            </a:r>
            <a:r>
              <a:rPr lang="en-US" altLang="zh-CN">
                <a:ea typeface="宋体" panose="02010600030101010101" pitchFamily="2" charset="-122"/>
              </a:rPr>
              <a:t>assertNull(a)</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是否为空，</a:t>
            </a:r>
            <a:r>
              <a:rPr lang="en-US" altLang="zh-CN">
                <a:ea typeface="宋体" panose="02010600030101010101" pitchFamily="2" charset="-122"/>
              </a:rPr>
              <a:t>a</a:t>
            </a:r>
            <a:r>
              <a:rPr lang="zh-CN" altLang="zh-CN">
                <a:ea typeface="宋体" panose="02010600030101010101" pitchFamily="2" charset="-122"/>
              </a:rPr>
              <a:t>是一个对象或者</a:t>
            </a:r>
            <a:r>
              <a:rPr lang="en-US" altLang="zh-CN">
                <a:ea typeface="宋体" panose="02010600030101010101" pitchFamily="2" charset="-122"/>
              </a:rPr>
              <a:t>null</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a:t>
            </a:r>
            <a:r>
              <a:rPr lang="en-US" altLang="zh-CN">
                <a:ea typeface="宋体" panose="02010600030101010101" pitchFamily="2" charset="-122"/>
              </a:rPr>
              <a:t>assertNotSame(a, b)</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是否没有引用同一个对象。</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a:t>
            </a:r>
            <a:r>
              <a:rPr lang="en-US" altLang="zh-CN">
                <a:ea typeface="宋体" panose="02010600030101010101" pitchFamily="2" charset="-122"/>
              </a:rPr>
              <a:t>assertSame(a, b)</a:t>
            </a:r>
            <a:r>
              <a:rPr lang="zh-CN" altLang="zh-CN">
                <a:ea typeface="宋体" panose="02010600030101010101" pitchFamily="2" charset="-122"/>
              </a:rPr>
              <a:t>，测试</a:t>
            </a:r>
            <a:r>
              <a:rPr lang="en-US" altLang="zh-CN">
                <a:ea typeface="宋体" panose="02010600030101010101" pitchFamily="2" charset="-122"/>
              </a:rPr>
              <a:t>a</a:t>
            </a:r>
            <a:r>
              <a:rPr lang="zh-CN" altLang="zh-CN">
                <a:ea typeface="宋体" panose="02010600030101010101" pitchFamily="2" charset="-122"/>
              </a:rPr>
              <a:t>和</a:t>
            </a:r>
            <a:r>
              <a:rPr lang="en-US" altLang="zh-CN">
                <a:ea typeface="宋体" panose="02010600030101010101" pitchFamily="2" charset="-122"/>
              </a:rPr>
              <a:t>b</a:t>
            </a:r>
            <a:r>
              <a:rPr lang="zh-CN" altLang="zh-CN">
                <a:ea typeface="宋体" panose="02010600030101010101" pitchFamily="2" charset="-122"/>
              </a:rPr>
              <a:t>是否都引用同一个对象。</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4162769194"/>
      </p:ext>
    </p:extLst>
  </p:cSld>
  <p:clrMapOvr>
    <a:masterClrMapping/>
  </p:clrMapOvr>
</p:sld>
</file>

<file path=ppt/slides/slide6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71AA8F2A-8EF4-4E68-B248-4A9527DADFB2}"/>
              </a:ext>
            </a:extLst>
          </p:cNvPr>
          <p:cNvSpPr>
            <a:spLocks noGrp="1"/>
          </p:cNvSpPr>
          <p:nvPr>
            <p:ph idx="1"/>
          </p:nvPr>
        </p:nvSpPr>
        <p:spPr>
          <a:xfrm>
            <a:off x="-152400" y="1295400"/>
            <a:ext cx="9448800" cy="4953000"/>
          </a:xfrm>
        </p:spPr>
        <p:txBody>
          <a:bodyPr/>
          <a:lstStyle/>
          <a:p>
            <a:r>
              <a:rPr lang="en-US" altLang="zh-CN">
                <a:ea typeface="宋体" panose="02010600030101010101" pitchFamily="2" charset="-122"/>
              </a:rPr>
              <a:t>	8.2.4  JUnit</a:t>
            </a:r>
            <a:r>
              <a:rPr lang="zh-CN" altLang="zh-CN">
                <a:ea typeface="宋体" panose="02010600030101010101" pitchFamily="2" charset="-122"/>
              </a:rPr>
              <a:t>测试用例</a:t>
            </a:r>
          </a:p>
          <a:p>
            <a:r>
              <a:rPr lang="en-US" altLang="zh-CN">
                <a:ea typeface="宋体" panose="02010600030101010101" pitchFamily="2" charset="-122"/>
              </a:rPr>
              <a:t>		  </a:t>
            </a:r>
            <a:r>
              <a:rPr lang="zh-CN" altLang="zh-CN">
                <a:ea typeface="宋体" panose="02010600030101010101" pitchFamily="2" charset="-122"/>
              </a:rPr>
              <a:t>使用</a:t>
            </a:r>
            <a:r>
              <a:rPr lang="en-US" altLang="zh-CN">
                <a:ea typeface="宋体" panose="02010600030101010101" pitchFamily="2" charset="-122"/>
              </a:rPr>
              <a:t>JUnit</a:t>
            </a:r>
            <a:r>
              <a:rPr lang="zh-CN" altLang="zh-CN">
                <a:ea typeface="宋体" panose="02010600030101010101" pitchFamily="2" charset="-122"/>
              </a:rPr>
              <a:t>进行测试时，测试用例的编写一般遵循以下方法：</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）在测试单元中引入</a:t>
            </a:r>
            <a:r>
              <a:rPr lang="en-US" altLang="zh-CN">
                <a:ea typeface="宋体" panose="02010600030101010101" pitchFamily="2" charset="-122"/>
              </a:rPr>
              <a:t>import junit.framework. TestCase</a:t>
            </a:r>
            <a:r>
              <a:rPr lang="zh-CN" altLang="zh-CN">
                <a:ea typeface="宋体" panose="02010600030101010101" pitchFamily="2" charset="-122"/>
              </a:rPr>
              <a:t>和</a:t>
            </a:r>
            <a:r>
              <a:rPr lang="en-US" altLang="zh-CN">
                <a:ea typeface="宋体" panose="02010600030101010101" pitchFamily="2" charset="-122"/>
              </a:rPr>
              <a:t>junit.textui.TestRunner</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）该测试单元继承</a:t>
            </a:r>
            <a:r>
              <a:rPr lang="en-US" altLang="zh-CN">
                <a:ea typeface="宋体" panose="02010600030101010101" pitchFamily="2" charset="-122"/>
              </a:rPr>
              <a:t>junit.framework.TestCase</a:t>
            </a:r>
            <a:r>
              <a:rPr lang="zh-CN" altLang="zh-CN">
                <a:ea typeface="宋体" panose="02010600030101010101" pitchFamily="2" charset="-122"/>
              </a:rPr>
              <a:t>。</a:t>
            </a:r>
          </a:p>
        </p:txBody>
      </p:sp>
    </p:spTree>
    <p:extLst>
      <p:ext uri="{BB962C8B-B14F-4D97-AF65-F5344CB8AC3E}">
        <p14:creationId xmlns:p14="http://schemas.microsoft.com/office/powerpoint/2010/main" val="1591437569"/>
      </p:ext>
    </p:extLst>
  </p:cSld>
  <p:clrMapOvr>
    <a:masterClrMapping/>
  </p:clrMapOvr>
</p:sld>
</file>

<file path=ppt/slides/slide6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B6F9F16D-9DAE-4629-89E8-802000334EF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）自行添加一个</a:t>
            </a:r>
            <a:r>
              <a:rPr lang="en-US" altLang="zh-CN">
                <a:ea typeface="宋体" panose="02010600030101010101" pitchFamily="2" charset="-122"/>
              </a:rPr>
              <a:t>main</a:t>
            </a:r>
            <a:r>
              <a:rPr lang="zh-CN" altLang="zh-CN">
                <a:ea typeface="宋体" panose="02010600030101010101" pitchFamily="2" charset="-122"/>
              </a:rPr>
              <a:t>方法，其中调用</a:t>
            </a:r>
            <a:r>
              <a:rPr lang="en-US" altLang="zh-CN">
                <a:ea typeface="宋体" panose="02010600030101010101" pitchFamily="2" charset="-122"/>
              </a:rPr>
              <a:t>TestRunner.run</a:t>
            </a:r>
            <a:r>
              <a:rPr lang="zh-CN" altLang="zh-CN">
                <a:ea typeface="宋体" panose="02010600030101010101" pitchFamily="2" charset="-122"/>
              </a:rPr>
              <a:t>（测试类名</a:t>
            </a:r>
            <a:r>
              <a:rPr lang="en-US" altLang="zh-CN">
                <a:ea typeface="宋体" panose="02010600030101010101" pitchFamily="2" charset="-122"/>
              </a:rPr>
              <a:t>.class</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）有一个调用</a:t>
            </a:r>
            <a:r>
              <a:rPr lang="en-US" altLang="zh-CN">
                <a:ea typeface="宋体" panose="02010600030101010101" pitchFamily="2" charset="-122"/>
              </a:rPr>
              <a:t>super</a:t>
            </a:r>
            <a:r>
              <a:rPr lang="zh-CN" altLang="zh-CN">
                <a:ea typeface="宋体" panose="02010600030101010101" pitchFamily="2" charset="-122"/>
              </a:rPr>
              <a:t>（</a:t>
            </a:r>
            <a:r>
              <a:rPr lang="en-US" altLang="zh-CN">
                <a:ea typeface="宋体" panose="02010600030101010101" pitchFamily="2" charset="-122"/>
              </a:rPr>
              <a:t>String</a:t>
            </a:r>
            <a:r>
              <a:rPr lang="zh-CN" altLang="zh-CN">
                <a:ea typeface="宋体" panose="02010600030101010101" pitchFamily="2" charset="-122"/>
              </a:rPr>
              <a:t>）的构造函数。</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）执行</a:t>
            </a:r>
            <a:r>
              <a:rPr lang="en-US" altLang="zh-CN">
                <a:ea typeface="宋体" panose="02010600030101010101" pitchFamily="2" charset="-122"/>
              </a:rPr>
              <a:t>setup()</a:t>
            </a:r>
            <a:r>
              <a:rPr lang="zh-CN" altLang="zh-CN">
                <a:ea typeface="宋体" panose="02010600030101010101" pitchFamily="2" charset="-122"/>
              </a:rPr>
              <a:t>方法：初始化测试方法所需要的测试环境；一般将执行各个测试方法时所需的初始化工作放在其中，而不放在该测试类的构造方法中。</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）执行</a:t>
            </a:r>
            <a:r>
              <a:rPr lang="en-US" altLang="zh-CN">
                <a:ea typeface="宋体" panose="02010600030101010101" pitchFamily="2" charset="-122"/>
              </a:rPr>
              <a:t>teardown()</a:t>
            </a:r>
            <a:r>
              <a:rPr lang="zh-CN" altLang="zh-CN">
                <a:ea typeface="宋体" panose="02010600030101010101" pitchFamily="2" charset="-122"/>
              </a:rPr>
              <a:t>方法：在每个测试方法被调用之后被调用，负责撤销测试环境。</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23481244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C0363E0C-C6DC-48E3-9D1C-0CA7BB6BE54C}"/>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实施测试应该给出三类信息。</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）软件配置：这是测试的对象，包括软件需求规格说明书、设计规格说明书和被测的源程序。</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）测试配置：包括测试计划、测试步骤、测试用例（测试数据），以及具体实施测试的测试程序等。</a:t>
            </a:r>
          </a:p>
          <a:p>
            <a:pPr eaLnBrk="1" hangingPunct="1"/>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）测试工具：为高效率完成测试所采用的测试工具软件。</a:t>
            </a:r>
          </a:p>
          <a:p>
            <a:pPr eaLnBrk="1" hangingPunct="1"/>
            <a:endParaRPr lang="zh-CN" altLang="en-US">
              <a:ea typeface="宋体" panose="02010600030101010101" pitchFamily="2" charset="-122"/>
            </a:endParaRPr>
          </a:p>
        </p:txBody>
      </p:sp>
    </p:spTree>
  </p:cSld>
  <p:clrMapOvr>
    <a:masterClrMapping/>
  </p:clrMapOvr>
</p:sld>
</file>

<file path=ppt/slides/slide6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853ACC9A-E69F-4FA0-B1DB-BDFB5D0EA969}"/>
              </a:ext>
            </a:extLst>
          </p:cNvPr>
          <p:cNvSpPr>
            <a:spLocks noGrp="1"/>
          </p:cNvSpPr>
          <p:nvPr>
            <p:ph idx="1"/>
          </p:nvPr>
        </p:nvSpPr>
        <p:spPr/>
        <p:txBody>
          <a:bodyPr/>
          <a:lstStyle/>
          <a:p>
            <a:r>
              <a:rPr lang="en-US" altLang="zh-CN">
                <a:ea typeface="宋体" panose="02010600030101010101" pitchFamily="2" charset="-122"/>
              </a:rPr>
              <a:t>	8.3  LoadRunner</a:t>
            </a:r>
            <a:r>
              <a:rPr lang="zh-CN" altLang="zh-CN">
                <a:ea typeface="宋体" panose="02010600030101010101" pitchFamily="2" charset="-122"/>
              </a:rPr>
              <a:t>（黑盒测试工具）</a:t>
            </a:r>
          </a:p>
          <a:p>
            <a:r>
              <a:rPr lang="en-US" altLang="zh-CN">
                <a:ea typeface="宋体" panose="02010600030101010101" pitchFamily="2" charset="-122"/>
              </a:rPr>
              <a:t>		  LoadRunner</a:t>
            </a:r>
            <a:r>
              <a:rPr lang="zh-CN" altLang="zh-CN">
                <a:ea typeface="宋体" panose="02010600030101010101" pitchFamily="2" charset="-122"/>
              </a:rPr>
              <a:t>是负载性能测试工具，通过模拟上万用户实施并发负载及实时性能监测的方式来确认和查找问题。</a:t>
            </a:r>
            <a:r>
              <a:rPr lang="en-US" altLang="zh-CN">
                <a:ea typeface="宋体" panose="02010600030101010101" pitchFamily="2" charset="-122"/>
              </a:rPr>
              <a:t>LoadRunner</a:t>
            </a:r>
            <a:r>
              <a:rPr lang="zh-CN" altLang="zh-CN">
                <a:ea typeface="宋体" panose="02010600030101010101" pitchFamily="2" charset="-122"/>
              </a:rPr>
              <a:t>能够进行性能测试、压力测试，可以模拟多用户确认性能的瓶颈。</a:t>
            </a:r>
            <a:endParaRPr lang="zh-CN" altLang="en-US">
              <a:ea typeface="宋体" panose="02010600030101010101" pitchFamily="2" charset="-122"/>
            </a:endParaRPr>
          </a:p>
        </p:txBody>
      </p:sp>
    </p:spTree>
    <p:extLst>
      <p:ext uri="{BB962C8B-B14F-4D97-AF65-F5344CB8AC3E}">
        <p14:creationId xmlns:p14="http://schemas.microsoft.com/office/powerpoint/2010/main" val="15496188"/>
      </p:ext>
    </p:extLst>
  </p:cSld>
  <p:clrMapOvr>
    <a:masterClrMapping/>
  </p:clrMapOvr>
</p:sld>
</file>

<file path=ppt/slides/slide6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7CEA1277-910D-44EC-BEF8-FF703EDF2E38}"/>
              </a:ext>
            </a:extLst>
          </p:cNvPr>
          <p:cNvSpPr>
            <a:spLocks noGrp="1"/>
          </p:cNvSpPr>
          <p:nvPr>
            <p:ph idx="1"/>
          </p:nvPr>
        </p:nvSpPr>
        <p:spPr>
          <a:xfrm>
            <a:off x="-22860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其主要功能包括创建虚拟用户、创建真实的负载、定位性能问题、</a:t>
            </a:r>
            <a:r>
              <a:rPr lang="en-US" altLang="zh-CN">
                <a:ea typeface="宋体" panose="02010600030101010101" pitchFamily="2" charset="-122"/>
              </a:rPr>
              <a:t>EJB</a:t>
            </a:r>
            <a:r>
              <a:rPr lang="zh-CN" altLang="zh-CN">
                <a:ea typeface="宋体" panose="02010600030101010101" pitchFamily="2" charset="-122"/>
              </a:rPr>
              <a:t>的测试、支持无线应用协议、支持媒体流应用、完整的企业应用环境支持等。</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使用</a:t>
            </a:r>
            <a:r>
              <a:rPr lang="en-US" altLang="zh-CN">
                <a:ea typeface="宋体" panose="02010600030101010101" pitchFamily="2" charset="-122"/>
              </a:rPr>
              <a:t>LoadRunner </a:t>
            </a:r>
            <a:r>
              <a:rPr lang="zh-CN" altLang="zh-CN">
                <a:ea typeface="宋体" panose="02010600030101010101" pitchFamily="2" charset="-122"/>
              </a:rPr>
              <a:t>完成测试工作一般分为虚拟用户生成器创建脚本、中央控制器调度虚拟用户、运行脚本分析测试结果等三个步骤。</a:t>
            </a:r>
          </a:p>
          <a:p>
            <a:r>
              <a:rPr lang="en-US" altLang="zh-CN">
                <a:ea typeface="宋体" panose="02010600030101010101" pitchFamily="2" charset="-122"/>
              </a:rPr>
              <a:t>		   LoadRunner</a:t>
            </a:r>
            <a:r>
              <a:rPr lang="zh-CN" altLang="zh-CN">
                <a:ea typeface="宋体" panose="02010600030101010101" pitchFamily="2" charset="-122"/>
              </a:rPr>
              <a:t>的工作过程如图</a:t>
            </a:r>
            <a:r>
              <a:rPr lang="en-US" altLang="zh-CN">
                <a:ea typeface="宋体" panose="02010600030101010101" pitchFamily="2" charset="-122"/>
              </a:rPr>
              <a:t>8.6</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68652475"/>
      </p:ext>
    </p:extLst>
  </p:cSld>
  <p:clrMapOvr>
    <a:masterClrMapping/>
  </p:clrMapOvr>
</p:sld>
</file>

<file path=ppt/slides/slide6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8FA94897-1C8B-45FE-9874-65D8DABCE6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295400"/>
            <a:ext cx="5673725"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矩形 5">
            <a:extLst>
              <a:ext uri="{FF2B5EF4-FFF2-40B4-BE49-F238E27FC236}">
                <a16:creationId xmlns:a16="http://schemas.microsoft.com/office/drawing/2014/main" id="{8BAEF60E-9753-42FD-A487-5147A16E2BCE}"/>
              </a:ext>
            </a:extLst>
          </p:cNvPr>
          <p:cNvSpPr>
            <a:spLocks noChangeArrowheads="1"/>
          </p:cNvSpPr>
          <p:nvPr/>
        </p:nvSpPr>
        <p:spPr bwMode="auto">
          <a:xfrm>
            <a:off x="3048000" y="6324600"/>
            <a:ext cx="3154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8.6  LoadRunner</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工作过程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4431823"/>
      </p:ext>
    </p:extLst>
  </p:cSld>
  <p:clrMapOvr>
    <a:masterClrMapping/>
  </p:clrMapOvr>
</p:sld>
</file>

<file path=ppt/slides/slide6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DC2A412D-14A0-4B06-8C24-940C9FC4857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8.3.1  </a:t>
            </a:r>
            <a:r>
              <a:rPr lang="zh-CN" altLang="zh-CN">
                <a:ea typeface="宋体" panose="02010600030101010101" pitchFamily="2" charset="-122"/>
              </a:rPr>
              <a:t>创建</a:t>
            </a:r>
            <a:r>
              <a:rPr lang="en-US" altLang="zh-CN">
                <a:ea typeface="宋体" panose="02010600030101010101" pitchFamily="2" charset="-122"/>
              </a:rPr>
              <a:t>Vuser</a:t>
            </a:r>
            <a:r>
              <a:rPr lang="zh-CN" altLang="zh-CN">
                <a:ea typeface="宋体" panose="02010600030101010101" pitchFamily="2" charset="-122"/>
              </a:rPr>
              <a:t>脚本</a:t>
            </a:r>
          </a:p>
          <a:p>
            <a:r>
              <a:rPr lang="en-US" altLang="zh-CN">
                <a:ea typeface="宋体" panose="02010600030101010101" pitchFamily="2" charset="-122"/>
              </a:rPr>
              <a:t>		  LoadRunner</a:t>
            </a:r>
            <a:r>
              <a:rPr lang="zh-CN" altLang="zh-CN">
                <a:ea typeface="宋体" panose="02010600030101010101" pitchFamily="2" charset="-122"/>
              </a:rPr>
              <a:t>用虚拟用户（或称</a:t>
            </a:r>
            <a:r>
              <a:rPr lang="en-US" altLang="zh-CN">
                <a:ea typeface="宋体" panose="02010600030101010101" pitchFamily="2" charset="-122"/>
              </a:rPr>
              <a:t>Vuser</a:t>
            </a:r>
            <a:r>
              <a:rPr lang="zh-CN" altLang="zh-CN">
                <a:ea typeface="宋体" panose="02010600030101010101" pitchFamily="2" charset="-122"/>
              </a:rPr>
              <a:t>）代替实际用户，虚拟用户通过执行典型业务流程模拟实际用户的操作。对于虚拟用户执行的每个操作，</a:t>
            </a:r>
            <a:r>
              <a:rPr lang="en-US" altLang="zh-CN">
                <a:ea typeface="宋体" panose="02010600030101010101" pitchFamily="2" charset="-122"/>
              </a:rPr>
              <a:t>LoadRunner</a:t>
            </a:r>
            <a:r>
              <a:rPr lang="zh-CN" altLang="zh-CN">
                <a:ea typeface="宋体" panose="02010600030101010101" pitchFamily="2" charset="-122"/>
              </a:rPr>
              <a:t>向服务器提交输入信息。</a:t>
            </a:r>
            <a:endParaRPr lang="zh-CN" altLang="en-US">
              <a:ea typeface="宋体" panose="02010600030101010101" pitchFamily="2" charset="-122"/>
            </a:endParaRPr>
          </a:p>
        </p:txBody>
      </p:sp>
    </p:spTree>
    <p:extLst>
      <p:ext uri="{BB962C8B-B14F-4D97-AF65-F5344CB8AC3E}">
        <p14:creationId xmlns:p14="http://schemas.microsoft.com/office/powerpoint/2010/main" val="2811349639"/>
      </p:ext>
    </p:extLst>
  </p:cSld>
  <p:clrMapOvr>
    <a:masterClrMapping/>
  </p:clrMapOvr>
</p:sld>
</file>

<file path=ppt/slides/slide6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69800C23-2A10-448F-989A-10ECFA84C36C}"/>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由于多个</a:t>
            </a:r>
            <a:r>
              <a:rPr lang="en-US" altLang="zh-CN">
                <a:ea typeface="宋体" panose="02010600030101010101" pitchFamily="2" charset="-122"/>
              </a:rPr>
              <a:t>Vuser</a:t>
            </a:r>
            <a:r>
              <a:rPr lang="zh-CN" altLang="zh-CN">
                <a:ea typeface="宋体" panose="02010600030101010101" pitchFamily="2" charset="-122"/>
              </a:rPr>
              <a:t>可以同时运行在同一台</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工作站上，为增大系统上的负载只需要增加</a:t>
            </a:r>
            <a:endParaRPr lang="en-US" altLang="zh-CN">
              <a:ea typeface="宋体" panose="02010600030101010101" pitchFamily="2" charset="-122"/>
            </a:endParaRPr>
          </a:p>
          <a:p>
            <a:r>
              <a:rPr lang="en-US" altLang="zh-CN">
                <a:ea typeface="宋体" panose="02010600030101010101" pitchFamily="2" charset="-122"/>
              </a:rPr>
              <a:t>	Vuser</a:t>
            </a:r>
            <a:r>
              <a:rPr lang="zh-CN" altLang="zh-CN">
                <a:ea typeface="宋体" panose="02010600030101010101" pitchFamily="2" charset="-122"/>
              </a:rPr>
              <a:t>的数量就可以。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通过使用</a:t>
            </a:r>
            <a:r>
              <a:rPr lang="en-US" altLang="zh-CN">
                <a:ea typeface="宋体" panose="02010600030101010101" pitchFamily="2" charset="-122"/>
              </a:rPr>
              <a:t>LoadRunner</a:t>
            </a:r>
            <a:r>
              <a:rPr lang="zh-CN" altLang="zh-CN">
                <a:ea typeface="宋体" panose="02010600030101010101" pitchFamily="2" charset="-122"/>
              </a:rPr>
              <a:t>，还可以将客户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端</a:t>
            </a:r>
            <a:r>
              <a:rPr lang="en-US" altLang="zh-CN">
                <a:ea typeface="宋体" panose="02010600030101010101" pitchFamily="2" charset="-122"/>
              </a:rPr>
              <a:t>/</a:t>
            </a:r>
            <a:r>
              <a:rPr lang="zh-CN" altLang="zh-CN">
                <a:ea typeface="宋体" panose="02010600030101010101" pitchFamily="2" charset="-122"/>
              </a:rPr>
              <a:t>服务器性能测试需求划分为多个方案，每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个方案定义单个测试会话中发生的事件。</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2517915630"/>
      </p:ext>
    </p:extLst>
  </p:cSld>
  <p:clrMapOvr>
    <a:masterClrMapping/>
  </p:clrMapOvr>
</p:sld>
</file>

<file path=ppt/slides/slide6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97831667-7146-4569-B305-F7BC96AA9C1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创建</a:t>
            </a:r>
            <a:r>
              <a:rPr lang="en-US" altLang="zh-CN">
                <a:ea typeface="宋体" panose="02010600030101010101" pitchFamily="2" charset="-122"/>
              </a:rPr>
              <a:t>Vuser</a:t>
            </a:r>
            <a:r>
              <a:rPr lang="zh-CN" altLang="zh-CN">
                <a:ea typeface="宋体" panose="02010600030101010101" pitchFamily="2" charset="-122"/>
              </a:rPr>
              <a:t>脚本的大致步骤如下：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）启动</a:t>
            </a:r>
            <a:r>
              <a:rPr lang="en-US" altLang="zh-CN">
                <a:ea typeface="宋体" panose="02010600030101010101" pitchFamily="2" charset="-122"/>
              </a:rPr>
              <a:t>VuGen</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）使用</a:t>
            </a:r>
            <a:r>
              <a:rPr lang="en-US" altLang="zh-CN">
                <a:ea typeface="宋体" panose="02010600030101010101" pitchFamily="2" charset="-122"/>
              </a:rPr>
              <a:t>VuGen</a:t>
            </a:r>
            <a:r>
              <a:rPr lang="zh-CN" altLang="zh-CN">
                <a:ea typeface="宋体" panose="02010600030101010101" pitchFamily="2" charset="-122"/>
              </a:rPr>
              <a:t>进行录制。</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）插入事务。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）插入集合点。</a:t>
            </a:r>
          </a:p>
          <a:p>
            <a:endParaRPr lang="zh-CN" altLang="en-US">
              <a:ea typeface="宋体" panose="02010600030101010101" pitchFamily="2" charset="-122"/>
            </a:endParaRPr>
          </a:p>
        </p:txBody>
      </p:sp>
    </p:spTree>
    <p:extLst>
      <p:ext uri="{BB962C8B-B14F-4D97-AF65-F5344CB8AC3E}">
        <p14:creationId xmlns:p14="http://schemas.microsoft.com/office/powerpoint/2010/main" val="1566860623"/>
      </p:ext>
    </p:extLst>
  </p:cSld>
  <p:clrMapOvr>
    <a:masterClrMapping/>
  </p:clrMapOvr>
</p:sld>
</file>

<file path=ppt/slides/slide6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4C1A43F3-13A9-44EC-9523-256162DD424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8.3.2  </a:t>
            </a:r>
            <a:r>
              <a:rPr lang="zh-CN" altLang="zh-CN">
                <a:ea typeface="宋体" panose="02010600030101010101" pitchFamily="2" charset="-122"/>
              </a:rPr>
              <a:t>定义方案场景</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）计划定义</a:t>
            </a:r>
          </a:p>
          <a:p>
            <a:r>
              <a:rPr lang="en-US" altLang="zh-CN">
                <a:ea typeface="宋体" panose="02010600030101010101" pitchFamily="2" charset="-122"/>
              </a:rPr>
              <a:t>		  </a:t>
            </a:r>
            <a:r>
              <a:rPr lang="zh-CN" altLang="zh-CN">
                <a:ea typeface="宋体" panose="02010600030101010101" pitchFamily="2" charset="-122"/>
              </a:rPr>
              <a:t>按方案计划：定义整个方案的设置。选项卡有“加压”、“持续时间”和“减压”三项。</a:t>
            </a:r>
          </a:p>
          <a:p>
            <a:r>
              <a:rPr lang="en-US" altLang="zh-CN">
                <a:ea typeface="宋体" panose="02010600030101010101" pitchFamily="2" charset="-122"/>
              </a:rPr>
              <a:t>		  </a:t>
            </a:r>
            <a:r>
              <a:rPr lang="zh-CN" altLang="zh-CN">
                <a:ea typeface="宋体" panose="02010600030101010101" pitchFamily="2" charset="-122"/>
              </a:rPr>
              <a:t>按组计划：定义各个组的设置。从左侧的框中，选择要计划的</a:t>
            </a:r>
            <a:r>
              <a:rPr lang="en-US" altLang="zh-CN">
                <a:ea typeface="宋体" panose="02010600030101010101" pitchFamily="2" charset="-122"/>
              </a:rPr>
              <a:t> Vuser </a:t>
            </a:r>
            <a:r>
              <a:rPr lang="zh-CN" altLang="zh-CN">
                <a:ea typeface="宋体" panose="02010600030101010101" pitchFamily="2" charset="-122"/>
              </a:rPr>
              <a:t>组。选项卡有“开始时间”、“加压”、“持续时间”和“减压”。</a:t>
            </a:r>
          </a:p>
        </p:txBody>
      </p:sp>
    </p:spTree>
    <p:extLst>
      <p:ext uri="{BB962C8B-B14F-4D97-AF65-F5344CB8AC3E}">
        <p14:creationId xmlns:p14="http://schemas.microsoft.com/office/powerpoint/2010/main" val="146362158"/>
      </p:ext>
    </p:extLst>
  </p:cSld>
  <p:clrMapOvr>
    <a:masterClrMapping/>
  </p:clrMapOvr>
</p:sld>
</file>

<file path=ppt/slides/slide6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DF32575F-381E-44D5-94E9-B6712B3B4558}"/>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）“加压”选项卡</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）“持续时间”选项卡</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）“减压”选项卡</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）设置延迟方案开始时间</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158606483"/>
      </p:ext>
    </p:extLst>
  </p:cSld>
  <p:clrMapOvr>
    <a:masterClrMapping/>
  </p:clrMapOvr>
</p:sld>
</file>

<file path=ppt/slides/slide6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F03DA127-4728-4FB3-A383-5E393B261E31}"/>
              </a:ext>
            </a:extLst>
          </p:cNvPr>
          <p:cNvSpPr>
            <a:spLocks noGrp="1"/>
          </p:cNvSpPr>
          <p:nvPr>
            <p:ph idx="1"/>
          </p:nvPr>
        </p:nvSpPr>
        <p:spPr>
          <a:xfrm>
            <a:off x="-304800" y="1295400"/>
            <a:ext cx="9448800" cy="4953000"/>
          </a:xfrm>
        </p:spPr>
        <p:txBody>
          <a:bodyPr/>
          <a:lstStyle/>
          <a:p>
            <a:r>
              <a:rPr lang="en-US" altLang="zh-CN">
                <a:ea typeface="宋体" panose="02010600030101010101" pitchFamily="2" charset="-122"/>
              </a:rPr>
              <a:t>	8.3.3  </a:t>
            </a:r>
            <a:r>
              <a:rPr lang="zh-CN" altLang="zh-CN">
                <a:ea typeface="宋体" panose="02010600030101010101" pitchFamily="2" charset="-122"/>
              </a:rPr>
              <a:t>运行方案场景</a:t>
            </a:r>
          </a:p>
          <a:p>
            <a:r>
              <a:rPr lang="en-US" altLang="zh-CN">
                <a:ea typeface="宋体" panose="02010600030101010101" pitchFamily="2" charset="-122"/>
              </a:rPr>
              <a:t>		  </a:t>
            </a:r>
            <a:r>
              <a:rPr lang="zh-CN" altLang="zh-CN">
                <a:ea typeface="宋体" panose="02010600030101010101" pitchFamily="2" charset="-122"/>
              </a:rPr>
              <a:t>运行方案时，</a:t>
            </a:r>
            <a:r>
              <a:rPr lang="en-US" altLang="zh-CN">
                <a:ea typeface="宋体" panose="02010600030101010101" pitchFamily="2" charset="-122"/>
              </a:rPr>
              <a:t>LoadRunner</a:t>
            </a:r>
            <a:r>
              <a:rPr lang="zh-CN" altLang="zh-CN">
                <a:ea typeface="宋体" panose="02010600030101010101" pitchFamily="2" charset="-122"/>
              </a:rPr>
              <a:t>会为</a:t>
            </a:r>
            <a:r>
              <a:rPr lang="en-US" altLang="zh-CN">
                <a:ea typeface="宋体" panose="02010600030101010101" pitchFamily="2" charset="-122"/>
              </a:rPr>
              <a:t>Vuser</a:t>
            </a:r>
            <a:r>
              <a:rPr lang="zh-CN" altLang="zh-CN">
                <a:ea typeface="宋体" panose="02010600030101010101" pitchFamily="2" charset="-122"/>
              </a:rPr>
              <a:t>组分配负载生成器并执行它们的</a:t>
            </a:r>
            <a:r>
              <a:rPr lang="en-US" altLang="zh-CN">
                <a:ea typeface="宋体" panose="02010600030101010101" pitchFamily="2" charset="-122"/>
              </a:rPr>
              <a:t>Vuser</a:t>
            </a:r>
            <a:r>
              <a:rPr lang="zh-CN" altLang="zh-CN">
                <a:ea typeface="宋体" panose="02010600030101010101" pitchFamily="2" charset="-122"/>
              </a:rPr>
              <a:t>脚本。在方案执行期间，</a:t>
            </a:r>
            <a:r>
              <a:rPr lang="en-US" altLang="zh-CN">
                <a:ea typeface="宋体" panose="02010600030101010101" pitchFamily="2" charset="-122"/>
              </a:rPr>
              <a:t>LoadRunner</a:t>
            </a:r>
            <a:r>
              <a:rPr lang="zh-CN" altLang="zh-CN">
                <a:ea typeface="宋体" panose="02010600030101010101" pitchFamily="2" charset="-122"/>
              </a:rPr>
              <a:t>将：</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）记录在</a:t>
            </a:r>
            <a:r>
              <a:rPr lang="en-US" altLang="zh-CN">
                <a:ea typeface="宋体" panose="02010600030101010101" pitchFamily="2" charset="-122"/>
              </a:rPr>
              <a:t>Vuser</a:t>
            </a:r>
            <a:r>
              <a:rPr lang="zh-CN" altLang="zh-CN">
                <a:ea typeface="宋体" panose="02010600030101010101" pitchFamily="2" charset="-122"/>
              </a:rPr>
              <a:t>脚本中定义的事务的持续时间；</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）执行包括在</a:t>
            </a:r>
            <a:r>
              <a:rPr lang="en-US" altLang="zh-CN">
                <a:ea typeface="宋体" panose="02010600030101010101" pitchFamily="2" charset="-122"/>
              </a:rPr>
              <a:t>Vuser</a:t>
            </a:r>
            <a:r>
              <a:rPr lang="zh-CN" altLang="zh-CN">
                <a:ea typeface="宋体" panose="02010600030101010101" pitchFamily="2" charset="-122"/>
              </a:rPr>
              <a:t>脚本中的集合；</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）收集</a:t>
            </a:r>
            <a:r>
              <a:rPr lang="en-US" altLang="zh-CN">
                <a:ea typeface="宋体" panose="02010600030101010101" pitchFamily="2" charset="-122"/>
              </a:rPr>
              <a:t>Vuser</a:t>
            </a:r>
            <a:r>
              <a:rPr lang="zh-CN" altLang="zh-CN">
                <a:ea typeface="宋体" panose="02010600030101010101" pitchFamily="2" charset="-122"/>
              </a:rPr>
              <a:t>生成的错误、警告和通知消息。</a:t>
            </a:r>
          </a:p>
          <a:p>
            <a:endParaRPr lang="zh-CN" altLang="en-US">
              <a:ea typeface="宋体" panose="02010600030101010101" pitchFamily="2" charset="-122"/>
            </a:endParaRPr>
          </a:p>
        </p:txBody>
      </p:sp>
    </p:spTree>
    <p:extLst>
      <p:ext uri="{BB962C8B-B14F-4D97-AF65-F5344CB8AC3E}">
        <p14:creationId xmlns:p14="http://schemas.microsoft.com/office/powerpoint/2010/main" val="1816941400"/>
      </p:ext>
    </p:extLst>
  </p:cSld>
  <p:clrMapOvr>
    <a:masterClrMapping/>
  </p:clrMapOvr>
</p:sld>
</file>

<file path=ppt/slides/slide6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10EC1E9F-AACC-412E-B775-0F23EEE26D64}"/>
              </a:ext>
            </a:extLst>
          </p:cNvPr>
          <p:cNvSpPr>
            <a:spLocks noGrp="1"/>
          </p:cNvSpPr>
          <p:nvPr>
            <p:ph idx="1"/>
          </p:nvPr>
        </p:nvSpPr>
        <p:spPr/>
        <p:txBody>
          <a:bodyPr/>
          <a:lstStyle/>
          <a:p>
            <a:r>
              <a:rPr lang="en-US" altLang="zh-CN">
                <a:ea typeface="宋体" panose="02010600030101010101" pitchFamily="2" charset="-122"/>
              </a:rPr>
              <a:t>	8.3.4  </a:t>
            </a:r>
            <a:r>
              <a:rPr lang="zh-CN" altLang="zh-CN">
                <a:ea typeface="宋体" panose="02010600030101010101" pitchFamily="2" charset="-122"/>
              </a:rPr>
              <a:t>分析负载结果</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）创建会话</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）使用</a:t>
            </a:r>
            <a:r>
              <a:rPr lang="en-US" altLang="zh-CN">
                <a:ea typeface="宋体" panose="02010600030101010101" pitchFamily="2" charset="-122"/>
              </a:rPr>
              <a:t>Analysis</a:t>
            </a:r>
            <a:r>
              <a:rPr lang="zh-CN" altLang="zh-CN">
                <a:ea typeface="宋体" panose="02010600030101010101" pitchFamily="2" charset="-122"/>
              </a:rPr>
              <a:t>图</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Analysis</a:t>
            </a:r>
            <a:r>
              <a:rPr lang="zh-CN" altLang="zh-CN">
                <a:ea typeface="宋体" panose="02010600030101010101" pitchFamily="2" charset="-122"/>
              </a:rPr>
              <a:t>报告</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）查看报告</a:t>
            </a:r>
          </a:p>
          <a:p>
            <a:endParaRPr lang="zh-CN" altLang="en-US">
              <a:ea typeface="宋体" panose="02010600030101010101" pitchFamily="2" charset="-122"/>
            </a:endParaRPr>
          </a:p>
        </p:txBody>
      </p:sp>
    </p:spTree>
    <p:extLst>
      <p:ext uri="{BB962C8B-B14F-4D97-AF65-F5344CB8AC3E}">
        <p14:creationId xmlns:p14="http://schemas.microsoft.com/office/powerpoint/2010/main" val="39175862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a:extLst>
              <a:ext uri="{FF2B5EF4-FFF2-40B4-BE49-F238E27FC236}">
                <a16:creationId xmlns:a16="http://schemas.microsoft.com/office/drawing/2014/main" id="{D04C632E-D27E-4A91-B496-CE4B1B2276FC}"/>
              </a:ext>
            </a:extLst>
          </p:cNvPr>
          <p:cNvSpPr>
            <a:spLocks noGrp="1"/>
          </p:cNvSpPr>
          <p:nvPr>
            <p:ph type="title"/>
          </p:nvPr>
        </p:nvSpPr>
        <p:spPr/>
        <p:txBody>
          <a:bodyPr/>
          <a:lstStyle/>
          <a:p>
            <a:pPr eaLnBrk="1" hangingPunct="1"/>
            <a:r>
              <a:rPr lang="en-US" altLang="zh-CN">
                <a:ea typeface="宋体" panose="02010600030101010101" pitchFamily="2" charset="-122"/>
              </a:rPr>
              <a:t>1.5  </a:t>
            </a:r>
            <a:r>
              <a:rPr lang="zh-CN" altLang="zh-CN">
                <a:ea typeface="宋体" panose="02010600030101010101" pitchFamily="2" charset="-122"/>
              </a:rPr>
              <a:t>软件测试发展的历史回顾</a:t>
            </a:r>
            <a:endParaRPr lang="zh-CN" altLang="en-US">
              <a:ea typeface="宋体" panose="02010600030101010101" pitchFamily="2" charset="-122"/>
            </a:endParaRPr>
          </a:p>
        </p:txBody>
      </p:sp>
      <p:sp>
        <p:nvSpPr>
          <p:cNvPr id="70659" name="内容占位符 2">
            <a:extLst>
              <a:ext uri="{FF2B5EF4-FFF2-40B4-BE49-F238E27FC236}">
                <a16:creationId xmlns:a16="http://schemas.microsoft.com/office/drawing/2014/main" id="{7E879C85-8AC0-4408-8587-1A2D63404A2D}"/>
              </a:ext>
            </a:extLst>
          </p:cNvPr>
          <p:cNvSpPr>
            <a:spLocks noGrp="1"/>
          </p:cNvSpPr>
          <p:nvPr>
            <p:ph idx="1"/>
          </p:nvPr>
        </p:nvSpPr>
        <p:spPr/>
        <p:txBody>
          <a:bodyPr/>
          <a:lstStyle/>
          <a:p>
            <a:pPr eaLnBrk="1" hangingPunct="1"/>
            <a:r>
              <a:rPr lang="en-US" altLang="zh-CN">
                <a:ea typeface="宋体" panose="02010600030101010101" pitchFamily="2" charset="-122"/>
              </a:rPr>
              <a:t>	1.5.1  </a:t>
            </a:r>
            <a:r>
              <a:rPr lang="zh-CN" altLang="zh-CN">
                <a:ea typeface="宋体" panose="02010600030101010101" pitchFamily="2" charset="-122"/>
              </a:rPr>
              <a:t>历史回顾</a:t>
            </a:r>
          </a:p>
          <a:p>
            <a:pPr eaLnBrk="1" hangingPunct="1"/>
            <a:r>
              <a:rPr lang="en-US" altLang="zh-CN">
                <a:ea typeface="宋体" panose="02010600030101010101" pitchFamily="2" charset="-122"/>
              </a:rPr>
              <a:t>		  </a:t>
            </a:r>
            <a:r>
              <a:rPr lang="zh-CN" altLang="zh-CN">
                <a:ea typeface="宋体" panose="02010600030101010101" pitchFamily="2" charset="-122"/>
              </a:rPr>
              <a:t>早在</a:t>
            </a:r>
            <a:r>
              <a:rPr lang="en-US" altLang="zh-CN">
                <a:ea typeface="宋体" panose="02010600030101010101" pitchFamily="2" charset="-122"/>
              </a:rPr>
              <a:t>20</a:t>
            </a:r>
            <a:r>
              <a:rPr lang="zh-CN" altLang="zh-CN">
                <a:ea typeface="宋体" panose="02010600030101010101" pitchFamily="2" charset="-122"/>
              </a:rPr>
              <a:t>世纪</a:t>
            </a:r>
            <a:r>
              <a:rPr lang="en-US" altLang="zh-CN">
                <a:ea typeface="宋体" panose="02010600030101010101" pitchFamily="2" charset="-122"/>
              </a:rPr>
              <a:t>50</a:t>
            </a:r>
            <a:r>
              <a:rPr lang="zh-CN" altLang="zh-CN">
                <a:ea typeface="宋体" panose="02010600030101010101" pitchFamily="2" charset="-122"/>
              </a:rPr>
              <a:t>年代，英国著名的计算机科学家图灵就曾给出程序测试的原始定义。</a:t>
            </a:r>
            <a:endParaRPr lang="en-US" altLang="zh-CN">
              <a:ea typeface="宋体" panose="02010600030101010101" pitchFamily="2" charset="-122"/>
            </a:endParaRPr>
          </a:p>
          <a:p>
            <a:pPr eaLnBrk="1" hangingPunct="1"/>
            <a:r>
              <a:rPr lang="en-US" altLang="zh-CN">
                <a:ea typeface="宋体" panose="02010600030101010101" pitchFamily="2" charset="-122"/>
              </a:rPr>
              <a:t>		  20</a:t>
            </a:r>
            <a:r>
              <a:rPr lang="zh-CN" altLang="zh-CN">
                <a:ea typeface="宋体" panose="02010600030101010101" pitchFamily="2" charset="-122"/>
              </a:rPr>
              <a:t>世纪</a:t>
            </a:r>
            <a:r>
              <a:rPr lang="en-US" altLang="zh-CN">
                <a:ea typeface="宋体" panose="02010600030101010101" pitchFamily="2" charset="-122"/>
              </a:rPr>
              <a:t>50</a:t>
            </a:r>
            <a:r>
              <a:rPr lang="zh-CN" altLang="zh-CN">
                <a:ea typeface="宋体" panose="02010600030101010101" pitchFamily="2" charset="-122"/>
              </a:rPr>
              <a:t>年代以后，随着高级语言的诞生和广泛使用，测试工作自然把重心逐渐转移到用高级语言编写的程序系统了。尽管随机选取测试数据的方法一直是低效的，然而测试在程序的开发过程中仍然没有受到应有的重视。测试方法和理论研究发展缓慢。</a:t>
            </a:r>
          </a:p>
          <a:p>
            <a:pPr eaLnBrk="1" hangingPunct="1"/>
            <a:endParaRPr lang="zh-CN" altLang="en-US">
              <a:ea typeface="宋体" panose="02010600030101010101" pitchFamily="2" charset="-122"/>
            </a:endParaRPr>
          </a:p>
        </p:txBody>
      </p:sp>
    </p:spTree>
  </p:cSld>
  <p:clrMapOvr>
    <a:masterClrMapping/>
  </p:clrMapOvr>
</p:sld>
</file>

<file path=ppt/slides/slide6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EE2B0D32-6DCB-4932-9300-63F33EE75164}"/>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8.4  TestDirector</a:t>
            </a:r>
            <a:r>
              <a:rPr lang="zh-CN" altLang="zh-CN">
                <a:ea typeface="宋体" panose="02010600030101010101" pitchFamily="2" charset="-122"/>
              </a:rPr>
              <a:t>（测试管理工具）</a:t>
            </a:r>
          </a:p>
          <a:p>
            <a:r>
              <a:rPr lang="en-US" altLang="zh-CN">
                <a:ea typeface="宋体" panose="02010600030101010101" pitchFamily="2" charset="-122"/>
              </a:rPr>
              <a:t>		   TestDirector</a:t>
            </a:r>
            <a:r>
              <a:rPr lang="zh-CN" altLang="zh-CN">
                <a:ea typeface="宋体" panose="02010600030101010101" pitchFamily="2" charset="-122"/>
              </a:rPr>
              <a:t>是</a:t>
            </a:r>
            <a:r>
              <a:rPr lang="en-US" altLang="zh-CN">
                <a:ea typeface="宋体" panose="02010600030101010101" pitchFamily="2" charset="-122"/>
              </a:rPr>
              <a:t>HP Mercury</a:t>
            </a:r>
            <a:r>
              <a:rPr lang="zh-CN" altLang="zh-CN">
                <a:ea typeface="宋体" panose="02010600030101010101" pitchFamily="2" charset="-122"/>
              </a:rPr>
              <a:t>公司基于</a:t>
            </a:r>
            <a:r>
              <a:rPr lang="en-US" altLang="zh-CN">
                <a:ea typeface="宋体" panose="02010600030101010101" pitchFamily="2" charset="-122"/>
              </a:rPr>
              <a:t>Web</a:t>
            </a:r>
            <a:r>
              <a:rPr lang="zh-CN" altLang="zh-CN">
                <a:ea typeface="宋体" panose="02010600030101010101" pitchFamily="2" charset="-122"/>
              </a:rPr>
              <a:t>的测试管理工具，它在一个整体的应用系统中集成了测试管理的各个部分，包括需求管理、测试计划、测试执行以及错误跟踪等功能，从而有效地整合了测试过程。</a:t>
            </a:r>
          </a:p>
        </p:txBody>
      </p:sp>
    </p:spTree>
    <p:extLst>
      <p:ext uri="{BB962C8B-B14F-4D97-AF65-F5344CB8AC3E}">
        <p14:creationId xmlns:p14="http://schemas.microsoft.com/office/powerpoint/2010/main" val="3078129187"/>
      </p:ext>
    </p:extLst>
  </p:cSld>
  <p:clrMapOvr>
    <a:masterClrMapping/>
  </p:clrMapOvr>
</p:sld>
</file>

<file path=ppt/slides/slide6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6E34CFB9-89E3-443A-A5A0-572EE5AA87C5}"/>
              </a:ext>
            </a:extLst>
          </p:cNvPr>
          <p:cNvSpPr>
            <a:spLocks noGrp="1"/>
          </p:cNvSpPr>
          <p:nvPr>
            <p:ph idx="1"/>
          </p:nvPr>
        </p:nvSpPr>
        <p:spPr/>
        <p:txBody>
          <a:bodyPr/>
          <a:lstStyle/>
          <a:p>
            <a:r>
              <a:rPr lang="en-US" altLang="zh-CN">
                <a:ea typeface="宋体" panose="02010600030101010101" pitchFamily="2" charset="-122"/>
              </a:rPr>
              <a:t>		  TestDirector</a:t>
            </a:r>
            <a:r>
              <a:rPr lang="zh-CN" altLang="zh-CN">
                <a:ea typeface="宋体" panose="02010600030101010101" pitchFamily="2" charset="-122"/>
              </a:rPr>
              <a:t>采用集中式的项目信息管理，后台采用集中式的数据库（</a:t>
            </a:r>
            <a:r>
              <a:rPr lang="en-US" altLang="zh-CN">
                <a:ea typeface="宋体" panose="02010600030101010101" pitchFamily="2" charset="-122"/>
              </a:rPr>
              <a:t>Oracle</a:t>
            </a:r>
            <a:r>
              <a:rPr lang="zh-CN" altLang="zh-CN">
                <a:ea typeface="宋体" panose="02010600030101010101" pitchFamily="2" charset="-122"/>
              </a:rPr>
              <a:t>、</a:t>
            </a:r>
            <a:r>
              <a:rPr lang="en-US" altLang="zh-CN">
                <a:ea typeface="宋体" panose="02010600030101010101" pitchFamily="2" charset="-122"/>
              </a:rPr>
              <a:t>SQL Server</a:t>
            </a:r>
            <a:r>
              <a:rPr lang="zh-CN" altLang="zh-CN">
                <a:ea typeface="宋体" panose="02010600030101010101" pitchFamily="2" charset="-122"/>
              </a:rPr>
              <a:t>或</a:t>
            </a:r>
            <a:r>
              <a:rPr lang="en-US" altLang="zh-CN">
                <a:ea typeface="宋体" panose="02010600030101010101" pitchFamily="2" charset="-122"/>
              </a:rPr>
              <a:t>Access</a:t>
            </a:r>
            <a:r>
              <a:rPr lang="zh-CN" altLang="zh-CN">
                <a:ea typeface="宋体" panose="02010600030101010101" pitchFamily="2" charset="-122"/>
              </a:rPr>
              <a:t>等）。所有的关于项目的信息都按照树状目录方式存储在管理数据库中，只有被赋予权限的用户才可以登录和查询、修改。</a:t>
            </a:r>
            <a:r>
              <a:rPr lang="en-US" altLang="zh-CN">
                <a:ea typeface="宋体" panose="02010600030101010101" pitchFamily="2" charset="-122"/>
              </a:rPr>
              <a:t>TestDirector</a:t>
            </a:r>
            <a:r>
              <a:rPr lang="zh-CN" altLang="zh-CN">
                <a:ea typeface="宋体" panose="02010600030101010101" pitchFamily="2" charset="-122"/>
              </a:rPr>
              <a:t>使用界面如图</a:t>
            </a:r>
            <a:r>
              <a:rPr lang="en-US" altLang="zh-CN">
                <a:ea typeface="宋体" panose="02010600030101010101" pitchFamily="2" charset="-122"/>
              </a:rPr>
              <a:t>8.7</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4180659582"/>
      </p:ext>
    </p:extLst>
  </p:cSld>
  <p:clrMapOvr>
    <a:masterClrMapping/>
  </p:clrMapOvr>
</p:sld>
</file>

<file path=ppt/slides/slide6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descr="8-7 TD主界面">
            <a:extLst>
              <a:ext uri="{FF2B5EF4-FFF2-40B4-BE49-F238E27FC236}">
                <a16:creationId xmlns:a16="http://schemas.microsoft.com/office/drawing/2014/main" id="{9370589F-4252-42EE-9C16-EA21FF906F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t="1248" b="1047"/>
          <a:stretch>
            <a:fillRect/>
          </a:stretch>
        </p:blipFill>
        <p:spPr>
          <a:xfrm>
            <a:off x="381000" y="1604963"/>
            <a:ext cx="8305800" cy="4333875"/>
          </a:xfrm>
          <a:noFill/>
        </p:spPr>
      </p:pic>
      <p:sp>
        <p:nvSpPr>
          <p:cNvPr id="45059" name="矩形 4">
            <a:extLst>
              <a:ext uri="{FF2B5EF4-FFF2-40B4-BE49-F238E27FC236}">
                <a16:creationId xmlns:a16="http://schemas.microsoft.com/office/drawing/2014/main" id="{7E023864-6D40-4E38-A361-A66DBC7FF9CF}"/>
              </a:ext>
            </a:extLst>
          </p:cNvPr>
          <p:cNvSpPr>
            <a:spLocks noChangeArrowheads="1"/>
          </p:cNvSpPr>
          <p:nvPr/>
        </p:nvSpPr>
        <p:spPr bwMode="auto">
          <a:xfrm>
            <a:off x="3048000" y="6172200"/>
            <a:ext cx="313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8.7  TestDirector</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使用界面</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5810507"/>
      </p:ext>
    </p:extLst>
  </p:cSld>
  <p:clrMapOvr>
    <a:masterClrMapping/>
  </p:clrMapOvr>
</p:sld>
</file>

<file path=ppt/slides/slide6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4BC15074-361C-4693-8DC9-4EDB2B0E0729}"/>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基于</a:t>
            </a:r>
            <a:r>
              <a:rPr lang="en-US" altLang="zh-CN">
                <a:ea typeface="宋体" panose="02010600030101010101" pitchFamily="2" charset="-122"/>
              </a:rPr>
              <a:t>Web</a:t>
            </a:r>
            <a:r>
              <a:rPr lang="zh-CN" altLang="zh-CN">
                <a:ea typeface="宋体" panose="02010600030101010101" pitchFamily="2" charset="-122"/>
              </a:rPr>
              <a:t>的测试管理系统提供了一个协同</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合作的环境和一个中央数据库。由于测试人员</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分布在各地，</a:t>
            </a:r>
            <a:r>
              <a:rPr lang="en-US" altLang="zh-CN">
                <a:ea typeface="宋体" panose="02010600030101010101" pitchFamily="2" charset="-122"/>
              </a:rPr>
              <a:t>TestDirector</a:t>
            </a:r>
            <a:r>
              <a:rPr lang="zh-CN" altLang="zh-CN">
                <a:ea typeface="宋体" panose="02010600030101010101" pitchFamily="2" charset="-122"/>
              </a:rPr>
              <a:t>测试管理系统能让</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用户无论何时何地都能参与整个测试过程。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从整体来看，</a:t>
            </a:r>
            <a:r>
              <a:rPr lang="en-US" altLang="zh-CN">
                <a:ea typeface="宋体" panose="02010600030101010101" pitchFamily="2" charset="-122"/>
              </a:rPr>
              <a:t>TestDirector</a:t>
            </a:r>
            <a:r>
              <a:rPr lang="zh-CN" altLang="zh-CN">
                <a:ea typeface="宋体" panose="02010600030101010101" pitchFamily="2" charset="-122"/>
              </a:rPr>
              <a:t>具有完全基于</a:t>
            </a:r>
            <a:endParaRPr lang="en-US" altLang="zh-CN">
              <a:ea typeface="宋体" panose="02010600030101010101" pitchFamily="2" charset="-122"/>
            </a:endParaRPr>
          </a:p>
          <a:p>
            <a:r>
              <a:rPr lang="en-US" altLang="zh-CN">
                <a:ea typeface="宋体" panose="02010600030101010101" pitchFamily="2" charset="-122"/>
              </a:rPr>
              <a:t>	Web</a:t>
            </a:r>
            <a:r>
              <a:rPr lang="zh-CN" altLang="zh-CN">
                <a:ea typeface="宋体" panose="02010600030101010101" pitchFamily="2" charset="-122"/>
              </a:rPr>
              <a:t>的用户访问，用户界面和访问权限可定制；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具有完全基于</a:t>
            </a:r>
            <a:r>
              <a:rPr lang="en-US" altLang="zh-CN">
                <a:ea typeface="宋体" panose="02010600030101010101" pitchFamily="2" charset="-122"/>
              </a:rPr>
              <a:t>Web</a:t>
            </a:r>
            <a:r>
              <a:rPr lang="zh-CN" altLang="zh-CN">
                <a:ea typeface="宋体" panose="02010600030101010101" pitchFamily="2" charset="-122"/>
              </a:rPr>
              <a:t>的服务器管理、用户组和权</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限管理，实现测试管理软件的远程配置和控制。</a:t>
            </a:r>
            <a:r>
              <a:rPr lang="en-US" altLang="zh-CN">
                <a:ea typeface="宋体" panose="02010600030101010101" pitchFamily="2" charset="-122"/>
              </a:rPr>
              <a:t>	   TestDirector</a:t>
            </a:r>
            <a:r>
              <a:rPr lang="zh-CN" altLang="zh-CN">
                <a:ea typeface="宋体" panose="02010600030101010101" pitchFamily="2" charset="-122"/>
              </a:rPr>
              <a:t>应用逻辑如图</a:t>
            </a:r>
            <a:r>
              <a:rPr lang="en-US" altLang="zh-CN">
                <a:ea typeface="宋体" panose="02010600030101010101" pitchFamily="2" charset="-122"/>
              </a:rPr>
              <a:t>8.8</a:t>
            </a:r>
            <a:r>
              <a:rPr lang="zh-CN" altLang="zh-CN">
                <a:ea typeface="宋体" panose="02010600030101010101" pitchFamily="2" charset="-122"/>
              </a:rPr>
              <a:t>所示。</a:t>
            </a:r>
          </a:p>
          <a:p>
            <a:endParaRPr lang="zh-CN" altLang="en-US">
              <a:ea typeface="宋体" panose="02010600030101010101" pitchFamily="2" charset="-122"/>
            </a:endParaRPr>
          </a:p>
        </p:txBody>
      </p:sp>
    </p:spTree>
    <p:extLst>
      <p:ext uri="{BB962C8B-B14F-4D97-AF65-F5344CB8AC3E}">
        <p14:creationId xmlns:p14="http://schemas.microsoft.com/office/powerpoint/2010/main" val="916528943"/>
      </p:ext>
    </p:extLst>
  </p:cSld>
  <p:clrMapOvr>
    <a:masterClrMapping/>
  </p:clrMapOvr>
</p:sld>
</file>

<file path=ppt/slides/slide6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8-8 TD逻辑结构">
            <a:extLst>
              <a:ext uri="{FF2B5EF4-FFF2-40B4-BE49-F238E27FC236}">
                <a16:creationId xmlns:a16="http://schemas.microsoft.com/office/drawing/2014/main" id="{ABFDD4B1-E011-4856-8CEF-79AD93D55EB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55625" y="1295400"/>
            <a:ext cx="7956550" cy="4953000"/>
          </a:xfrm>
          <a:noFill/>
        </p:spPr>
      </p:pic>
      <p:sp>
        <p:nvSpPr>
          <p:cNvPr id="47107" name="矩形 4">
            <a:extLst>
              <a:ext uri="{FF2B5EF4-FFF2-40B4-BE49-F238E27FC236}">
                <a16:creationId xmlns:a16="http://schemas.microsoft.com/office/drawing/2014/main" id="{86B99AD8-72BB-43D4-8973-0A451D7EF7B0}"/>
              </a:ext>
            </a:extLst>
          </p:cNvPr>
          <p:cNvSpPr>
            <a:spLocks noChangeArrowheads="1"/>
          </p:cNvSpPr>
          <p:nvPr/>
        </p:nvSpPr>
        <p:spPr bwMode="auto">
          <a:xfrm>
            <a:off x="2743200" y="6248400"/>
            <a:ext cx="3835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8.8  TestDirector</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应用逻辑示意图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31699200"/>
      </p:ext>
    </p:extLst>
  </p:cSld>
  <p:clrMapOvr>
    <a:masterClrMapping/>
  </p:clrMapOvr>
</p:sld>
</file>

<file path=ppt/slides/slide6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6F702767-D90B-4927-AE76-97E7C6C84995}"/>
              </a:ext>
            </a:extLst>
          </p:cNvPr>
          <p:cNvSpPr>
            <a:spLocks noGrp="1"/>
          </p:cNvSpPr>
          <p:nvPr>
            <p:ph idx="1"/>
          </p:nvPr>
        </p:nvSpPr>
        <p:spPr/>
        <p:txBody>
          <a:bodyPr/>
          <a:lstStyle/>
          <a:p>
            <a:r>
              <a:rPr lang="en-US" altLang="zh-CN">
                <a:ea typeface="宋体" panose="02010600030101010101" pitchFamily="2" charset="-122"/>
              </a:rPr>
              <a:t>	8.4.1  </a:t>
            </a:r>
            <a:r>
              <a:rPr lang="zh-CN" altLang="zh-CN">
                <a:ea typeface="宋体" panose="02010600030101010101" pitchFamily="2" charset="-122"/>
              </a:rPr>
              <a:t>测试需求定义</a:t>
            </a:r>
          </a:p>
          <a:p>
            <a:r>
              <a:rPr lang="en-US" altLang="zh-CN">
                <a:ea typeface="宋体" panose="02010600030101010101" pitchFamily="2" charset="-122"/>
              </a:rPr>
              <a:t>		  </a:t>
            </a:r>
            <a:r>
              <a:rPr lang="zh-CN" altLang="zh-CN">
                <a:ea typeface="宋体" panose="02010600030101010101" pitchFamily="2" charset="-122"/>
              </a:rPr>
              <a:t>整个测试过程的基础是应用需求，根据产品需求的描述形成测试需求，进而编写测试用例，执行测试用例，记录和分析测试结果，完成整个测试任务。</a:t>
            </a:r>
            <a:r>
              <a:rPr lang="en-US" altLang="zh-CN">
                <a:ea typeface="宋体" panose="02010600030101010101" pitchFamily="2" charset="-122"/>
              </a:rPr>
              <a:t>TestDirector</a:t>
            </a:r>
            <a:r>
              <a:rPr lang="zh-CN" altLang="zh-CN">
                <a:ea typeface="宋体" panose="02010600030101010101" pitchFamily="2" charset="-122"/>
              </a:rPr>
              <a:t>可以直观有效地将这一系列工作结合起来，从而能达到较高的测试覆盖率。</a:t>
            </a:r>
          </a:p>
        </p:txBody>
      </p:sp>
    </p:spTree>
    <p:extLst>
      <p:ext uri="{BB962C8B-B14F-4D97-AF65-F5344CB8AC3E}">
        <p14:creationId xmlns:p14="http://schemas.microsoft.com/office/powerpoint/2010/main" val="2460541824"/>
      </p:ext>
    </p:extLst>
  </p:cSld>
  <p:clrMapOvr>
    <a:masterClrMapping/>
  </p:clrMapOvr>
</p:sld>
</file>

<file path=ppt/slides/slide6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068C2E28-A073-4474-88CF-AAA4C59D310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一般有两种方式可将需求和测试联系起来。其一，</a:t>
            </a:r>
            <a:r>
              <a:rPr lang="en-US" altLang="zh-CN">
                <a:ea typeface="宋体" panose="02010600030101010101" pitchFamily="2" charset="-122"/>
              </a:rPr>
              <a:t>TestDirector</a:t>
            </a:r>
            <a:r>
              <a:rPr lang="zh-CN" altLang="zh-CN">
                <a:ea typeface="宋体" panose="02010600030101010101" pitchFamily="2" charset="-122"/>
              </a:rPr>
              <a:t>捕获并跟踪所有首次发生的应用需求，在这些需求的基础上生成一份测试计划，并将测试计划对应于系统</a:t>
            </a:r>
            <a:r>
              <a:rPr lang="en-US" altLang="zh-CN">
                <a:ea typeface="宋体" panose="02010600030101010101" pitchFamily="2" charset="-122"/>
              </a:rPr>
              <a:t>/</a:t>
            </a:r>
            <a:r>
              <a:rPr lang="zh-CN" altLang="zh-CN">
                <a:ea typeface="宋体" panose="02010600030101010101" pitchFamily="2" charset="-122"/>
              </a:rPr>
              <a:t>软件需求。</a:t>
            </a:r>
            <a:endParaRPr lang="zh-CN" altLang="en-US">
              <a:ea typeface="宋体" panose="02010600030101010101" pitchFamily="2" charset="-122"/>
            </a:endParaRPr>
          </a:p>
        </p:txBody>
      </p:sp>
    </p:spTree>
    <p:extLst>
      <p:ext uri="{BB962C8B-B14F-4D97-AF65-F5344CB8AC3E}">
        <p14:creationId xmlns:p14="http://schemas.microsoft.com/office/powerpoint/2010/main" val="1978983864"/>
      </p:ext>
    </p:extLst>
  </p:cSld>
  <p:clrMapOvr>
    <a:masterClrMapping/>
  </p:clrMapOvr>
</p:sld>
</file>

<file path=ppt/slides/slide6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A5DF06F0-7A15-4020-9EBE-C5FA18A8CC17}"/>
              </a:ext>
            </a:extLst>
          </p:cNvPr>
          <p:cNvSpPr>
            <a:spLocks noGrp="1"/>
          </p:cNvSpPr>
          <p:nvPr>
            <p:ph idx="1"/>
          </p:nvPr>
        </p:nvSpPr>
        <p:spPr>
          <a:xfrm>
            <a:off x="-22860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其二，随着</a:t>
            </a:r>
            <a:r>
              <a:rPr lang="en-US" altLang="zh-CN">
                <a:ea typeface="宋体" panose="02010600030101010101" pitchFamily="2" charset="-122"/>
              </a:rPr>
              <a:t>Web</a:t>
            </a:r>
            <a:r>
              <a:rPr lang="zh-CN" altLang="zh-CN">
                <a:ea typeface="宋体" panose="02010600030101010101" pitchFamily="2" charset="-122"/>
              </a:rPr>
              <a:t>应用的不断更新和变化，需求管理允许测试人员增减或修改需求，并确定目前的应用需求已拥有了一定的测试覆盖率。</a:t>
            </a:r>
            <a:r>
              <a:rPr lang="en-US" altLang="zh-CN">
                <a:ea typeface="宋体" panose="02010600030101010101" pitchFamily="2" charset="-122"/>
              </a:rPr>
              <a:t>	  	   TestDirector</a:t>
            </a:r>
            <a:r>
              <a:rPr lang="zh-CN" altLang="zh-CN">
                <a:ea typeface="宋体" panose="02010600030101010101" pitchFamily="2" charset="-122"/>
              </a:rPr>
              <a:t>帮助确定应用软件需要测试的部分、哪些测试需要开发，以及完成的应用软件是否满足了用户的要求等。</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325131623"/>
      </p:ext>
    </p:extLst>
  </p:cSld>
  <p:clrMapOvr>
    <a:masterClrMapping/>
  </p:clrMapOvr>
</p:sld>
</file>

<file path=ppt/slides/slide6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0D47F696-A8A5-46DF-AF8C-CC50A4E432E5}"/>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）定义测试范围（</a:t>
            </a:r>
            <a:r>
              <a:rPr lang="en-US" altLang="zh-CN">
                <a:ea typeface="宋体" panose="02010600030101010101" pitchFamily="2" charset="-122"/>
              </a:rPr>
              <a:t>Define Testing Scope</a:t>
            </a:r>
            <a:r>
              <a:rPr lang="zh-CN" altLang="zh-CN">
                <a:ea typeface="宋体" panose="02010600030101010101" pitchFamily="2" charset="-122"/>
              </a:rPr>
              <a:t>）：根据应用需求，确定测试范围，即测试目的、目标和策略。</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）创建需求（</a:t>
            </a:r>
            <a:r>
              <a:rPr lang="en-US" altLang="zh-CN">
                <a:ea typeface="宋体" panose="02010600030101010101" pitchFamily="2" charset="-122"/>
              </a:rPr>
              <a:t>Create Requirements</a:t>
            </a:r>
            <a:r>
              <a:rPr lang="zh-CN" altLang="zh-CN">
                <a:ea typeface="宋体" panose="02010600030101010101" pitchFamily="2" charset="-122"/>
              </a:rPr>
              <a:t>）：创建需求树（</a:t>
            </a:r>
            <a:r>
              <a:rPr lang="en-US" altLang="zh-CN">
                <a:ea typeface="宋体" panose="02010600030101010101" pitchFamily="2" charset="-122"/>
              </a:rPr>
              <a:t>Requirements Tree</a:t>
            </a:r>
            <a:r>
              <a:rPr lang="zh-CN" altLang="zh-CN">
                <a:ea typeface="宋体" panose="02010600030101010101" pitchFamily="2" charset="-122"/>
              </a:rPr>
              <a:t>），并确定涵盖了所有的测试需求。</a:t>
            </a:r>
          </a:p>
        </p:txBody>
      </p:sp>
    </p:spTree>
    <p:extLst>
      <p:ext uri="{BB962C8B-B14F-4D97-AF65-F5344CB8AC3E}">
        <p14:creationId xmlns:p14="http://schemas.microsoft.com/office/powerpoint/2010/main" val="638403048"/>
      </p:ext>
    </p:extLst>
  </p:cSld>
  <p:clrMapOvr>
    <a:masterClrMapping/>
  </p:clrMapOvr>
</p:sld>
</file>

<file path=ppt/slides/slide6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0AC6D1E7-C4F1-4061-B902-CA5D84033DD4}"/>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）描述需求（</a:t>
            </a:r>
            <a:r>
              <a:rPr lang="en-US" altLang="zh-CN">
                <a:ea typeface="宋体" panose="02010600030101010101" pitchFamily="2" charset="-122"/>
              </a:rPr>
              <a:t>Detail Requirements</a:t>
            </a:r>
            <a:r>
              <a:rPr lang="zh-CN" altLang="zh-CN">
                <a:ea typeface="宋体" panose="02010600030101010101" pitchFamily="2" charset="-122"/>
              </a:rPr>
              <a:t>）：为需求树中的每一个需求主题建立一个详细的目录，并描述每一个需求，给它分配一个优先级，必要时还可以加上附件。</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）分析需求（</a:t>
            </a:r>
            <a:r>
              <a:rPr lang="en-US" altLang="zh-CN">
                <a:ea typeface="宋体" panose="02010600030101010101" pitchFamily="2" charset="-122"/>
              </a:rPr>
              <a:t>Analyze Requirements</a:t>
            </a:r>
            <a:r>
              <a:rPr lang="zh-CN" altLang="zh-CN">
                <a:ea typeface="宋体" panose="02010600030101010101" pitchFamily="2" charset="-122"/>
              </a:rPr>
              <a:t>）：产生报告和图表来帮助分析测试需求，并检查需求以确保它们在测试范围内。</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17523774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15D256F5-DF78-4262-875C-C82CC74C9712}"/>
              </a:ext>
            </a:extLst>
          </p:cNvPr>
          <p:cNvSpPr>
            <a:spLocks noGrp="1"/>
          </p:cNvSpPr>
          <p:nvPr>
            <p:ph idx="1"/>
          </p:nvPr>
        </p:nvSpPr>
        <p:spPr/>
        <p:txBody>
          <a:bodyPr/>
          <a:lstStyle/>
          <a:p>
            <a:pPr eaLnBrk="1" hangingPunct="1"/>
            <a:r>
              <a:rPr lang="en-US" altLang="zh-CN">
                <a:ea typeface="宋体" panose="02010600030101010101" pitchFamily="2" charset="-122"/>
              </a:rPr>
              <a:t>		   20</a:t>
            </a:r>
            <a:r>
              <a:rPr lang="zh-CN" altLang="zh-CN">
                <a:ea typeface="宋体" panose="02010600030101010101" pitchFamily="2" charset="-122"/>
              </a:rPr>
              <a:t>世纪</a:t>
            </a:r>
            <a:r>
              <a:rPr lang="en-US" altLang="zh-CN">
                <a:ea typeface="宋体" panose="02010600030101010101" pitchFamily="2" charset="-122"/>
              </a:rPr>
              <a:t>70</a:t>
            </a:r>
            <a:r>
              <a:rPr lang="zh-CN" altLang="zh-CN">
                <a:ea typeface="宋体" panose="02010600030101010101" pitchFamily="2" charset="-122"/>
              </a:rPr>
              <a:t>年代以来，由于加深了对测试工作的认识，测试的重要意义逐渐被人们理解，加之一些测试工具陆续出现，上述矛盾得到了缓和。</a:t>
            </a:r>
          </a:p>
          <a:p>
            <a:pPr eaLnBrk="1" hangingPunct="1"/>
            <a:r>
              <a:rPr lang="en-US" altLang="zh-CN">
                <a:ea typeface="宋体" panose="02010600030101010101" pitchFamily="2" charset="-122"/>
              </a:rPr>
              <a:t>		   1982</a:t>
            </a:r>
            <a:r>
              <a:rPr lang="zh-CN" altLang="zh-CN">
                <a:ea typeface="宋体" panose="02010600030101010101" pitchFamily="2" charset="-122"/>
              </a:rPr>
              <a:t>年</a:t>
            </a:r>
            <a:r>
              <a:rPr lang="en-US" altLang="zh-CN">
                <a:ea typeface="宋体" panose="02010600030101010101" pitchFamily="2" charset="-122"/>
              </a:rPr>
              <a:t>6</a:t>
            </a:r>
            <a:r>
              <a:rPr lang="zh-CN" altLang="zh-CN">
                <a:ea typeface="宋体" panose="02010600030101010101" pitchFamily="2" charset="-122"/>
              </a:rPr>
              <a:t>月在美国北卡罗莱纳大学召开了首次软件测试的正式技术会议，这次会议成为软件测试技术发展中的一个重要里程碑。</a:t>
            </a:r>
          </a:p>
          <a:p>
            <a:pPr eaLnBrk="1" hangingPunct="1"/>
            <a:endParaRPr lang="zh-CN" altLang="en-US">
              <a:ea typeface="宋体" panose="02010600030101010101" pitchFamily="2" charset="-122"/>
            </a:endParaRPr>
          </a:p>
        </p:txBody>
      </p:sp>
    </p:spTree>
  </p:cSld>
  <p:clrMapOvr>
    <a:masterClrMapping/>
  </p:clrMapOvr>
</p:sld>
</file>

<file path=ppt/slides/slide6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453A501C-9D6A-4E1E-8EF0-91B7CAE62EFB}"/>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8.4.2  </a:t>
            </a:r>
            <a:r>
              <a:rPr lang="zh-CN" altLang="zh-CN">
                <a:ea typeface="宋体" panose="02010600030101010101" pitchFamily="2" charset="-122"/>
              </a:rPr>
              <a:t>测试计划</a:t>
            </a:r>
          </a:p>
          <a:p>
            <a:r>
              <a:rPr lang="en-US" altLang="zh-CN">
                <a:ea typeface="宋体" panose="02010600030101010101" pitchFamily="2" charset="-122"/>
              </a:rPr>
              <a:t>		  </a:t>
            </a:r>
            <a:r>
              <a:rPr lang="zh-CN" altLang="zh-CN">
                <a:ea typeface="宋体" panose="02010600030101010101" pitchFamily="2" charset="-122"/>
              </a:rPr>
              <a:t>测试计划的制定是测试过程中至关重要的环节，它为整个测试提供了一个结构框架。具体执行测试时，要按照该计划逐步执行。</a:t>
            </a:r>
            <a:r>
              <a:rPr lang="en-US" altLang="zh-CN">
                <a:ea typeface="宋体" panose="02010600030101010101" pitchFamily="2" charset="-122"/>
              </a:rPr>
              <a:t>	  	   TestDirector</a:t>
            </a:r>
            <a:r>
              <a:rPr lang="zh-CN" altLang="zh-CN">
                <a:ea typeface="宋体" panose="02010600030101010101" pitchFamily="2" charset="-122"/>
              </a:rPr>
              <a:t>的“</a:t>
            </a:r>
            <a:r>
              <a:rPr lang="en-US" altLang="zh-CN">
                <a:ea typeface="宋体" panose="02010600030101010101" pitchFamily="2" charset="-122"/>
              </a:rPr>
              <a:t>Test Plan Manager</a:t>
            </a:r>
            <a:r>
              <a:rPr lang="zh-CN" altLang="zh-CN">
                <a:ea typeface="宋体" panose="02010600030101010101" pitchFamily="2" charset="-122"/>
              </a:rPr>
              <a:t>（测试计划管理器）”在制定测试计划期间，为测试小组提供一个关键要点来协调团队间的沟通。</a:t>
            </a:r>
          </a:p>
        </p:txBody>
      </p:sp>
    </p:spTree>
    <p:extLst>
      <p:ext uri="{BB962C8B-B14F-4D97-AF65-F5344CB8AC3E}">
        <p14:creationId xmlns:p14="http://schemas.microsoft.com/office/powerpoint/2010/main" val="3780214197"/>
      </p:ext>
    </p:extLst>
  </p:cSld>
  <p:clrMapOvr>
    <a:masterClrMapping/>
  </p:clrMapOvr>
</p:sld>
</file>

<file path=ppt/slides/slide6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F4A2A563-7272-4B30-85D4-F9918C6F66C2}"/>
              </a:ext>
            </a:extLst>
          </p:cNvPr>
          <p:cNvSpPr>
            <a:spLocks noGrp="1"/>
          </p:cNvSpPr>
          <p:nvPr>
            <p:ph idx="1"/>
          </p:nvPr>
        </p:nvSpPr>
        <p:spPr>
          <a:xfrm>
            <a:off x="-304800" y="1295400"/>
            <a:ext cx="9601200" cy="4953000"/>
          </a:xfrm>
        </p:spPr>
        <p:txBody>
          <a:bodyPr/>
          <a:lstStyle/>
          <a:p>
            <a:r>
              <a:rPr lang="en-US" altLang="zh-CN">
                <a:ea typeface="宋体" panose="02010600030101010101" pitchFamily="2" charset="-122"/>
              </a:rPr>
              <a:t>		  </a:t>
            </a:r>
            <a:r>
              <a:rPr lang="zh-CN" altLang="zh-CN">
                <a:ea typeface="宋体" panose="02010600030101010101" pitchFamily="2" charset="-122"/>
              </a:rPr>
              <a:t>下面是基于已定义的测试需求创建相应的测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试计划的过程。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）定义测试策略（</a:t>
            </a:r>
            <a:r>
              <a:rPr lang="en-US" altLang="zh-CN">
                <a:ea typeface="宋体" panose="02010600030101010101" pitchFamily="2" charset="-122"/>
              </a:rPr>
              <a:t>Define Testing Strategy</a:t>
            </a:r>
            <a:r>
              <a:rPr lang="zh-CN" altLang="zh-CN">
                <a:ea typeface="宋体" panose="02010600030101010101" pitchFamily="2" charset="-122"/>
              </a:rPr>
              <a:t>）：</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检查应用程序、系统环境和测试资源，并确认测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试目标。</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）定义测试主题（</a:t>
            </a:r>
            <a:r>
              <a:rPr lang="en-US" altLang="zh-CN">
                <a:ea typeface="宋体" panose="02010600030101010101" pitchFamily="2" charset="-122"/>
              </a:rPr>
              <a:t>Define Test Subject</a:t>
            </a:r>
            <a:r>
              <a:rPr lang="zh-CN" altLang="zh-CN">
                <a:ea typeface="宋体" panose="02010600030101010101" pitchFamily="2" charset="-122"/>
              </a:rPr>
              <a:t>）：将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应用程序基于模块和功能进行划分，并对应到各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个测试单元或主题，构建测试计划树（</a:t>
            </a:r>
            <a:r>
              <a:rPr lang="en-US" altLang="zh-CN">
                <a:ea typeface="宋体" panose="02010600030101010101" pitchFamily="2" charset="-122"/>
              </a:rPr>
              <a:t>Test Plan Tree</a:t>
            </a:r>
            <a:r>
              <a:rPr lang="zh-CN" altLang="zh-CN">
                <a:ea typeface="宋体" panose="02010600030101010101" pitchFamily="2" charset="-122"/>
              </a:rPr>
              <a:t>）。</a:t>
            </a:r>
          </a:p>
        </p:txBody>
      </p:sp>
    </p:spTree>
    <p:extLst>
      <p:ext uri="{BB962C8B-B14F-4D97-AF65-F5344CB8AC3E}">
        <p14:creationId xmlns:p14="http://schemas.microsoft.com/office/powerpoint/2010/main" val="3070490470"/>
      </p:ext>
    </p:extLst>
  </p:cSld>
  <p:clrMapOvr>
    <a:masterClrMapping/>
  </p:clrMapOvr>
</p:sld>
</file>

<file path=ppt/slides/slide6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4EFFEDBB-B56B-4DF6-B4AF-EDE08A0ECA3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）定义测试（</a:t>
            </a:r>
            <a:r>
              <a:rPr lang="en-US" altLang="zh-CN">
                <a:ea typeface="宋体" panose="02010600030101010101" pitchFamily="2" charset="-122"/>
              </a:rPr>
              <a:t>Define Tests</a:t>
            </a:r>
            <a:r>
              <a:rPr lang="zh-CN" altLang="zh-CN">
                <a:ea typeface="宋体" panose="02010600030101010101" pitchFamily="2" charset="-122"/>
              </a:rPr>
              <a:t>）：定义每个模块的测试类型，并为每一个测试添加基本的说明。</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）创建需求覆盖（</a:t>
            </a:r>
            <a:r>
              <a:rPr lang="en-US" altLang="zh-CN">
                <a:ea typeface="宋体" panose="02010600030101010101" pitchFamily="2" charset="-122"/>
              </a:rPr>
              <a:t>Create Requirements Coverage</a:t>
            </a:r>
            <a:r>
              <a:rPr lang="zh-CN" altLang="zh-CN">
                <a:ea typeface="宋体" panose="02010600030101010101" pitchFamily="2" charset="-122"/>
              </a:rPr>
              <a:t>）：将每一个测试与测试需求进行连接。</a:t>
            </a:r>
          </a:p>
        </p:txBody>
      </p:sp>
    </p:spTree>
    <p:extLst>
      <p:ext uri="{BB962C8B-B14F-4D97-AF65-F5344CB8AC3E}">
        <p14:creationId xmlns:p14="http://schemas.microsoft.com/office/powerpoint/2010/main" val="341939097"/>
      </p:ext>
    </p:extLst>
  </p:cSld>
  <p:clrMapOvr>
    <a:masterClrMapping/>
  </p:clrMapOvr>
</p:sld>
</file>

<file path=ppt/slides/slide6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CD84F015-4DF0-477B-B451-1AB5835DE5C4}"/>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）设计测试步骤（</a:t>
            </a:r>
            <a:r>
              <a:rPr lang="en-US" altLang="zh-CN">
                <a:ea typeface="宋体" panose="02010600030101010101" pitchFamily="2" charset="-122"/>
              </a:rPr>
              <a:t>Design Test Steps</a:t>
            </a:r>
            <a:r>
              <a:rPr lang="zh-CN" altLang="zh-CN">
                <a:ea typeface="宋体" panose="02010600030101010101" pitchFamily="2" charset="-122"/>
              </a:rPr>
              <a:t>）：对于每一个测试，先决定其要进行的测试类型（手动测试和自动测试），若准备进行手动测试，需要为其在测试计划树上添加相应的测试步骤（</a:t>
            </a:r>
            <a:r>
              <a:rPr lang="en-US" altLang="zh-CN">
                <a:ea typeface="宋体" panose="02010600030101010101" pitchFamily="2" charset="-122"/>
              </a:rPr>
              <a:t>Test Steps</a:t>
            </a:r>
            <a:r>
              <a:rPr lang="zh-CN" altLang="zh-CN">
                <a:ea typeface="宋体" panose="02010600030101010101" pitchFamily="2" charset="-122"/>
              </a:rPr>
              <a:t>）。测试步骤描述测试的详细操作、检查点和每个测试的预期结果。这样在真正执行时，可以将实际结果和预期结果相对比，检验产品功能是否通过。</a:t>
            </a:r>
          </a:p>
          <a:p>
            <a:endParaRPr lang="zh-CN" altLang="en-US">
              <a:ea typeface="宋体" panose="02010600030101010101" pitchFamily="2" charset="-122"/>
            </a:endParaRPr>
          </a:p>
        </p:txBody>
      </p:sp>
    </p:spTree>
    <p:extLst>
      <p:ext uri="{BB962C8B-B14F-4D97-AF65-F5344CB8AC3E}">
        <p14:creationId xmlns:p14="http://schemas.microsoft.com/office/powerpoint/2010/main" val="1651999977"/>
      </p:ext>
    </p:extLst>
  </p:cSld>
  <p:clrMapOvr>
    <a:masterClrMapping/>
  </p:clrMapOvr>
</p:sld>
</file>

<file path=ppt/slides/slide6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9741438E-F14A-4E86-A67B-565D6FEB98F5}"/>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）自动测试（</a:t>
            </a:r>
            <a:r>
              <a:rPr lang="en-US" altLang="zh-CN">
                <a:ea typeface="宋体" panose="02010600030101010101" pitchFamily="2" charset="-122"/>
              </a:rPr>
              <a:t>Automate Tests</a:t>
            </a:r>
            <a:r>
              <a:rPr lang="zh-CN" altLang="zh-CN">
                <a:ea typeface="宋体" panose="02010600030101010101" pitchFamily="2" charset="-122"/>
              </a:rPr>
              <a:t>）：对于要进行自动测试的部分，应该利用</a:t>
            </a:r>
            <a:r>
              <a:rPr lang="en-US" altLang="zh-CN">
                <a:ea typeface="宋体" panose="02010600030101010101" pitchFamily="2" charset="-122"/>
              </a:rPr>
              <a:t>TestDirector</a:t>
            </a:r>
            <a:r>
              <a:rPr lang="zh-CN" altLang="zh-CN">
                <a:ea typeface="宋体" panose="02010600030101010101" pitchFamily="2" charset="-122"/>
              </a:rPr>
              <a:t>、自己的或第三方的测试工具来创建测试脚本。</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）分析测试计划（</a:t>
            </a:r>
            <a:r>
              <a:rPr lang="en-US" altLang="zh-CN">
                <a:ea typeface="宋体" panose="02010600030101010101" pitchFamily="2" charset="-122"/>
              </a:rPr>
              <a:t>Analyze Test Plan</a:t>
            </a:r>
            <a:r>
              <a:rPr lang="zh-CN" altLang="zh-CN">
                <a:ea typeface="宋体" panose="02010600030101010101" pitchFamily="2" charset="-122"/>
              </a:rPr>
              <a:t>）：产生报告和图表来帮助分析测试计划数据，并检查所有测试，以确保能满足测试目标。</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939699705"/>
      </p:ext>
    </p:extLst>
  </p:cSld>
  <p:clrMapOvr>
    <a:masterClrMapping/>
  </p:clrMapOvr>
</p:sld>
</file>

<file path=ppt/slides/slide6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89B397A2-F137-4C48-B298-A86B7E49CB5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8.4.3  </a:t>
            </a:r>
            <a:r>
              <a:rPr lang="zh-CN" altLang="zh-CN">
                <a:ea typeface="宋体" panose="02010600030101010101" pitchFamily="2" charset="-122"/>
              </a:rPr>
              <a:t>测试执行</a:t>
            </a:r>
          </a:p>
          <a:p>
            <a:r>
              <a:rPr lang="en-US" altLang="zh-CN">
                <a:ea typeface="宋体" panose="02010600030101010101" pitchFamily="2" charset="-122"/>
              </a:rPr>
              <a:t>		  </a:t>
            </a:r>
            <a:r>
              <a:rPr lang="zh-CN" altLang="zh-CN">
                <a:ea typeface="宋体" panose="02010600030101010101" pitchFamily="2" charset="-122"/>
              </a:rPr>
              <a:t>测试计划建立后，</a:t>
            </a:r>
            <a:r>
              <a:rPr lang="en-US" altLang="zh-CN">
                <a:ea typeface="宋体" panose="02010600030101010101" pitchFamily="2" charset="-122"/>
              </a:rPr>
              <a:t>TestDirector</a:t>
            </a:r>
            <a:r>
              <a:rPr lang="zh-CN" altLang="zh-CN">
                <a:ea typeface="宋体" panose="02010600030101010101" pitchFamily="2" charset="-122"/>
              </a:rPr>
              <a:t>的</a:t>
            </a:r>
            <a:r>
              <a:rPr lang="en-US" altLang="zh-CN">
                <a:ea typeface="宋体" panose="02010600030101010101" pitchFamily="2" charset="-122"/>
              </a:rPr>
              <a:t>Smart Scheduler</a:t>
            </a:r>
            <a:r>
              <a:rPr lang="zh-CN" altLang="zh-CN">
                <a:ea typeface="宋体" panose="02010600030101010101" pitchFamily="2" charset="-122"/>
              </a:rPr>
              <a:t>（精灵时间表）将根据测试计划中创立的指标对运行的测试执行过程进行监控。</a:t>
            </a:r>
          </a:p>
        </p:txBody>
      </p:sp>
    </p:spTree>
    <p:extLst>
      <p:ext uri="{BB962C8B-B14F-4D97-AF65-F5344CB8AC3E}">
        <p14:creationId xmlns:p14="http://schemas.microsoft.com/office/powerpoint/2010/main" val="3342219837"/>
      </p:ext>
    </p:extLst>
  </p:cSld>
  <p:clrMapOvr>
    <a:masterClrMapping/>
  </p:clrMapOvr>
</p:sld>
</file>

<file path=ppt/slides/slide6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内容占位符 2">
            <a:extLst>
              <a:ext uri="{FF2B5EF4-FFF2-40B4-BE49-F238E27FC236}">
                <a16:creationId xmlns:a16="http://schemas.microsoft.com/office/drawing/2014/main" id="{4828115E-E7D7-4511-BE06-5EC81D87140C}"/>
              </a:ext>
            </a:extLst>
          </p:cNvPr>
          <p:cNvSpPr>
            <a:spLocks noGrp="1"/>
          </p:cNvSpPr>
          <p:nvPr>
            <p:ph idx="1"/>
          </p:nvPr>
        </p:nvSpPr>
        <p:spPr/>
        <p:txBody>
          <a:bodyPr/>
          <a:lstStyle/>
          <a:p>
            <a:r>
              <a:rPr lang="en-US" altLang="zh-CN">
                <a:ea typeface="宋体" panose="02010600030101010101" pitchFamily="2" charset="-122"/>
              </a:rPr>
              <a:t>	8.4.4  </a:t>
            </a:r>
            <a:r>
              <a:rPr lang="zh-CN" altLang="zh-CN">
                <a:ea typeface="宋体" panose="02010600030101010101" pitchFamily="2" charset="-122"/>
              </a:rPr>
              <a:t>缺陷跟踪</a:t>
            </a:r>
          </a:p>
          <a:p>
            <a:r>
              <a:rPr lang="en-US" altLang="zh-CN">
                <a:ea typeface="宋体" panose="02010600030101010101" pitchFamily="2" charset="-122"/>
              </a:rPr>
              <a:t>		  TestDirector</a:t>
            </a:r>
            <a:r>
              <a:rPr lang="zh-CN" altLang="zh-CN">
                <a:ea typeface="宋体" panose="02010600030101010101" pitchFamily="2" charset="-122"/>
              </a:rPr>
              <a:t>的缺陷管理直接贯穿于测试的全过程。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由于同一项目组中的成员经常分布于不同的地方，</a:t>
            </a:r>
            <a:r>
              <a:rPr lang="en-US" altLang="zh-CN">
                <a:ea typeface="宋体" panose="02010600030101010101" pitchFamily="2" charset="-122"/>
              </a:rPr>
              <a:t>TestDirector</a:t>
            </a:r>
            <a:r>
              <a:rPr lang="zh-CN" altLang="zh-CN">
                <a:ea typeface="宋体" panose="02010600030101010101" pitchFamily="2" charset="-122"/>
              </a:rPr>
              <a:t>使用基于浏览器的缺陷跟踪处理，报告程序中产生的缺陷，并跟踪缺陷修复的全过程，使每个用户都随时随地通过</a:t>
            </a:r>
            <a:r>
              <a:rPr lang="en-US" altLang="zh-CN">
                <a:ea typeface="宋体" panose="02010600030101010101" pitchFamily="2" charset="-122"/>
              </a:rPr>
              <a:t>Web</a:t>
            </a:r>
            <a:r>
              <a:rPr lang="zh-CN" altLang="zh-CN">
                <a:ea typeface="宋体" panose="02010600030101010101" pitchFamily="2" charset="-122"/>
              </a:rPr>
              <a:t>查询缺陷跟踪情况。利用查询功能，测试人员还能自动确认是否已有类似的案例记录，从而避免了重复劳动。</a:t>
            </a:r>
          </a:p>
        </p:txBody>
      </p:sp>
    </p:spTree>
    <p:extLst>
      <p:ext uri="{BB962C8B-B14F-4D97-AF65-F5344CB8AC3E}">
        <p14:creationId xmlns:p14="http://schemas.microsoft.com/office/powerpoint/2010/main" val="811033542"/>
      </p:ext>
    </p:extLst>
  </p:cSld>
  <p:clrMapOvr>
    <a:masterClrMapping/>
  </p:clrMapOvr>
</p:sld>
</file>

<file path=ppt/slides/slide6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2726B32E-1F84-4E4C-BE0D-9A840C04578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经过测试需求定义、测试计划制定、测试计划执行三个步骤，目的就是为了发现和记录缺陷，使得开发人员可以直观清晰地知道缺陷的位置，尽快采取解决措施。</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382975938"/>
      </p:ext>
    </p:extLst>
  </p:cSld>
  <p:clrMapOvr>
    <a:masterClrMapping/>
  </p:clrMapOvr>
</p:sld>
</file>

<file path=ppt/slides/slide6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1E0A1A5B-40C5-47BF-BB73-495D79ED25AB}"/>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测试人员对缺陷的提法和说明要尽量做到清晰明确。</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）添加缺陷（</a:t>
            </a:r>
            <a:r>
              <a:rPr lang="en-US" altLang="zh-CN">
                <a:ea typeface="宋体" panose="02010600030101010101" pitchFamily="2" charset="-122"/>
              </a:rPr>
              <a:t>Add Defects</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）检查新缺陷（</a:t>
            </a:r>
            <a:r>
              <a:rPr lang="en-US" altLang="zh-CN">
                <a:ea typeface="宋体" panose="02010600030101010101" pitchFamily="2" charset="-122"/>
              </a:rPr>
              <a:t>Review New Defects</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）修复打开的缺陷（</a:t>
            </a:r>
            <a:r>
              <a:rPr lang="en-US" altLang="zh-CN">
                <a:ea typeface="宋体" panose="02010600030101010101" pitchFamily="2" charset="-122"/>
              </a:rPr>
              <a:t>Repair Open Defects</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）测试新构件（</a:t>
            </a:r>
            <a:r>
              <a:rPr lang="en-US" altLang="zh-CN">
                <a:ea typeface="宋体" panose="02010600030101010101" pitchFamily="2" charset="-122"/>
              </a:rPr>
              <a:t>Test New Build</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）分析缺陷数据（</a:t>
            </a:r>
            <a:r>
              <a:rPr lang="en-US" altLang="zh-CN">
                <a:ea typeface="宋体" panose="02010600030101010101" pitchFamily="2" charset="-122"/>
              </a:rPr>
              <a:t>Analyze Defect Data</a:t>
            </a:r>
            <a:r>
              <a:rPr lang="zh-CN" altLang="zh-CN">
                <a:ea typeface="宋体" panose="02010600030101010101" pitchFamily="2" charset="-122"/>
              </a:rPr>
              <a:t>）</a:t>
            </a:r>
          </a:p>
          <a:p>
            <a:endParaRPr lang="zh-CN" altLang="en-US">
              <a:ea typeface="宋体" panose="02010600030101010101" pitchFamily="2" charset="-122"/>
            </a:endParaRPr>
          </a:p>
        </p:txBody>
      </p:sp>
    </p:spTree>
    <p:extLst>
      <p:ext uri="{BB962C8B-B14F-4D97-AF65-F5344CB8AC3E}">
        <p14:creationId xmlns:p14="http://schemas.microsoft.com/office/powerpoint/2010/main" val="3259043422"/>
      </p:ext>
    </p:extLst>
  </p:cSld>
  <p:clrMapOvr>
    <a:masterClrMapping/>
  </p:clrMapOvr>
</p:sld>
</file>

<file path=ppt/slides/slide6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4CB57856-D02C-43DD-8CFF-18147B21EC98}"/>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8.5  WAST</a:t>
            </a:r>
            <a:r>
              <a:rPr lang="zh-CN" altLang="zh-CN">
                <a:ea typeface="宋体" panose="02010600030101010101" pitchFamily="2" charset="-122"/>
              </a:rPr>
              <a:t>（专用测试工具）</a:t>
            </a:r>
          </a:p>
          <a:p>
            <a:r>
              <a:rPr lang="en-US" altLang="zh-CN">
                <a:ea typeface="宋体" panose="02010600030101010101" pitchFamily="2" charset="-122"/>
              </a:rPr>
              <a:t>		   Web Application Stress Tool</a:t>
            </a:r>
            <a:r>
              <a:rPr lang="zh-CN" altLang="zh-CN">
                <a:ea typeface="宋体" panose="02010600030101010101" pitchFamily="2" charset="-122"/>
              </a:rPr>
              <a:t>（</a:t>
            </a:r>
            <a:r>
              <a:rPr lang="en-US" altLang="zh-CN">
                <a:ea typeface="宋体" panose="02010600030101010101" pitchFamily="2" charset="-122"/>
              </a:rPr>
              <a:t>Web</a:t>
            </a:r>
            <a:r>
              <a:rPr lang="zh-CN" altLang="zh-CN">
                <a:ea typeface="宋体" panose="02010600030101010101" pitchFamily="2" charset="-122"/>
              </a:rPr>
              <a:t>应用负载测试工具，以下简称“</a:t>
            </a:r>
            <a:r>
              <a:rPr lang="en-US" altLang="zh-CN">
                <a:ea typeface="宋体" panose="02010600030101010101" pitchFamily="2" charset="-122"/>
              </a:rPr>
              <a:t>WAST</a:t>
            </a:r>
            <a:r>
              <a:rPr lang="zh-CN" altLang="zh-CN">
                <a:ea typeface="宋体" panose="02010600030101010101" pitchFamily="2" charset="-122"/>
              </a:rPr>
              <a:t>”）是由微软开发的专门用来进行实际网站压力测试的一套工具，它支持身份验证、加密和</a:t>
            </a:r>
            <a:r>
              <a:rPr lang="en-US" altLang="zh-CN">
                <a:ea typeface="宋体" panose="02010600030101010101" pitchFamily="2" charset="-122"/>
              </a:rPr>
              <a:t>Cookies</a:t>
            </a:r>
            <a:r>
              <a:rPr lang="zh-CN" altLang="zh-CN">
                <a:ea typeface="宋体" panose="02010600030101010101" pitchFamily="2" charset="-122"/>
              </a:rPr>
              <a:t>，用于模拟</a:t>
            </a:r>
            <a:r>
              <a:rPr lang="en-US" altLang="zh-CN">
                <a:ea typeface="宋体" panose="02010600030101010101" pitchFamily="2" charset="-122"/>
              </a:rPr>
              <a:t>Web</a:t>
            </a:r>
            <a:r>
              <a:rPr lang="zh-CN" altLang="zh-CN">
                <a:ea typeface="宋体" panose="02010600030101010101" pitchFamily="2" charset="-122"/>
              </a:rPr>
              <a:t>浏览器发送请求到任何采用了</a:t>
            </a:r>
            <a:r>
              <a:rPr lang="en-US" altLang="zh-CN">
                <a:ea typeface="宋体" panose="02010600030101010101" pitchFamily="2" charset="-122"/>
              </a:rPr>
              <a:t>HTTP 1.0/1.1</a:t>
            </a:r>
            <a:r>
              <a:rPr lang="zh-CN" altLang="zh-CN">
                <a:ea typeface="宋体" panose="02010600030101010101" pitchFamily="2" charset="-122"/>
              </a:rPr>
              <a:t>标准的服务器，而不考虑服务器运行的平台。</a:t>
            </a:r>
            <a:endParaRPr lang="zh-CN" altLang="en-US">
              <a:ea typeface="宋体" panose="02010600030101010101" pitchFamily="2" charset="-122"/>
            </a:endParaRPr>
          </a:p>
        </p:txBody>
      </p:sp>
    </p:spTree>
    <p:extLst>
      <p:ext uri="{BB962C8B-B14F-4D97-AF65-F5344CB8AC3E}">
        <p14:creationId xmlns:p14="http://schemas.microsoft.com/office/powerpoint/2010/main" val="28113076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4A578D46-B792-4084-A3F6-F84EFF11190E}"/>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会议以后，软件测试的研究更加活跃，有关软件测试技术的论文如雨后春笋。</a:t>
            </a:r>
            <a:r>
              <a:rPr lang="en-US" altLang="zh-CN">
                <a:ea typeface="宋体" panose="02010600030101010101" pitchFamily="2" charset="-122"/>
              </a:rPr>
              <a:t>		   F</a:t>
            </a:r>
            <a:r>
              <a:rPr lang="zh-CN" altLang="zh-CN">
                <a:ea typeface="宋体" panose="02010600030101010101" pitchFamily="2" charset="-122"/>
              </a:rPr>
              <a:t>．</a:t>
            </a:r>
            <a:r>
              <a:rPr lang="en-US" altLang="zh-CN">
                <a:ea typeface="宋体" panose="02010600030101010101" pitchFamily="2" charset="-122"/>
              </a:rPr>
              <a:t>P.Brooks</a:t>
            </a:r>
            <a:r>
              <a:rPr lang="zh-CN" altLang="zh-CN">
                <a:ea typeface="宋体" panose="02010600030101010101" pitchFamily="2" charset="-122"/>
              </a:rPr>
              <a:t>总结了开发</a:t>
            </a:r>
            <a:r>
              <a:rPr lang="en-US" altLang="zh-CN">
                <a:ea typeface="宋体" panose="02010600030101010101" pitchFamily="2" charset="-122"/>
              </a:rPr>
              <a:t>IBM OS/360</a:t>
            </a:r>
            <a:r>
              <a:rPr lang="zh-CN" altLang="zh-CN">
                <a:ea typeface="宋体" panose="02010600030101010101" pitchFamily="2" charset="-122"/>
              </a:rPr>
              <a:t>操作系统中的经验，在著名的《人月神话》一书中阐明了软件测试在研制大系统中的重要意义。</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W</a:t>
            </a:r>
            <a:r>
              <a:rPr lang="zh-CN" altLang="zh-CN">
                <a:ea typeface="宋体" panose="02010600030101010101" pitchFamily="2" charset="-122"/>
              </a:rPr>
              <a:t>．</a:t>
            </a:r>
            <a:r>
              <a:rPr lang="en-US" altLang="zh-CN">
                <a:ea typeface="宋体" panose="02010600030101010101" pitchFamily="2" charset="-122"/>
              </a:rPr>
              <a:t>Bohem</a:t>
            </a:r>
            <a:r>
              <a:rPr lang="zh-CN" altLang="zh-CN">
                <a:ea typeface="宋体" panose="02010600030101010101" pitchFamily="2" charset="-122"/>
              </a:rPr>
              <a:t>指出，由于测试工作主要集中在系统的递交阶段，使得测试的效果完全依赖于运行情况，这是当时测试工作的一个致命弱点。</a:t>
            </a:r>
            <a:endParaRPr lang="zh-CN" altLang="en-US">
              <a:ea typeface="宋体" panose="02010600030101010101" pitchFamily="2" charset="-122"/>
            </a:endParaRPr>
          </a:p>
        </p:txBody>
      </p:sp>
    </p:spTree>
  </p:cSld>
  <p:clrMapOvr>
    <a:masterClrMapping/>
  </p:clrMapOvr>
</p:sld>
</file>

<file path=ppt/slides/slide6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0799F51A-2472-48A0-A464-7B0F29649D1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它使用少量的客户端计算机模拟大量用户上线对网站服务器可能造成的影响。</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网站实际上线前，先对其进行仿真环境下的测试，可以找出系统潜在的问题。</a:t>
            </a:r>
          </a:p>
          <a:p>
            <a:r>
              <a:rPr lang="en-US" altLang="zh-CN">
                <a:ea typeface="宋体" panose="02010600030101010101" pitchFamily="2" charset="-122"/>
              </a:rPr>
              <a:t>		   WAST</a:t>
            </a:r>
            <a:r>
              <a:rPr lang="zh-CN" altLang="zh-CN">
                <a:ea typeface="宋体" panose="02010600030101010101" pitchFamily="2" charset="-122"/>
              </a:rPr>
              <a:t>测试指标配置如图</a:t>
            </a:r>
            <a:r>
              <a:rPr lang="en-US" altLang="zh-CN">
                <a:ea typeface="宋体" panose="02010600030101010101" pitchFamily="2" charset="-122"/>
              </a:rPr>
              <a:t>8.9</a:t>
            </a:r>
            <a:r>
              <a:rPr lang="zh-CN" altLang="zh-CN">
                <a:ea typeface="宋体" panose="02010600030101010101" pitchFamily="2" charset="-122"/>
              </a:rPr>
              <a:t>所示。</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3000128610"/>
      </p:ext>
    </p:extLst>
  </p:cSld>
  <p:clrMapOvr>
    <a:masterClrMapping/>
  </p:clrMapOvr>
</p:sld>
</file>

<file path=ppt/slides/slide6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a:extLst>
              <a:ext uri="{FF2B5EF4-FFF2-40B4-BE49-F238E27FC236}">
                <a16:creationId xmlns:a16="http://schemas.microsoft.com/office/drawing/2014/main" id="{32E34977-A7BB-4B1A-B673-CD1DEFA624D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905000" y="1676400"/>
            <a:ext cx="5429250" cy="4343400"/>
          </a:xfrm>
          <a:noFill/>
        </p:spPr>
      </p:pic>
      <p:sp>
        <p:nvSpPr>
          <p:cNvPr id="64515" name="矩形 4">
            <a:extLst>
              <a:ext uri="{FF2B5EF4-FFF2-40B4-BE49-F238E27FC236}">
                <a16:creationId xmlns:a16="http://schemas.microsoft.com/office/drawing/2014/main" id="{6152CDAB-0069-47B5-A293-5FAE108D4C8C}"/>
              </a:ext>
            </a:extLst>
          </p:cNvPr>
          <p:cNvSpPr>
            <a:spLocks noChangeArrowheads="1"/>
          </p:cNvSpPr>
          <p:nvPr/>
        </p:nvSpPr>
        <p:spPr bwMode="auto">
          <a:xfrm>
            <a:off x="2971800" y="6248400"/>
            <a:ext cx="3138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8.9  WAST</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测试指标配置图</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7638698"/>
      </p:ext>
    </p:extLst>
  </p:cSld>
  <p:clrMapOvr>
    <a:masterClrMapping/>
  </p:clrMapOvr>
</p:sld>
</file>

<file path=ppt/slides/slide6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43424F3D-4A27-4BD7-9EA5-D9F527AEE020}"/>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8.5.1  </a:t>
            </a:r>
            <a:r>
              <a:rPr lang="zh-CN" altLang="zh-CN">
                <a:ea typeface="宋体" panose="02010600030101010101" pitchFamily="2" charset="-122"/>
              </a:rPr>
              <a:t>准备测试脚本</a:t>
            </a:r>
          </a:p>
          <a:p>
            <a:r>
              <a:rPr lang="en-US" altLang="zh-CN">
                <a:ea typeface="宋体" panose="02010600030101010101" pitchFamily="2" charset="-122"/>
              </a:rPr>
              <a:t>		   WAST</a:t>
            </a:r>
            <a:r>
              <a:rPr lang="zh-CN" altLang="zh-CN">
                <a:ea typeface="宋体" panose="02010600030101010101" pitchFamily="2" charset="-122"/>
              </a:rPr>
              <a:t>允许以不同的方式创建测试脚本：使用浏览器遍历站点录制脚本，或从服务器的日志文件导入</a:t>
            </a:r>
            <a:r>
              <a:rPr lang="en-US" altLang="zh-CN">
                <a:ea typeface="宋体" panose="02010600030101010101" pitchFamily="2" charset="-122"/>
              </a:rPr>
              <a:t>URL</a:t>
            </a:r>
            <a:r>
              <a:rPr lang="zh-CN" altLang="zh-CN">
                <a:ea typeface="宋体" panose="02010600030101010101" pitchFamily="2" charset="-122"/>
              </a:rPr>
              <a:t>，或从一个网络内容文件夹选择一个文件，还可以手工输入</a:t>
            </a:r>
            <a:r>
              <a:rPr lang="en-US" altLang="zh-CN">
                <a:ea typeface="宋体" panose="02010600030101010101" pitchFamily="2" charset="-122"/>
              </a:rPr>
              <a:t>URL</a:t>
            </a:r>
            <a:r>
              <a:rPr lang="zh-CN" altLang="zh-CN">
                <a:ea typeface="宋体" panose="02010600030101010101" pitchFamily="2" charset="-122"/>
              </a:rPr>
              <a:t>来创建一个新的测试脚本。可以使用由中央主客户机控制的任意数量客户端来运行测试脚本。</a:t>
            </a:r>
          </a:p>
        </p:txBody>
      </p:sp>
    </p:spTree>
    <p:extLst>
      <p:ext uri="{BB962C8B-B14F-4D97-AF65-F5344CB8AC3E}">
        <p14:creationId xmlns:p14="http://schemas.microsoft.com/office/powerpoint/2010/main" val="1962314854"/>
      </p:ext>
    </p:extLst>
  </p:cSld>
  <p:clrMapOvr>
    <a:masterClrMapping/>
  </p:clrMapOvr>
</p:sld>
</file>

<file path=ppt/slides/slide6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8488DF0C-2095-40BB-92A8-8F88825CB595}"/>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）创建测试脚本。</a:t>
            </a:r>
            <a:endParaRPr lang="zh-CN" altLang="en-US">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）准备客户端。</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）准备浏览器。</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）记录脚本。</a:t>
            </a:r>
          </a:p>
          <a:p>
            <a:endParaRPr lang="zh-CN" altLang="en-US">
              <a:ea typeface="宋体" panose="02010600030101010101" pitchFamily="2" charset="-122"/>
            </a:endParaRPr>
          </a:p>
        </p:txBody>
      </p:sp>
    </p:spTree>
    <p:extLst>
      <p:ext uri="{BB962C8B-B14F-4D97-AF65-F5344CB8AC3E}">
        <p14:creationId xmlns:p14="http://schemas.microsoft.com/office/powerpoint/2010/main" val="4243017598"/>
      </p:ext>
    </p:extLst>
  </p:cSld>
  <p:clrMapOvr>
    <a:masterClrMapping/>
  </p:clrMapOvr>
</p:sld>
</file>

<file path=ppt/slides/slide6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B9618B03-EA1E-440E-9A81-431513725FE1}"/>
              </a:ext>
            </a:extLst>
          </p:cNvPr>
          <p:cNvSpPr>
            <a:spLocks noGrp="1"/>
          </p:cNvSpPr>
          <p:nvPr>
            <p:ph idx="1"/>
          </p:nvPr>
        </p:nvSpPr>
        <p:spPr/>
        <p:txBody>
          <a:bodyPr/>
          <a:lstStyle/>
          <a:p>
            <a:r>
              <a:rPr lang="en-US" altLang="zh-CN">
                <a:ea typeface="宋体" panose="02010600030101010101" pitchFamily="2" charset="-122"/>
              </a:rPr>
              <a:t>	8.5.2  </a:t>
            </a:r>
            <a:r>
              <a:rPr lang="zh-CN" altLang="zh-CN">
                <a:ea typeface="宋体" panose="02010600030101010101" pitchFamily="2" charset="-122"/>
              </a:rPr>
              <a:t>设置测试脚本</a:t>
            </a:r>
          </a:p>
          <a:p>
            <a:r>
              <a:rPr lang="en-US" altLang="zh-CN">
                <a:ea typeface="宋体" panose="02010600030101010101" pitchFamily="2" charset="-122"/>
              </a:rPr>
              <a:t>		  </a:t>
            </a:r>
            <a:r>
              <a:rPr lang="zh-CN" altLang="zh-CN">
                <a:ea typeface="宋体" panose="02010600030101010101" pitchFamily="2" charset="-122"/>
              </a:rPr>
              <a:t>要设置测试脚本，按如下步骤进行。</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）设置新录脚本。</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）调整脚本设置。</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）设置页面组。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）指定用户。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）建立多个客户端。</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）设置性能计数器。</a:t>
            </a:r>
          </a:p>
          <a:p>
            <a:endParaRPr lang="zh-CN" altLang="zh-CN">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1145566669"/>
      </p:ext>
    </p:extLst>
  </p:cSld>
  <p:clrMapOvr>
    <a:masterClrMapping/>
  </p:clrMapOvr>
</p:sld>
</file>

<file path=ppt/slides/slide6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EA273755-8055-4CB5-9D17-7284B3B9F371}"/>
              </a:ext>
            </a:extLst>
          </p:cNvPr>
          <p:cNvSpPr>
            <a:spLocks noGrp="1"/>
          </p:cNvSpPr>
          <p:nvPr>
            <p:ph idx="1"/>
          </p:nvPr>
        </p:nvSpPr>
        <p:spPr/>
        <p:txBody>
          <a:bodyPr/>
          <a:lstStyle/>
          <a:p>
            <a:r>
              <a:rPr lang="en-US" altLang="zh-CN">
                <a:ea typeface="宋体" panose="02010600030101010101" pitchFamily="2" charset="-122"/>
              </a:rPr>
              <a:t>	8.5.3  </a:t>
            </a:r>
            <a:r>
              <a:rPr lang="zh-CN" altLang="zh-CN">
                <a:ea typeface="宋体" panose="02010600030101010101" pitchFamily="2" charset="-122"/>
              </a:rPr>
              <a:t>运行测试脚本</a:t>
            </a:r>
          </a:p>
          <a:p>
            <a:r>
              <a:rPr lang="en-US" altLang="zh-CN">
                <a:ea typeface="宋体" panose="02010600030101010101" pitchFamily="2" charset="-122"/>
              </a:rPr>
              <a:t>		  </a:t>
            </a:r>
            <a:r>
              <a:rPr lang="zh-CN" altLang="zh-CN">
                <a:ea typeface="宋体" panose="02010600030101010101" pitchFamily="2" charset="-122"/>
              </a:rPr>
              <a:t>测试脚本设置好了，就可以在客户机上运行。测试完成后，应该先检查测试报告，看是否有</a:t>
            </a:r>
            <a:r>
              <a:rPr lang="en-US" altLang="zh-CN">
                <a:ea typeface="宋体" panose="02010600030101010101" pitchFamily="2" charset="-122"/>
              </a:rPr>
              <a:t>Socket</a:t>
            </a:r>
            <a:r>
              <a:rPr lang="zh-CN" altLang="zh-CN">
                <a:ea typeface="宋体" panose="02010600030101010101" pitchFamily="2" charset="-122"/>
              </a:rPr>
              <a:t>或</a:t>
            </a:r>
            <a:r>
              <a:rPr lang="en-US" altLang="zh-CN">
                <a:ea typeface="宋体" panose="02010600030101010101" pitchFamily="2" charset="-122"/>
              </a:rPr>
              <a:t>HTTP</a:t>
            </a:r>
            <a:r>
              <a:rPr lang="zh-CN" altLang="zh-CN">
                <a:ea typeface="宋体" panose="02010600030101010101" pitchFamily="2" charset="-122"/>
              </a:rPr>
              <a:t>错误。</a:t>
            </a:r>
          </a:p>
        </p:txBody>
      </p:sp>
    </p:spTree>
    <p:extLst>
      <p:ext uri="{BB962C8B-B14F-4D97-AF65-F5344CB8AC3E}">
        <p14:creationId xmlns:p14="http://schemas.microsoft.com/office/powerpoint/2010/main" val="3601816795"/>
      </p:ext>
    </p:extLst>
  </p:cSld>
  <p:clrMapOvr>
    <a:masterClrMapping/>
  </p:clrMapOvr>
</p:sld>
</file>

<file path=ppt/slides/slide6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39245FCC-BF15-42D3-849E-AB054D13C80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8.5.4  </a:t>
            </a:r>
            <a:r>
              <a:rPr lang="zh-CN" altLang="zh-CN">
                <a:ea typeface="宋体" panose="02010600030101010101" pitchFamily="2" charset="-122"/>
              </a:rPr>
              <a:t>应用侧重点</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）密切监视每个客户端的系统资源利用率。</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）给服务器设置多层负载。</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）当没有足够的客户端机器来使服务器群到达极限时，就需要设置更高的负载倍数。</a:t>
            </a:r>
          </a:p>
        </p:txBody>
      </p:sp>
    </p:spTree>
    <p:extLst>
      <p:ext uri="{BB962C8B-B14F-4D97-AF65-F5344CB8AC3E}">
        <p14:creationId xmlns:p14="http://schemas.microsoft.com/office/powerpoint/2010/main" val="4096538816"/>
      </p:ext>
    </p:extLst>
  </p:cSld>
  <p:clrMapOvr>
    <a:masterClrMapping/>
  </p:clrMapOvr>
</p:sld>
</file>

<file path=ppt/slides/slide6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53F1D926-AB22-421D-9844-17034972EF02}"/>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）使用</a:t>
            </a:r>
            <a:r>
              <a:rPr lang="en-US" altLang="zh-CN">
                <a:ea typeface="宋体" panose="02010600030101010101" pitchFamily="2" charset="-122"/>
              </a:rPr>
              <a:t>Session</a:t>
            </a:r>
            <a:r>
              <a:rPr lang="zh-CN" altLang="zh-CN">
                <a:ea typeface="宋体" panose="02010600030101010101" pitchFamily="2" charset="-122"/>
              </a:rPr>
              <a:t>跟踪。</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）监视</a:t>
            </a:r>
            <a:r>
              <a:rPr lang="en-US" altLang="zh-CN">
                <a:ea typeface="宋体" panose="02010600030101010101" pitchFamily="2" charset="-122"/>
              </a:rPr>
              <a:t>Web</a:t>
            </a:r>
            <a:r>
              <a:rPr lang="zh-CN" altLang="zh-CN">
                <a:ea typeface="宋体" panose="02010600030101010101" pitchFamily="2" charset="-122"/>
              </a:rPr>
              <a:t>服务器的日志文件。</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）限制脚本的项数和用户数。</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）跟踪</a:t>
            </a:r>
            <a:r>
              <a:rPr lang="en-US" altLang="zh-CN">
                <a:ea typeface="宋体" panose="02010600030101010101" pitchFamily="2" charset="-122"/>
              </a:rPr>
              <a:t>HTTP</a:t>
            </a:r>
            <a:r>
              <a:rPr lang="zh-CN" altLang="zh-CN">
                <a:ea typeface="宋体" panose="02010600030101010101" pitchFamily="2" charset="-122"/>
              </a:rPr>
              <a:t>重定向的选项。</a:t>
            </a:r>
          </a:p>
          <a:p>
            <a:r>
              <a:rPr lang="zh-CN" altLang="zh-CN">
                <a:ea typeface="宋体" panose="02010600030101010101" pitchFamily="2" charset="-122"/>
              </a:rPr>
              <a:t>（</a:t>
            </a:r>
            <a:r>
              <a:rPr lang="en-US" altLang="zh-CN">
                <a:ea typeface="宋体" panose="02010600030101010101" pitchFamily="2" charset="-122"/>
              </a:rPr>
              <a:t>8</a:t>
            </a:r>
            <a:r>
              <a:rPr lang="zh-CN" altLang="zh-CN">
                <a:ea typeface="宋体" panose="02010600030101010101" pitchFamily="2" charset="-122"/>
              </a:rPr>
              <a:t>）关注用户名和密码的对应。</a:t>
            </a:r>
          </a:p>
          <a:p>
            <a:endParaRPr lang="zh-CN" altLang="en-US">
              <a:ea typeface="宋体" panose="02010600030101010101" pitchFamily="2" charset="-122"/>
            </a:endParaRPr>
          </a:p>
        </p:txBody>
      </p:sp>
    </p:spTree>
    <p:extLst>
      <p:ext uri="{BB962C8B-B14F-4D97-AF65-F5344CB8AC3E}">
        <p14:creationId xmlns:p14="http://schemas.microsoft.com/office/powerpoint/2010/main" val="3683648750"/>
      </p:ext>
    </p:extLst>
  </p:cSld>
  <p:clrMapOvr>
    <a:masterClrMapping/>
  </p:clrMapOvr>
</p:sld>
</file>

<file path=ppt/slides/slide6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D4958EC4-BA83-4C93-8365-E1D1CF940E12}"/>
              </a:ext>
            </a:extLst>
          </p:cNvPr>
          <p:cNvSpPr>
            <a:spLocks noGrp="1"/>
          </p:cNvSpPr>
          <p:nvPr>
            <p:ph idx="1"/>
          </p:nvPr>
        </p:nvSpPr>
        <p:spPr/>
        <p:txBody>
          <a:bodyPr/>
          <a:lstStyle/>
          <a:p>
            <a:r>
              <a:rPr lang="en-US" altLang="zh-CN">
                <a:ea typeface="宋体" panose="02010600030101010101" pitchFamily="2" charset="-122"/>
              </a:rPr>
              <a:t>	8.6  Introscope</a:t>
            </a:r>
            <a:r>
              <a:rPr lang="zh-CN" altLang="zh-CN">
                <a:ea typeface="宋体" panose="02010600030101010101" pitchFamily="2" charset="-122"/>
              </a:rPr>
              <a:t>（测试辅助工具）</a:t>
            </a:r>
          </a:p>
          <a:p>
            <a:r>
              <a:rPr lang="en-US" altLang="zh-CN">
                <a:ea typeface="宋体" panose="02010600030101010101" pitchFamily="2" charset="-122"/>
              </a:rPr>
              <a:t>		  Wily Introscope</a:t>
            </a:r>
            <a:r>
              <a:rPr lang="zh-CN" altLang="zh-CN">
                <a:ea typeface="宋体" panose="02010600030101010101" pitchFamily="2" charset="-122"/>
              </a:rPr>
              <a:t>是一种</a:t>
            </a:r>
            <a:r>
              <a:rPr lang="en-US" altLang="zh-CN">
                <a:ea typeface="宋体" panose="02010600030101010101" pitchFamily="2" charset="-122"/>
              </a:rPr>
              <a:t>Web</a:t>
            </a:r>
            <a:r>
              <a:rPr lang="zh-CN" altLang="zh-CN">
                <a:ea typeface="宋体" panose="02010600030101010101" pitchFamily="2" charset="-122"/>
              </a:rPr>
              <a:t>应用管理产品，同时也是专项测试辅助工具，它可以在复杂的企业和</a:t>
            </a:r>
            <a:r>
              <a:rPr lang="en-US" altLang="zh-CN">
                <a:ea typeface="宋体" panose="02010600030101010101" pitchFamily="2" charset="-122"/>
              </a:rPr>
              <a:t>SOA</a:t>
            </a:r>
            <a:r>
              <a:rPr lang="zh-CN" altLang="zh-CN">
                <a:ea typeface="宋体" panose="02010600030101010101" pitchFamily="2" charset="-122"/>
              </a:rPr>
              <a:t>（</a:t>
            </a:r>
            <a:r>
              <a:rPr lang="en-US" altLang="zh-CN">
                <a:ea typeface="宋体" panose="02010600030101010101" pitchFamily="2" charset="-122"/>
              </a:rPr>
              <a:t>Service-Oriented Architecture</a:t>
            </a:r>
            <a:r>
              <a:rPr lang="zh-CN" altLang="zh-CN">
                <a:ea typeface="宋体" panose="02010600030101010101" pitchFamily="2" charset="-122"/>
              </a:rPr>
              <a:t>，面向服务的体系结构）环境中主动地检测、分类和诊断性能问题。</a:t>
            </a:r>
            <a:endParaRPr lang="zh-CN" altLang="en-US">
              <a:ea typeface="宋体" panose="02010600030101010101" pitchFamily="2" charset="-122"/>
            </a:endParaRPr>
          </a:p>
        </p:txBody>
      </p:sp>
    </p:spTree>
    <p:extLst>
      <p:ext uri="{BB962C8B-B14F-4D97-AF65-F5344CB8AC3E}">
        <p14:creationId xmlns:p14="http://schemas.microsoft.com/office/powerpoint/2010/main" val="864176953"/>
      </p:ext>
    </p:extLst>
  </p:cSld>
  <p:clrMapOvr>
    <a:masterClrMapping/>
  </p:clrMapOvr>
</p:sld>
</file>

<file path=ppt/slides/slide6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27AEF2E2-A1AF-43FE-A2B6-F760339C8AE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通过可定制的生产系统性能监控仪表板，提供应用程序、系统和</a:t>
            </a:r>
            <a:r>
              <a:rPr lang="en-US" altLang="zh-CN">
                <a:ea typeface="宋体" panose="02010600030101010101" pitchFamily="2" charset="-122"/>
              </a:rPr>
              <a:t>Java</a:t>
            </a:r>
            <a:r>
              <a:rPr lang="zh-CN" altLang="zh-CN">
                <a:ea typeface="宋体" panose="02010600030101010101" pitchFamily="2" charset="-122"/>
              </a:rPr>
              <a:t>构件监控指标的详细视图，使机构内部不同工作组依照不同方式应用管理工具，为特定应用程序排除故障，进行故障调试。可以端到端地实时监控全部事务；自动发现应用组件及其依赖性；用于定位性能问题的高级分析引擎技术。</a:t>
            </a:r>
          </a:p>
          <a:p>
            <a:endParaRPr lang="zh-CN" altLang="en-US">
              <a:ea typeface="宋体" panose="02010600030101010101" pitchFamily="2" charset="-122"/>
            </a:endParaRPr>
          </a:p>
          <a:p>
            <a:endParaRPr lang="zh-CN" altLang="en-US">
              <a:ea typeface="宋体" panose="02010600030101010101" pitchFamily="2" charset="-122"/>
            </a:endParaRPr>
          </a:p>
        </p:txBody>
      </p:sp>
    </p:spTree>
    <p:extLst>
      <p:ext uri="{BB962C8B-B14F-4D97-AF65-F5344CB8AC3E}">
        <p14:creationId xmlns:p14="http://schemas.microsoft.com/office/powerpoint/2010/main" val="1026720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FE9DADF0-AFF0-478F-9694-D4A09066D18C}"/>
              </a:ext>
            </a:extLst>
          </p:cNvPr>
          <p:cNvSpPr>
            <a:spLocks noGrp="1" noChangeArrowheads="1"/>
          </p:cNvSpPr>
          <p:nvPr>
            <p:ph type="title"/>
          </p:nvPr>
        </p:nvSpPr>
        <p:spPr/>
        <p:txBody>
          <a:bodyPr/>
          <a:lstStyle/>
          <a:p>
            <a:pPr eaLnBrk="1" hangingPunct="1"/>
            <a:r>
              <a:rPr lang="zh-CN" altLang="en-US">
                <a:ea typeface="宋体" panose="02010600030101010101" pitchFamily="2" charset="-122"/>
              </a:rPr>
              <a:t>专项测试技术</a:t>
            </a:r>
          </a:p>
        </p:txBody>
      </p:sp>
      <p:sp>
        <p:nvSpPr>
          <p:cNvPr id="9219" name="Rectangle 3">
            <a:extLst>
              <a:ext uri="{FF2B5EF4-FFF2-40B4-BE49-F238E27FC236}">
                <a16:creationId xmlns:a16="http://schemas.microsoft.com/office/drawing/2014/main" id="{351765AF-138F-4FA5-9B48-B1889ABAB291}"/>
              </a:ext>
            </a:extLst>
          </p:cNvPr>
          <p:cNvSpPr>
            <a:spLocks noGrp="1" noChangeArrowheads="1"/>
          </p:cNvSpPr>
          <p:nvPr>
            <p:ph type="body" idx="1"/>
          </p:nvPr>
        </p:nvSpPr>
        <p:spPr>
          <a:xfrm>
            <a:off x="2001838" y="1947863"/>
            <a:ext cx="6684962" cy="4300537"/>
          </a:xfrm>
        </p:spPr>
        <p:txBody>
          <a:bodyPr/>
          <a:lstStyle/>
          <a:p>
            <a:pPr eaLnBrk="1" hangingPunct="1"/>
            <a:r>
              <a:rPr lang="en-US" altLang="zh-CN" sz="3600">
                <a:latin typeface="黑体" panose="02010609060101010101" pitchFamily="49" charset="-122"/>
                <a:ea typeface="黑体" panose="02010609060101010101" pitchFamily="49" charset="-122"/>
              </a:rPr>
              <a:t>Web</a:t>
            </a:r>
            <a:r>
              <a:rPr lang="zh-CN" altLang="en-US" sz="3600">
                <a:latin typeface="黑体" panose="02010609060101010101" pitchFamily="49" charset="-122"/>
                <a:ea typeface="黑体" panose="02010609060101010101" pitchFamily="49" charset="-122"/>
              </a:rPr>
              <a:t>应用测试</a:t>
            </a:r>
          </a:p>
          <a:p>
            <a:pPr eaLnBrk="1" hangingPunct="1"/>
            <a:r>
              <a:rPr lang="zh-CN" altLang="en-US" sz="3600">
                <a:latin typeface="黑体" panose="02010609060101010101" pitchFamily="49" charset="-122"/>
                <a:ea typeface="黑体" panose="02010609060101010101" pitchFamily="49" charset="-122"/>
              </a:rPr>
              <a:t>用户界面测试</a:t>
            </a:r>
          </a:p>
          <a:p>
            <a:pPr eaLnBrk="1" hangingPunct="1"/>
            <a:r>
              <a:rPr lang="zh-CN" altLang="en-US" sz="3600">
                <a:latin typeface="黑体" panose="02010609060101010101" pitchFamily="49" charset="-122"/>
                <a:ea typeface="黑体" panose="02010609060101010101" pitchFamily="49" charset="-122"/>
              </a:rPr>
              <a:t>性能测试</a:t>
            </a:r>
          </a:p>
          <a:p>
            <a:pPr eaLnBrk="1" hangingPunct="1"/>
            <a:r>
              <a:rPr lang="zh-CN" altLang="en-US" sz="3600">
                <a:latin typeface="黑体" panose="02010609060101010101" pitchFamily="49" charset="-122"/>
                <a:ea typeface="黑体" panose="02010609060101010101" pitchFamily="49" charset="-122"/>
              </a:rPr>
              <a:t>自动化测试</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8F91E941-A7D0-43B3-94B2-B587BA147878}"/>
              </a:ext>
            </a:extLst>
          </p:cNvPr>
          <p:cNvSpPr>
            <a:spLocks noGrp="1"/>
          </p:cNvSpPr>
          <p:nvPr>
            <p:ph idx="1"/>
          </p:nvPr>
        </p:nvSpPr>
        <p:spPr>
          <a:xfrm>
            <a:off x="0" y="1295400"/>
            <a:ext cx="8686800" cy="4953000"/>
          </a:xfrm>
        </p:spPr>
        <p:txBody>
          <a:bodyPr/>
          <a:lstStyle/>
          <a:p>
            <a:pPr eaLnBrk="1" hangingPunct="1"/>
            <a:r>
              <a:rPr lang="en-US" altLang="zh-CN">
                <a:ea typeface="宋体" panose="02010600030101010101" pitchFamily="2" charset="-122"/>
              </a:rPr>
              <a:t>		   20</a:t>
            </a:r>
            <a:r>
              <a:rPr lang="zh-CN" altLang="zh-CN">
                <a:ea typeface="宋体" panose="02010600030101010101" pitchFamily="2" charset="-122"/>
              </a:rPr>
              <a:t>世纪</a:t>
            </a:r>
            <a:r>
              <a:rPr lang="en-US" altLang="zh-CN">
                <a:ea typeface="宋体" panose="02010600030101010101" pitchFamily="2" charset="-122"/>
              </a:rPr>
              <a:t>70</a:t>
            </a:r>
            <a:r>
              <a:rPr lang="zh-CN" altLang="zh-CN">
                <a:ea typeface="宋体" panose="02010600030101010101" pitchFamily="2" charset="-122"/>
              </a:rPr>
              <a:t>年代中期，软件测试技术的研究达到高潮。</a:t>
            </a:r>
            <a:endParaRPr lang="en-US" altLang="zh-CN">
              <a:ea typeface="宋体" panose="02010600030101010101" pitchFamily="2" charset="-122"/>
            </a:endParaRPr>
          </a:p>
          <a:p>
            <a:pPr eaLnBrk="1" hangingPunct="1"/>
            <a:r>
              <a:rPr lang="en-US" altLang="zh-CN">
                <a:ea typeface="宋体" panose="02010600030101010101" pitchFamily="2" charset="-122"/>
              </a:rPr>
              <a:t>		   J</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a:t>
            </a:r>
            <a:r>
              <a:rPr lang="en-US" altLang="zh-CN">
                <a:ea typeface="宋体" panose="02010600030101010101" pitchFamily="2" charset="-122"/>
              </a:rPr>
              <a:t>Goodenough</a:t>
            </a:r>
            <a:r>
              <a:rPr lang="zh-CN" altLang="zh-CN">
                <a:ea typeface="宋体" panose="02010600030101010101" pitchFamily="2" charset="-122"/>
              </a:rPr>
              <a:t>和</a:t>
            </a:r>
            <a:r>
              <a:rPr lang="en-US" altLang="zh-CN">
                <a:ea typeface="宋体" panose="02010600030101010101" pitchFamily="2" charset="-122"/>
              </a:rPr>
              <a:t>S</a:t>
            </a:r>
            <a:r>
              <a:rPr lang="zh-CN" altLang="zh-CN">
                <a:ea typeface="宋体" panose="02010600030101010101" pitchFamily="2" charset="-122"/>
              </a:rPr>
              <a:t>．</a:t>
            </a:r>
            <a:r>
              <a:rPr lang="en-US" altLang="zh-CN">
                <a:ea typeface="宋体" panose="02010600030101010101" pitchFamily="2" charset="-122"/>
              </a:rPr>
              <a:t>L</a:t>
            </a:r>
            <a:r>
              <a:rPr lang="zh-CN" altLang="zh-CN">
                <a:ea typeface="宋体" panose="02010600030101010101" pitchFamily="2" charset="-122"/>
              </a:rPr>
              <a:t>．</a:t>
            </a:r>
            <a:r>
              <a:rPr lang="en-US" altLang="zh-CN">
                <a:ea typeface="宋体" panose="02010600030101010101" pitchFamily="2" charset="-122"/>
              </a:rPr>
              <a:t>Gerhart</a:t>
            </a:r>
            <a:r>
              <a:rPr lang="zh-CN" altLang="zh-CN">
                <a:ea typeface="宋体" panose="02010600030101010101" pitchFamily="2" charset="-122"/>
              </a:rPr>
              <a:t>首先提出了软件测试的理论，从而把软件测试这一实践性很强的学科提高到理论的高度，被认为是测试技术发展过程中具有开创性的工作。</a:t>
            </a:r>
            <a:endParaRPr lang="zh-CN" altLang="en-US">
              <a:ea typeface="宋体" panose="02010600030101010101" pitchFamily="2" charset="-122"/>
            </a:endParaRPr>
          </a:p>
        </p:txBody>
      </p:sp>
    </p:spTree>
  </p:cSld>
  <p:clrMapOvr>
    <a:masterClrMapping/>
  </p:clrMapOvr>
</p:sld>
</file>

<file path=ppt/slides/slide7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859F7E9E-E9C7-4C9F-848E-E585BB958C39}"/>
              </a:ext>
            </a:extLst>
          </p:cNvPr>
          <p:cNvSpPr>
            <a:spLocks noGrp="1"/>
          </p:cNvSpPr>
          <p:nvPr>
            <p:ph idx="1"/>
          </p:nvPr>
        </p:nvSpPr>
        <p:spPr/>
        <p:txBody>
          <a:bodyPr/>
          <a:lstStyle/>
          <a:p>
            <a:r>
              <a:rPr lang="en-US" altLang="zh-CN">
                <a:ea typeface="宋体" panose="02010600030101010101" pitchFamily="2" charset="-122"/>
              </a:rPr>
              <a:t>	8.6.1  Introscope</a:t>
            </a:r>
            <a:r>
              <a:rPr lang="zh-CN" altLang="zh-CN">
                <a:ea typeface="宋体" panose="02010600030101010101" pitchFamily="2" charset="-122"/>
              </a:rPr>
              <a:t>工作模式</a:t>
            </a:r>
          </a:p>
          <a:p>
            <a:r>
              <a:rPr lang="en-US" altLang="zh-CN">
                <a:ea typeface="宋体" panose="02010600030101010101" pitchFamily="2" charset="-122"/>
              </a:rPr>
              <a:t>		  Introscope</a:t>
            </a:r>
            <a:r>
              <a:rPr lang="zh-CN" altLang="zh-CN">
                <a:ea typeface="宋体" panose="02010600030101010101" pitchFamily="2" charset="-122"/>
              </a:rPr>
              <a:t>工作模式如图</a:t>
            </a:r>
            <a:r>
              <a:rPr lang="en-US" altLang="zh-CN">
                <a:ea typeface="宋体" panose="02010600030101010101" pitchFamily="2" charset="-122"/>
              </a:rPr>
              <a:t>8.10</a:t>
            </a:r>
            <a:r>
              <a:rPr lang="zh-CN" altLang="zh-CN">
                <a:ea typeface="宋体" panose="02010600030101010101" pitchFamily="2" charset="-122"/>
              </a:rPr>
              <a:t>所示。</a:t>
            </a:r>
          </a:p>
          <a:p>
            <a:endParaRPr lang="zh-CN" altLang="en-US">
              <a:ea typeface="宋体" panose="02010600030101010101" pitchFamily="2" charset="-122"/>
            </a:endParaRPr>
          </a:p>
        </p:txBody>
      </p:sp>
      <p:pic>
        <p:nvPicPr>
          <p:cNvPr id="73731" name="Picture 2">
            <a:extLst>
              <a:ext uri="{FF2B5EF4-FFF2-40B4-BE49-F238E27FC236}">
                <a16:creationId xmlns:a16="http://schemas.microsoft.com/office/drawing/2014/main" id="{277714F2-DAE1-44C0-B984-05EAD482CE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590800"/>
            <a:ext cx="5102225"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2" name="矩形 4">
            <a:extLst>
              <a:ext uri="{FF2B5EF4-FFF2-40B4-BE49-F238E27FC236}">
                <a16:creationId xmlns:a16="http://schemas.microsoft.com/office/drawing/2014/main" id="{8B8BE30A-3D8B-49A4-AFD8-001E56A5E835}"/>
              </a:ext>
            </a:extLst>
          </p:cNvPr>
          <p:cNvSpPr>
            <a:spLocks noChangeArrowheads="1"/>
          </p:cNvSpPr>
          <p:nvPr/>
        </p:nvSpPr>
        <p:spPr bwMode="auto">
          <a:xfrm>
            <a:off x="3048000" y="6324600"/>
            <a:ext cx="3103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8.10  Introscope</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工作模式</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85674099"/>
      </p:ext>
    </p:extLst>
  </p:cSld>
  <p:clrMapOvr>
    <a:masterClrMapping/>
  </p:clrMapOvr>
</p:sld>
</file>

<file path=ppt/slides/slide7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7554F698-89CA-4409-8E25-C114D1074208}"/>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由图</a:t>
            </a:r>
            <a:r>
              <a:rPr lang="en-US" altLang="zh-CN">
                <a:ea typeface="宋体" panose="02010600030101010101" pitchFamily="2" charset="-122"/>
              </a:rPr>
              <a:t>8.10</a:t>
            </a:r>
            <a:r>
              <a:rPr lang="zh-CN" altLang="zh-CN">
                <a:ea typeface="宋体" panose="02010600030101010101" pitchFamily="2" charset="-122"/>
              </a:rPr>
              <a:t>可见，</a:t>
            </a:r>
            <a:r>
              <a:rPr lang="en-US" altLang="zh-CN">
                <a:ea typeface="宋体" panose="02010600030101010101" pitchFamily="2" charset="-122"/>
              </a:rPr>
              <a:t>Introscope</a:t>
            </a:r>
            <a:r>
              <a:rPr lang="zh-CN" altLang="zh-CN">
                <a:ea typeface="宋体" panose="02010600030101010101" pitchFamily="2" charset="-122"/>
              </a:rPr>
              <a:t>的核心是企业管理服务器和应用服务器代理。</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）企业管理服务器（</a:t>
            </a:r>
            <a:r>
              <a:rPr lang="en-US" altLang="zh-CN">
                <a:ea typeface="宋体" panose="02010600030101010101" pitchFamily="2" charset="-122"/>
              </a:rPr>
              <a:t>Introscope Enterprise Manager</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）应用服务器代理（</a:t>
            </a:r>
            <a:r>
              <a:rPr lang="en-US" altLang="zh-CN">
                <a:ea typeface="宋体" panose="02010600030101010101" pitchFamily="2" charset="-122"/>
              </a:rPr>
              <a:t>Introscope Agent</a:t>
            </a:r>
            <a:r>
              <a:rPr lang="zh-CN" altLang="zh-CN">
                <a:ea typeface="宋体" panose="02010600030101010101" pitchFamily="2" charset="-122"/>
              </a:rPr>
              <a:t>）</a:t>
            </a:r>
          </a:p>
          <a:p>
            <a:endParaRPr lang="zh-CN" altLang="en-US">
              <a:ea typeface="宋体" panose="02010600030101010101" pitchFamily="2" charset="-122"/>
            </a:endParaRPr>
          </a:p>
        </p:txBody>
      </p:sp>
    </p:spTree>
    <p:extLst>
      <p:ext uri="{BB962C8B-B14F-4D97-AF65-F5344CB8AC3E}">
        <p14:creationId xmlns:p14="http://schemas.microsoft.com/office/powerpoint/2010/main" val="1451980899"/>
      </p:ext>
    </p:extLst>
  </p:cSld>
  <p:clrMapOvr>
    <a:masterClrMapping/>
  </p:clrMapOvr>
</p:sld>
</file>

<file path=ppt/slides/slide7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92B828DA-72F8-432A-9730-CEBC51CB44F1}"/>
              </a:ext>
            </a:extLst>
          </p:cNvPr>
          <p:cNvSpPr>
            <a:spLocks noGrp="1"/>
          </p:cNvSpPr>
          <p:nvPr>
            <p:ph idx="1"/>
          </p:nvPr>
        </p:nvSpPr>
        <p:spPr/>
        <p:txBody>
          <a:bodyPr/>
          <a:lstStyle/>
          <a:p>
            <a:r>
              <a:rPr lang="en-US" altLang="zh-CN">
                <a:ea typeface="宋体" panose="02010600030101010101" pitchFamily="2" charset="-122"/>
              </a:rPr>
              <a:t>	8.6.2  Introscope</a:t>
            </a:r>
            <a:r>
              <a:rPr lang="zh-CN" altLang="zh-CN">
                <a:ea typeface="宋体" panose="02010600030101010101" pitchFamily="2" charset="-122"/>
              </a:rPr>
              <a:t>测试策略</a:t>
            </a:r>
          </a:p>
          <a:p>
            <a:r>
              <a:rPr lang="en-US" altLang="zh-CN">
                <a:ea typeface="宋体" panose="02010600030101010101" pitchFamily="2" charset="-122"/>
              </a:rPr>
              <a:t>		  Introscope</a:t>
            </a:r>
            <a:r>
              <a:rPr lang="zh-CN" altLang="zh-CN">
                <a:ea typeface="宋体" panose="02010600030101010101" pitchFamily="2" charset="-122"/>
              </a:rPr>
              <a:t>涉及的角色如图</a:t>
            </a:r>
            <a:r>
              <a:rPr lang="en-US" altLang="zh-CN">
                <a:ea typeface="宋体" panose="02010600030101010101" pitchFamily="2" charset="-122"/>
              </a:rPr>
              <a:t>8.11</a:t>
            </a:r>
            <a:r>
              <a:rPr lang="zh-CN" altLang="zh-CN">
                <a:ea typeface="宋体" panose="02010600030101010101" pitchFamily="2" charset="-122"/>
              </a:rPr>
              <a:t>所示。</a:t>
            </a:r>
          </a:p>
        </p:txBody>
      </p:sp>
      <p:pic>
        <p:nvPicPr>
          <p:cNvPr id="75779" name="Picture 2">
            <a:extLst>
              <a:ext uri="{FF2B5EF4-FFF2-40B4-BE49-F238E27FC236}">
                <a16:creationId xmlns:a16="http://schemas.microsoft.com/office/drawing/2014/main" id="{838D8639-5AC3-4EE5-892A-28392632DE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514600"/>
            <a:ext cx="5029200" cy="374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0" name="矩形 4">
            <a:extLst>
              <a:ext uri="{FF2B5EF4-FFF2-40B4-BE49-F238E27FC236}">
                <a16:creationId xmlns:a16="http://schemas.microsoft.com/office/drawing/2014/main" id="{4E7284AB-4982-4848-96C9-A5DC4D6D2A2C}"/>
              </a:ext>
            </a:extLst>
          </p:cNvPr>
          <p:cNvSpPr>
            <a:spLocks noChangeArrowheads="1"/>
          </p:cNvSpPr>
          <p:nvPr/>
        </p:nvSpPr>
        <p:spPr bwMode="auto">
          <a:xfrm>
            <a:off x="3048000" y="6324600"/>
            <a:ext cx="30908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8.11  Introscope</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应用角色</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41192861"/>
      </p:ext>
    </p:extLst>
  </p:cSld>
  <p:clrMapOvr>
    <a:masterClrMapping/>
  </p:clrMapOvr>
</p:sld>
</file>

<file path=ppt/slides/slide7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BCACA6CE-D058-4674-8DE4-B361CABF202E}"/>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发现系统性能问题的几个常用方法如下：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）尝试观察系统行为随时间的变化。</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）尝试改变系统负载状况。</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）尝试将大系统划分成若干规模较小的子系统。</a:t>
            </a:r>
          </a:p>
          <a:p>
            <a:endParaRPr lang="zh-CN" altLang="en-US">
              <a:ea typeface="宋体" panose="02010600030101010101" pitchFamily="2" charset="-122"/>
            </a:endParaRPr>
          </a:p>
        </p:txBody>
      </p:sp>
    </p:spTree>
    <p:extLst>
      <p:ext uri="{BB962C8B-B14F-4D97-AF65-F5344CB8AC3E}">
        <p14:creationId xmlns:p14="http://schemas.microsoft.com/office/powerpoint/2010/main" val="2774846311"/>
      </p:ext>
    </p:extLst>
  </p:cSld>
  <p:clrMapOvr>
    <a:masterClrMapping/>
  </p:clrMapOvr>
</p:sld>
</file>

<file path=ppt/slides/slide7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5167BCB0-54C5-422B-8191-6E92AE49C8B6}"/>
              </a:ext>
            </a:extLst>
          </p:cNvPr>
          <p:cNvSpPr>
            <a:spLocks noGrp="1"/>
          </p:cNvSpPr>
          <p:nvPr>
            <p:ph idx="1"/>
          </p:nvPr>
        </p:nvSpPr>
        <p:spPr/>
        <p:txBody>
          <a:bodyPr/>
          <a:lstStyle/>
          <a:p>
            <a:r>
              <a:rPr lang="en-US" altLang="zh-CN">
                <a:ea typeface="宋体" panose="02010600030101010101" pitchFamily="2" charset="-122"/>
              </a:rPr>
              <a:t>	8.6.3  Introscope</a:t>
            </a:r>
            <a:r>
              <a:rPr lang="zh-CN" altLang="zh-CN">
                <a:ea typeface="宋体" panose="02010600030101010101" pitchFamily="2" charset="-122"/>
              </a:rPr>
              <a:t>测试过程</a:t>
            </a:r>
          </a:p>
          <a:p>
            <a:r>
              <a:rPr lang="en-US" altLang="zh-CN">
                <a:ea typeface="宋体" panose="02010600030101010101" pitchFamily="2" charset="-122"/>
              </a:rPr>
              <a:t>		  Introscope</a:t>
            </a:r>
            <a:r>
              <a:rPr lang="zh-CN" altLang="zh-CN">
                <a:ea typeface="宋体" panose="02010600030101010101" pitchFamily="2" charset="-122"/>
              </a:rPr>
              <a:t>测试过程如下。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）模拟运行。</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）压力模式设置。</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）监控性能指标。</a:t>
            </a: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90C1CA36-846C-43A9-89C0-BD4CF76C18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1242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48245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D628774D-2AD3-4F00-8B54-754D55D61D0E}"/>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8.6.4  Introscope</a:t>
            </a:r>
            <a:r>
              <a:rPr lang="zh-CN" altLang="zh-CN">
                <a:ea typeface="宋体" panose="02010600030101010101" pitchFamily="2" charset="-122"/>
              </a:rPr>
              <a:t>监控指标</a:t>
            </a:r>
          </a:p>
          <a:p>
            <a:r>
              <a:rPr lang="en-US" altLang="zh-CN">
                <a:ea typeface="宋体" panose="02010600030101010101" pitchFamily="2" charset="-122"/>
              </a:rPr>
              <a:t>		   </a:t>
            </a:r>
            <a:r>
              <a:rPr lang="zh-CN" altLang="zh-CN">
                <a:ea typeface="宋体" panose="02010600030101010101" pitchFamily="2" charset="-122"/>
              </a:rPr>
              <a:t>下面列出</a:t>
            </a:r>
            <a:r>
              <a:rPr lang="en-US" altLang="zh-CN">
                <a:ea typeface="宋体" panose="02010600030101010101" pitchFamily="2" charset="-122"/>
              </a:rPr>
              <a:t>Introscope</a:t>
            </a:r>
            <a:r>
              <a:rPr lang="zh-CN" altLang="zh-CN">
                <a:ea typeface="宋体" panose="02010600030101010101" pitchFamily="2" charset="-122"/>
              </a:rPr>
              <a:t>为</a:t>
            </a:r>
            <a:r>
              <a:rPr lang="en-US" altLang="zh-CN">
                <a:ea typeface="宋体" panose="02010600030101010101" pitchFamily="2" charset="-122"/>
              </a:rPr>
              <a:t>Java</a:t>
            </a:r>
            <a:r>
              <a:rPr lang="zh-CN" altLang="zh-CN">
                <a:ea typeface="宋体" panose="02010600030101010101" pitchFamily="2" charset="-122"/>
              </a:rPr>
              <a:t>应用管理系统提供的应用监控性能分类指标，作为性能测试人员选择合适的监控性能指标的参考。</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）业务监控。</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）业务响应时间监控。</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）内存管理监控。</a:t>
            </a:r>
          </a:p>
        </p:txBody>
      </p:sp>
    </p:spTree>
    <p:extLst>
      <p:ext uri="{BB962C8B-B14F-4D97-AF65-F5344CB8AC3E}">
        <p14:creationId xmlns:p14="http://schemas.microsoft.com/office/powerpoint/2010/main" val="2548807732"/>
      </p:ext>
    </p:extLst>
  </p:cSld>
  <p:clrMapOvr>
    <a:masterClrMapping/>
  </p:clrMapOvr>
</p:sld>
</file>

<file path=ppt/slides/slide7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6428EC67-E5FF-424D-8332-2F5291C12F16}"/>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）端到端浏览器监控。</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）数据库访问监控。</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）数据连接池性能监控。</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）系统环境性能监控。</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79875" name="Picture 4" descr="Picture16">
            <a:extLst>
              <a:ext uri="{FF2B5EF4-FFF2-40B4-BE49-F238E27FC236}">
                <a16:creationId xmlns:a16="http://schemas.microsoft.com/office/drawing/2014/main" id="{9EF04993-D8B5-407E-A1BF-AC805A99CD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22812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8108879"/>
      </p:ext>
    </p:extLst>
  </p:cSld>
  <p:clrMapOvr>
    <a:masterClrMapping/>
  </p:clrMapOvr>
</p:sld>
</file>

<file path=ppt/slides/slide7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BB6026A6-D80B-45CD-9705-1518B6940D48}"/>
              </a:ext>
            </a:extLst>
          </p:cNvPr>
          <p:cNvSpPr>
            <a:spLocks noGrp="1"/>
          </p:cNvSpPr>
          <p:nvPr>
            <p:ph idx="1"/>
          </p:nvPr>
        </p:nvSpPr>
        <p:spPr>
          <a:xfrm>
            <a:off x="-228600" y="1295400"/>
            <a:ext cx="9144000" cy="4953000"/>
          </a:xfrm>
        </p:spPr>
        <p:txBody>
          <a:bodyPr/>
          <a:lstStyle/>
          <a:p>
            <a:r>
              <a:rPr lang="en-US" altLang="zh-CN">
                <a:ea typeface="宋体" panose="02010600030101010101" pitchFamily="2" charset="-122"/>
              </a:rPr>
              <a:t>	8.7  </a:t>
            </a:r>
            <a:r>
              <a:rPr lang="zh-CN" altLang="zh-CN">
                <a:ea typeface="宋体" panose="02010600030101010101" pitchFamily="2" charset="-122"/>
              </a:rPr>
              <a:t>开源测试工具解决方案</a:t>
            </a:r>
          </a:p>
          <a:p>
            <a:r>
              <a:rPr lang="en-US" altLang="zh-CN">
                <a:ea typeface="宋体" panose="02010600030101010101" pitchFamily="2" charset="-122"/>
              </a:rPr>
              <a:t>		  </a:t>
            </a:r>
            <a:r>
              <a:rPr lang="zh-CN" altLang="zh-CN">
                <a:ea typeface="宋体" panose="02010600030101010101" pitchFamily="2" charset="-122"/>
              </a:rPr>
              <a:t>目前，从单元测试、功能测试到性能测试，从</a:t>
            </a:r>
            <a:r>
              <a:rPr lang="en-US" altLang="zh-CN">
                <a:ea typeface="宋体" panose="02010600030101010101" pitchFamily="2" charset="-122"/>
              </a:rPr>
              <a:t>Web</a:t>
            </a:r>
            <a:r>
              <a:rPr lang="zh-CN" altLang="zh-CN">
                <a:ea typeface="宋体" panose="02010600030101010101" pitchFamily="2" charset="-122"/>
              </a:rPr>
              <a:t>页面测试到</a:t>
            </a:r>
            <a:r>
              <a:rPr lang="en-US" altLang="zh-CN">
                <a:ea typeface="宋体" panose="02010600030101010101" pitchFamily="2" charset="-122"/>
              </a:rPr>
              <a:t>VoIP</a:t>
            </a:r>
            <a:r>
              <a:rPr lang="zh-CN" altLang="zh-CN">
                <a:ea typeface="宋体" panose="02010600030101010101" pitchFamily="2" charset="-122"/>
              </a:rPr>
              <a:t>网络电话等一些多媒体应用的测试，直至测试的管理平台和缺陷跟踪</a:t>
            </a:r>
            <a:r>
              <a:rPr lang="en-US" altLang="zh-CN">
                <a:ea typeface="宋体" panose="02010600030101010101" pitchFamily="2" charset="-122"/>
              </a:rPr>
              <a:t>系统</a:t>
            </a:r>
            <a:r>
              <a:rPr lang="zh-CN" altLang="zh-CN">
                <a:ea typeface="宋体" panose="02010600030101010101" pitchFamily="2" charset="-122"/>
              </a:rPr>
              <a:t>，都有比较完善的开源工具，可以覆盖整个测试工作领域。开源测试工具如表</a:t>
            </a:r>
            <a:r>
              <a:rPr lang="en-US" altLang="zh-CN">
                <a:ea typeface="宋体" panose="02010600030101010101" pitchFamily="2" charset="-122"/>
              </a:rPr>
              <a:t>8.1</a:t>
            </a:r>
            <a:r>
              <a:rPr lang="zh-CN" altLang="zh-CN">
                <a:ea typeface="宋体" panose="02010600030101010101" pitchFamily="2" charset="-122"/>
              </a:rPr>
              <a:t>所示。</a:t>
            </a:r>
          </a:p>
          <a:p>
            <a:endParaRPr lang="zh-CN" altLang="en-US">
              <a:ea typeface="宋体" panose="02010600030101010101" pitchFamily="2" charset="-122"/>
            </a:endParaRPr>
          </a:p>
        </p:txBody>
      </p:sp>
    </p:spTree>
    <p:extLst>
      <p:ext uri="{BB962C8B-B14F-4D97-AF65-F5344CB8AC3E}">
        <p14:creationId xmlns:p14="http://schemas.microsoft.com/office/powerpoint/2010/main" val="458575104"/>
      </p:ext>
    </p:extLst>
  </p:cSld>
  <p:clrMapOvr>
    <a:masterClrMapping/>
  </p:clrMapOvr>
</p:sld>
</file>

<file path=ppt/slides/slide7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A08108E-BDA0-454A-AC2C-58528D390717}"/>
              </a:ext>
            </a:extLst>
          </p:cNvPr>
          <p:cNvGraphicFramePr>
            <a:graphicFrameLocks noGrp="1"/>
          </p:cNvGraphicFramePr>
          <p:nvPr>
            <p:ph idx="1"/>
          </p:nvPr>
        </p:nvGraphicFramePr>
        <p:xfrm>
          <a:off x="304800" y="2286000"/>
          <a:ext cx="8382001" cy="3932239"/>
        </p:xfrm>
        <a:graphic>
          <a:graphicData uri="http://schemas.openxmlformats.org/drawingml/2006/table">
            <a:tbl>
              <a:tblPr/>
              <a:tblGrid>
                <a:gridCol w="867690">
                  <a:extLst>
                    <a:ext uri="{9D8B030D-6E8A-4147-A177-3AD203B41FA5}">
                      <a16:colId xmlns:a16="http://schemas.microsoft.com/office/drawing/2014/main" val="20000"/>
                    </a:ext>
                  </a:extLst>
                </a:gridCol>
                <a:gridCol w="1817350">
                  <a:extLst>
                    <a:ext uri="{9D8B030D-6E8A-4147-A177-3AD203B41FA5}">
                      <a16:colId xmlns:a16="http://schemas.microsoft.com/office/drawing/2014/main" val="20001"/>
                    </a:ext>
                  </a:extLst>
                </a:gridCol>
                <a:gridCol w="5696961">
                  <a:extLst>
                    <a:ext uri="{9D8B030D-6E8A-4147-A177-3AD203B41FA5}">
                      <a16:colId xmlns:a16="http://schemas.microsoft.com/office/drawing/2014/main" val="20002"/>
                    </a:ext>
                  </a:extLst>
                </a:gridCol>
              </a:tblGrid>
              <a:tr h="747019">
                <a:tc>
                  <a:txBody>
                    <a:bodyPr/>
                    <a:lstStyle/>
                    <a:p>
                      <a:pPr indent="266700" algn="ctr">
                        <a:spcBef>
                          <a:spcPts val="120"/>
                        </a:spcBef>
                        <a:spcAft>
                          <a:spcPts val="120"/>
                        </a:spcAft>
                      </a:pPr>
                      <a:r>
                        <a:rPr lang="zh-CN" sz="1400" b="1" kern="1000" dirty="0">
                          <a:latin typeface="Times New Roman"/>
                          <a:ea typeface="方正书宋简体"/>
                          <a:cs typeface="Times New Roman"/>
                        </a:rPr>
                        <a:t>序号</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类</a:t>
                      </a:r>
                      <a:r>
                        <a:rPr lang="en-US" sz="1400" b="1" kern="1000">
                          <a:latin typeface="Times New Roman"/>
                          <a:ea typeface="方正书宋简体"/>
                          <a:cs typeface="Times New Roman"/>
                        </a:rPr>
                        <a:t>    </a:t>
                      </a:r>
                      <a:r>
                        <a:rPr lang="zh-CN" sz="1400" b="1" kern="1000">
                          <a:latin typeface="Times New Roman"/>
                          <a:ea typeface="方正书宋简体"/>
                          <a:cs typeface="Times New Roman"/>
                        </a:rPr>
                        <a:t>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0">
                          <a:latin typeface="Times New Roman"/>
                          <a:ea typeface="方正书宋简体"/>
                          <a:cs typeface="Times New Roman"/>
                        </a:rPr>
                        <a:t>代表工具及说明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47019">
                <a:tc>
                  <a:txBody>
                    <a:bodyPr/>
                    <a:lstStyle/>
                    <a:p>
                      <a:pPr indent="266700" algn="ctr">
                        <a:spcBef>
                          <a:spcPts val="130"/>
                        </a:spcBef>
                        <a:spcAft>
                          <a:spcPts val="130"/>
                        </a:spcAft>
                      </a:pPr>
                      <a:r>
                        <a:rPr lang="en-US" sz="1400" b="1" kern="1000">
                          <a:latin typeface="Times New Roman"/>
                          <a:ea typeface="方正书宋简体"/>
                          <a:cs typeface="Times New Roman"/>
                        </a:rPr>
                        <a:t>1</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1400" b="1" kern="1000">
                          <a:latin typeface="Times New Roman"/>
                          <a:ea typeface="方正书宋简体"/>
                          <a:cs typeface="Times New Roman"/>
                        </a:rPr>
                        <a:t>测试平台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en-US" sz="1400" b="1" kern="1000">
                          <a:latin typeface="Times New Roman"/>
                          <a:ea typeface="方正书宋简体"/>
                          <a:cs typeface="Times New Roman"/>
                        </a:rPr>
                        <a:t>TestMaker</a:t>
                      </a:r>
                      <a:r>
                        <a:rPr lang="zh-CN" sz="1400" b="1" kern="1000">
                          <a:latin typeface="Times New Roman"/>
                          <a:ea typeface="方正书宋简体"/>
                          <a:cs typeface="Times New Roman"/>
                        </a:rPr>
                        <a:t>：它是一个分布式的自动化测试平台，主要对应用程序的性能进行管理和监控</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97415">
                <a:tc>
                  <a:txBody>
                    <a:bodyPr/>
                    <a:lstStyle/>
                    <a:p>
                      <a:pPr indent="266700" algn="ctr">
                        <a:spcBef>
                          <a:spcPts val="130"/>
                        </a:spcBef>
                        <a:spcAft>
                          <a:spcPts val="130"/>
                        </a:spcAft>
                      </a:pPr>
                      <a:r>
                        <a:rPr lang="en-US" sz="1400" b="1" kern="1000">
                          <a:latin typeface="Times New Roman"/>
                          <a:ea typeface="方正书宋简体"/>
                          <a:cs typeface="Times New Roman"/>
                        </a:rPr>
                        <a:t>2</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1400" b="1" kern="1000">
                          <a:latin typeface="Times New Roman"/>
                          <a:ea typeface="方正书宋简体"/>
                          <a:cs typeface="Times New Roman"/>
                        </a:rPr>
                        <a:t>测试模型</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1400" b="1" kern="1000">
                          <a:latin typeface="Times New Roman"/>
                          <a:ea typeface="方正书宋简体"/>
                          <a:cs typeface="Times New Roman"/>
                        </a:rPr>
                        <a:t>开源软件测试模型：以“满意测试”为基本原则，强调迭代开发</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73510">
                <a:tc>
                  <a:txBody>
                    <a:bodyPr/>
                    <a:lstStyle/>
                    <a:p>
                      <a:pPr indent="266700" algn="ctr">
                        <a:spcBef>
                          <a:spcPts val="130"/>
                        </a:spcBef>
                        <a:spcAft>
                          <a:spcPts val="130"/>
                        </a:spcAft>
                      </a:pPr>
                      <a:r>
                        <a:rPr lang="en-US" sz="1400" b="1" kern="1000">
                          <a:latin typeface="Times New Roman"/>
                          <a:ea typeface="方正书宋简体"/>
                          <a:cs typeface="Times New Roman"/>
                        </a:rPr>
                        <a:t>3</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1400" b="1" kern="1000">
                          <a:latin typeface="Times New Roman"/>
                          <a:ea typeface="方正书宋简体"/>
                          <a:cs typeface="Times New Roman"/>
                        </a:rPr>
                        <a:t>缺陷跟踪工具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en-US" sz="1400" b="1" kern="1000">
                          <a:latin typeface="Times New Roman"/>
                          <a:ea typeface="方正书宋简体"/>
                          <a:cs typeface="Times New Roman"/>
                        </a:rPr>
                        <a:t>Bugzilla</a:t>
                      </a:r>
                      <a:r>
                        <a:rPr lang="zh-CN" sz="1400" b="1" kern="1000">
                          <a:latin typeface="Times New Roman"/>
                          <a:ea typeface="方正书宋简体"/>
                          <a:cs typeface="Times New Roman"/>
                        </a:rPr>
                        <a:t>、</a:t>
                      </a:r>
                      <a:r>
                        <a:rPr lang="en-US" sz="1400" b="1" kern="1000">
                          <a:latin typeface="Times New Roman"/>
                          <a:ea typeface="方正书宋简体"/>
                          <a:cs typeface="Times New Roman"/>
                        </a:rPr>
                        <a:t>Mantis</a:t>
                      </a:r>
                      <a:r>
                        <a:rPr lang="zh-CN" sz="1400" b="1" kern="1000">
                          <a:latin typeface="Times New Roman"/>
                          <a:ea typeface="方正书宋简体"/>
                          <a:cs typeface="Times New Roman"/>
                        </a:rPr>
                        <a:t>：</a:t>
                      </a:r>
                      <a:r>
                        <a:rPr lang="zh-CN" sz="1400" b="1" kern="1000" spc="25">
                          <a:latin typeface="Times New Roman"/>
                          <a:ea typeface="方正书宋简体"/>
                          <a:cs typeface="Times New Roman"/>
                        </a:rPr>
                        <a:t>轻量级的开源缺陷跟踪系统</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73510">
                <a:tc>
                  <a:txBody>
                    <a:bodyPr/>
                    <a:lstStyle/>
                    <a:p>
                      <a:pPr indent="266700" algn="ctr">
                        <a:spcBef>
                          <a:spcPts val="130"/>
                        </a:spcBef>
                        <a:spcAft>
                          <a:spcPts val="130"/>
                        </a:spcAft>
                      </a:pPr>
                      <a:r>
                        <a:rPr lang="en-US" sz="1400" b="1" kern="1000">
                          <a:latin typeface="Times New Roman"/>
                          <a:ea typeface="方正书宋简体"/>
                          <a:cs typeface="Times New Roman"/>
                        </a:rPr>
                        <a:t>4</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1400" b="1" kern="1000">
                          <a:latin typeface="Times New Roman"/>
                          <a:ea typeface="方正书宋简体"/>
                          <a:cs typeface="Times New Roman"/>
                        </a:rPr>
                        <a:t>单元测试工具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en-US" sz="1400" b="1" kern="1000">
                          <a:latin typeface="Times New Roman"/>
                          <a:ea typeface="方正书宋简体"/>
                          <a:cs typeface="Times New Roman"/>
                        </a:rPr>
                        <a:t>JUnit</a:t>
                      </a:r>
                      <a:r>
                        <a:rPr lang="zh-CN" sz="1400" b="1" kern="1000">
                          <a:latin typeface="Times New Roman"/>
                          <a:ea typeface="方正书宋简体"/>
                          <a:cs typeface="Times New Roman"/>
                        </a:rPr>
                        <a:t>、</a:t>
                      </a:r>
                      <a:r>
                        <a:rPr lang="en-US" sz="1400" b="1" kern="1000">
                          <a:latin typeface="Times New Roman"/>
                          <a:ea typeface="方正书宋简体"/>
                          <a:cs typeface="Times New Roman"/>
                        </a:rPr>
                        <a:t>CppUnit</a:t>
                      </a:r>
                      <a:r>
                        <a:rPr lang="zh-CN" sz="1400" b="1" kern="1000">
                          <a:latin typeface="Times New Roman"/>
                          <a:ea typeface="方正书宋简体"/>
                          <a:cs typeface="Times New Roman"/>
                        </a:rPr>
                        <a:t>、</a:t>
                      </a:r>
                      <a:r>
                        <a:rPr lang="en-US" sz="1400" b="1" kern="1000">
                          <a:latin typeface="Times New Roman"/>
                          <a:ea typeface="方正书宋简体"/>
                          <a:cs typeface="Times New Roman"/>
                        </a:rPr>
                        <a:t>NUnit</a:t>
                      </a:r>
                      <a:r>
                        <a:rPr lang="zh-CN" sz="1400" b="1" kern="1000">
                          <a:latin typeface="Times New Roman"/>
                          <a:ea typeface="方正书宋简体"/>
                          <a:cs typeface="Times New Roman"/>
                        </a:rPr>
                        <a:t>、</a:t>
                      </a:r>
                      <a:r>
                        <a:rPr lang="en-US" sz="1400" b="1" kern="1000">
                          <a:latin typeface="Times New Roman"/>
                          <a:ea typeface="方正书宋简体"/>
                          <a:cs typeface="Times New Roman"/>
                        </a:rPr>
                        <a:t>PHPUnit</a:t>
                      </a:r>
                      <a:r>
                        <a:rPr lang="zh-CN" sz="1400" b="1" kern="1000">
                          <a:latin typeface="Times New Roman"/>
                          <a:ea typeface="方正书宋简体"/>
                          <a:cs typeface="Times New Roman"/>
                        </a:rPr>
                        <a:t>等</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93766">
                <a:tc>
                  <a:txBody>
                    <a:bodyPr/>
                    <a:lstStyle/>
                    <a:p>
                      <a:pPr indent="266700" algn="ctr">
                        <a:spcBef>
                          <a:spcPts val="130"/>
                        </a:spcBef>
                        <a:spcAft>
                          <a:spcPts val="130"/>
                        </a:spcAft>
                      </a:pPr>
                      <a:r>
                        <a:rPr lang="en-US" sz="1400" b="1" kern="1000">
                          <a:latin typeface="Times New Roman"/>
                          <a:ea typeface="方正书宋简体"/>
                          <a:cs typeface="Times New Roman"/>
                        </a:rPr>
                        <a:t>5</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en-US" sz="1400" b="1" kern="1000" dirty="0">
                          <a:latin typeface="Times New Roman"/>
                          <a:ea typeface="方正书宋简体"/>
                          <a:cs typeface="Times New Roman"/>
                        </a:rPr>
                        <a:t>Web</a:t>
                      </a:r>
                      <a:r>
                        <a:rPr lang="zh-CN" sz="1400" b="1" kern="1000" dirty="0">
                          <a:latin typeface="Times New Roman"/>
                          <a:ea typeface="方正书宋简体"/>
                          <a:cs typeface="Times New Roman"/>
                        </a:rPr>
                        <a:t>功能测试工具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en-US" sz="1400" b="1" kern="1000" dirty="0" err="1">
                          <a:latin typeface="Times New Roman"/>
                          <a:ea typeface="方正书宋简体"/>
                          <a:cs typeface="Times New Roman"/>
                        </a:rPr>
                        <a:t>MaxQ</a:t>
                      </a:r>
                      <a:r>
                        <a:rPr lang="zh-CN" sz="1400" b="1" kern="1000" dirty="0">
                          <a:latin typeface="Times New Roman"/>
                          <a:ea typeface="方正书宋简体"/>
                          <a:cs typeface="Times New Roman"/>
                        </a:rPr>
                        <a:t>：包括一个</a:t>
                      </a:r>
                      <a:r>
                        <a:rPr lang="en-US" sz="1400" b="1" kern="1000" dirty="0">
                          <a:latin typeface="Times New Roman"/>
                          <a:ea typeface="方正书宋简体"/>
                          <a:cs typeface="Times New Roman"/>
                        </a:rPr>
                        <a:t>HTTP</a:t>
                      </a:r>
                      <a:r>
                        <a:rPr lang="zh-CN" sz="1400" b="1" kern="1000" dirty="0">
                          <a:latin typeface="Times New Roman"/>
                          <a:ea typeface="方正书宋简体"/>
                          <a:cs typeface="Times New Roman"/>
                        </a:rPr>
                        <a:t>代理工具，可以录制和回放测试脚本。</a:t>
                      </a:r>
                    </a:p>
                    <a:p>
                      <a:pPr indent="266700" algn="just">
                        <a:spcBef>
                          <a:spcPts val="130"/>
                        </a:spcBef>
                        <a:spcAft>
                          <a:spcPts val="130"/>
                        </a:spcAft>
                      </a:pPr>
                      <a:r>
                        <a:rPr lang="en-US" sz="1400" b="1" kern="1000" dirty="0">
                          <a:latin typeface="Times New Roman"/>
                          <a:ea typeface="方正书宋简体"/>
                          <a:cs typeface="Times New Roman"/>
                        </a:rPr>
                        <a:t>Selenium</a:t>
                      </a:r>
                      <a:r>
                        <a:rPr lang="zh-CN" sz="1400" b="1" kern="1000" dirty="0">
                          <a:latin typeface="Times New Roman"/>
                          <a:ea typeface="方正书宋简体"/>
                          <a:cs typeface="Times New Roman"/>
                        </a:rPr>
                        <a:t>：由</a:t>
                      </a:r>
                      <a:r>
                        <a:rPr lang="en-US" sz="1400" b="1" kern="1000" dirty="0">
                          <a:latin typeface="Times New Roman"/>
                          <a:ea typeface="方正书宋简体"/>
                          <a:cs typeface="Times New Roman"/>
                        </a:rPr>
                        <a:t>IDE</a:t>
                      </a:r>
                      <a:r>
                        <a:rPr lang="zh-CN" sz="1400" b="1" kern="1000" dirty="0">
                          <a:latin typeface="Times New Roman"/>
                          <a:ea typeface="方正书宋简体"/>
                          <a:cs typeface="Times New Roman"/>
                        </a:rPr>
                        <a:t>、</a:t>
                      </a:r>
                      <a:r>
                        <a:rPr lang="en-US" sz="1400" b="1" kern="1000" dirty="0">
                          <a:latin typeface="Times New Roman"/>
                          <a:ea typeface="方正书宋简体"/>
                          <a:cs typeface="Times New Roman"/>
                        </a:rPr>
                        <a:t>Core</a:t>
                      </a:r>
                      <a:r>
                        <a:rPr lang="zh-CN" sz="1400" b="1" kern="1000" dirty="0">
                          <a:latin typeface="Times New Roman"/>
                          <a:ea typeface="方正书宋简体"/>
                          <a:cs typeface="Times New Roman"/>
                        </a:rPr>
                        <a:t>和</a:t>
                      </a:r>
                      <a:r>
                        <a:rPr lang="en-US" sz="1400" b="1" kern="1000" dirty="0">
                          <a:latin typeface="Times New Roman"/>
                          <a:ea typeface="方正书宋简体"/>
                          <a:cs typeface="Times New Roman"/>
                        </a:rPr>
                        <a:t>Remote Control</a:t>
                      </a:r>
                      <a:r>
                        <a:rPr lang="zh-CN" sz="1400" b="1" kern="1000" dirty="0">
                          <a:latin typeface="Times New Roman"/>
                          <a:ea typeface="方正书宋简体"/>
                          <a:cs typeface="Times New Roman"/>
                        </a:rPr>
                        <a:t>组成，结合</a:t>
                      </a:r>
                      <a:r>
                        <a:rPr lang="en-US" sz="1400" b="1" kern="1000" dirty="0">
                          <a:latin typeface="Times New Roman"/>
                          <a:ea typeface="方正书宋简体"/>
                          <a:cs typeface="Times New Roman"/>
                        </a:rPr>
                        <a:t>Ant</a:t>
                      </a:r>
                      <a:r>
                        <a:rPr lang="zh-CN" sz="1400" b="1" kern="1000" dirty="0">
                          <a:latin typeface="Times New Roman"/>
                          <a:ea typeface="方正书宋简体"/>
                          <a:cs typeface="Times New Roman"/>
                        </a:rPr>
                        <a:t>、</a:t>
                      </a:r>
                      <a:r>
                        <a:rPr lang="en-US" sz="1400" b="1" kern="1000" dirty="0">
                          <a:latin typeface="Times New Roman"/>
                          <a:ea typeface="方正书宋简体"/>
                          <a:cs typeface="Times New Roman"/>
                        </a:rPr>
                        <a:t>EMMA</a:t>
                      </a:r>
                      <a:r>
                        <a:rPr lang="zh-CN" sz="1400" b="1" kern="1000" dirty="0">
                          <a:latin typeface="Times New Roman"/>
                          <a:ea typeface="方正书宋简体"/>
                          <a:cs typeface="Times New Roman"/>
                        </a:rPr>
                        <a:t>使用</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81950" name="矩形 4">
            <a:extLst>
              <a:ext uri="{FF2B5EF4-FFF2-40B4-BE49-F238E27FC236}">
                <a16:creationId xmlns:a16="http://schemas.microsoft.com/office/drawing/2014/main" id="{BF2F45A7-3595-426B-B307-818F2B206FE0}"/>
              </a:ext>
            </a:extLst>
          </p:cNvPr>
          <p:cNvSpPr>
            <a:spLocks noChangeArrowheads="1"/>
          </p:cNvSpPr>
          <p:nvPr/>
        </p:nvSpPr>
        <p:spPr bwMode="auto">
          <a:xfrm>
            <a:off x="2895600" y="1676400"/>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8.1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开源测试工具一览表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98936470"/>
      </p:ext>
    </p:extLst>
  </p:cSld>
  <p:clrMapOvr>
    <a:masterClrMapping/>
  </p:clrMapOvr>
</p:sld>
</file>

<file path=ppt/slides/slide7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48E703B-22AE-4F59-88ED-6650D7F7EA9E}"/>
              </a:ext>
            </a:extLst>
          </p:cNvPr>
          <p:cNvGraphicFramePr>
            <a:graphicFrameLocks noGrp="1"/>
          </p:cNvGraphicFramePr>
          <p:nvPr>
            <p:ph idx="1"/>
          </p:nvPr>
        </p:nvGraphicFramePr>
        <p:xfrm>
          <a:off x="609600" y="2286000"/>
          <a:ext cx="7772400" cy="3886199"/>
        </p:xfrm>
        <a:graphic>
          <a:graphicData uri="http://schemas.openxmlformats.org/drawingml/2006/table">
            <a:tbl>
              <a:tblPr/>
              <a:tblGrid>
                <a:gridCol w="804584">
                  <a:extLst>
                    <a:ext uri="{9D8B030D-6E8A-4147-A177-3AD203B41FA5}">
                      <a16:colId xmlns:a16="http://schemas.microsoft.com/office/drawing/2014/main" val="20000"/>
                    </a:ext>
                  </a:extLst>
                </a:gridCol>
                <a:gridCol w="1685179">
                  <a:extLst>
                    <a:ext uri="{9D8B030D-6E8A-4147-A177-3AD203B41FA5}">
                      <a16:colId xmlns:a16="http://schemas.microsoft.com/office/drawing/2014/main" val="20001"/>
                    </a:ext>
                  </a:extLst>
                </a:gridCol>
                <a:gridCol w="5282637">
                  <a:extLst>
                    <a:ext uri="{9D8B030D-6E8A-4147-A177-3AD203B41FA5}">
                      <a16:colId xmlns:a16="http://schemas.microsoft.com/office/drawing/2014/main" val="20002"/>
                    </a:ext>
                  </a:extLst>
                </a:gridCol>
              </a:tblGrid>
              <a:tr h="496110">
                <a:tc>
                  <a:txBody>
                    <a:bodyPr/>
                    <a:lstStyle/>
                    <a:p>
                      <a:pPr indent="266700" algn="ctr">
                        <a:spcBef>
                          <a:spcPts val="120"/>
                        </a:spcBef>
                        <a:spcAft>
                          <a:spcPts val="120"/>
                        </a:spcAft>
                      </a:pPr>
                      <a:r>
                        <a:rPr lang="zh-CN" sz="1200" b="1" kern="1000">
                          <a:latin typeface="Times New Roman"/>
                          <a:ea typeface="方正书宋简体"/>
                          <a:cs typeface="Times New Roman"/>
                        </a:rPr>
                        <a:t>序号</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类</a:t>
                      </a:r>
                      <a:r>
                        <a:rPr lang="en-US" sz="1200" b="1" kern="1000">
                          <a:latin typeface="Times New Roman"/>
                          <a:ea typeface="方正书宋简体"/>
                          <a:cs typeface="Times New Roman"/>
                        </a:rPr>
                        <a:t>    </a:t>
                      </a:r>
                      <a:r>
                        <a:rPr lang="zh-CN" sz="1200" b="1" kern="1000">
                          <a:latin typeface="Times New Roman"/>
                          <a:ea typeface="方正书宋简体"/>
                          <a:cs typeface="Times New Roman"/>
                        </a:rPr>
                        <a:t>别</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代表工具及说明</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44748">
                <a:tc>
                  <a:txBody>
                    <a:bodyPr/>
                    <a:lstStyle/>
                    <a:p>
                      <a:pPr indent="266700" algn="ctr">
                        <a:spcBef>
                          <a:spcPts val="120"/>
                        </a:spcBef>
                        <a:spcAft>
                          <a:spcPts val="120"/>
                        </a:spcAft>
                      </a:pPr>
                      <a:r>
                        <a:rPr lang="en-US" sz="1200" b="1" kern="1000">
                          <a:latin typeface="Times New Roman"/>
                          <a:ea typeface="方正书宋简体"/>
                          <a:cs typeface="Times New Roman"/>
                        </a:rPr>
                        <a:t>6</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Java</a:t>
                      </a:r>
                      <a:r>
                        <a:rPr lang="zh-CN" sz="1200" b="1" kern="1000">
                          <a:latin typeface="Times New Roman"/>
                          <a:ea typeface="方正书宋简体"/>
                          <a:cs typeface="Times New Roman"/>
                        </a:rPr>
                        <a:t>客户端功能测试工具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Abbot</a:t>
                      </a:r>
                      <a:r>
                        <a:rPr lang="zh-CN" sz="1200" b="1" kern="1000">
                          <a:latin typeface="Times New Roman"/>
                          <a:ea typeface="方正书宋简体"/>
                          <a:cs typeface="Times New Roman"/>
                        </a:rPr>
                        <a:t>：基于</a:t>
                      </a:r>
                      <a:r>
                        <a:rPr lang="en-US" sz="1200" b="1" kern="1000">
                          <a:latin typeface="Times New Roman"/>
                          <a:ea typeface="方正书宋简体"/>
                          <a:cs typeface="Times New Roman"/>
                        </a:rPr>
                        <a:t>XML</a:t>
                      </a:r>
                      <a:r>
                        <a:rPr lang="zh-CN" sz="1200" b="1" kern="1000">
                          <a:latin typeface="Times New Roman"/>
                          <a:ea typeface="方正书宋简体"/>
                          <a:cs typeface="Times New Roman"/>
                        </a:rPr>
                        <a:t>脚本或</a:t>
                      </a:r>
                      <a:r>
                        <a:rPr lang="en-US" sz="1200" b="1" kern="1000">
                          <a:latin typeface="Times New Roman"/>
                          <a:ea typeface="方正书宋简体"/>
                          <a:cs typeface="Times New Roman"/>
                        </a:rPr>
                        <a:t>Java</a:t>
                      </a:r>
                      <a:r>
                        <a:rPr lang="zh-CN" sz="1200" b="1" kern="1000">
                          <a:latin typeface="Times New Roman"/>
                          <a:ea typeface="方正书宋简体"/>
                          <a:cs typeface="Times New Roman"/>
                        </a:rPr>
                        <a:t>代码实施用户界面测试。</a:t>
                      </a:r>
                    </a:p>
                    <a:p>
                      <a:pPr indent="266700" algn="just">
                        <a:spcBef>
                          <a:spcPts val="120"/>
                        </a:spcBef>
                        <a:spcAft>
                          <a:spcPts val="120"/>
                        </a:spcAft>
                      </a:pPr>
                      <a:r>
                        <a:rPr lang="en-US" sz="1200" b="1" kern="1000">
                          <a:latin typeface="Times New Roman"/>
                          <a:ea typeface="方正书宋简体"/>
                          <a:cs typeface="Times New Roman"/>
                        </a:rPr>
                        <a:t>Marathon</a:t>
                      </a:r>
                      <a:r>
                        <a:rPr lang="zh-CN" sz="1200" b="1" kern="1000">
                          <a:latin typeface="Times New Roman"/>
                          <a:ea typeface="方正书宋简体"/>
                          <a:cs typeface="Times New Roman"/>
                        </a:rPr>
                        <a:t>：基于</a:t>
                      </a:r>
                      <a:r>
                        <a:rPr lang="en-US" sz="1200" b="1" kern="1000">
                          <a:latin typeface="Times New Roman"/>
                          <a:ea typeface="方正书宋简体"/>
                          <a:cs typeface="Times New Roman"/>
                        </a:rPr>
                        <a:t>Jython</a:t>
                      </a:r>
                      <a:r>
                        <a:rPr lang="zh-CN" sz="1200" b="1" kern="1000">
                          <a:latin typeface="Times New Roman"/>
                          <a:ea typeface="方正书宋简体"/>
                          <a:cs typeface="Times New Roman"/>
                        </a:rPr>
                        <a:t>的开源自动化</a:t>
                      </a:r>
                      <a:r>
                        <a:rPr lang="en-US" sz="1200" b="1" kern="1000">
                          <a:latin typeface="Times New Roman"/>
                          <a:ea typeface="方正书宋简体"/>
                          <a:cs typeface="Times New Roman"/>
                        </a:rPr>
                        <a:t>GUI</a:t>
                      </a:r>
                      <a:r>
                        <a:rPr lang="zh-CN" sz="1200" b="1" kern="1000">
                          <a:latin typeface="Times New Roman"/>
                          <a:ea typeface="方正书宋简体"/>
                          <a:cs typeface="Times New Roman"/>
                        </a:rPr>
                        <a:t>测试框架</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259732">
                <a:tc>
                  <a:txBody>
                    <a:bodyPr/>
                    <a:lstStyle/>
                    <a:p>
                      <a:pPr indent="266700" algn="ctr">
                        <a:spcBef>
                          <a:spcPts val="120"/>
                        </a:spcBef>
                        <a:spcAft>
                          <a:spcPts val="120"/>
                        </a:spcAft>
                      </a:pPr>
                      <a:r>
                        <a:rPr lang="en-US" sz="1200" b="1" kern="1000">
                          <a:latin typeface="Times New Roman"/>
                          <a:ea typeface="方正书宋简体"/>
                          <a:cs typeface="Times New Roman"/>
                        </a:rPr>
                        <a:t>7</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Web</a:t>
                      </a:r>
                      <a:r>
                        <a:rPr lang="zh-CN" sz="1200" b="1" kern="1000">
                          <a:latin typeface="Times New Roman"/>
                          <a:ea typeface="方正书宋简体"/>
                          <a:cs typeface="Times New Roman"/>
                        </a:rPr>
                        <a:t>性能测试工具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a:latin typeface="Times New Roman"/>
                          <a:ea typeface="方正书宋简体"/>
                          <a:cs typeface="Times New Roman"/>
                        </a:rPr>
                        <a:t>Jmeter</a:t>
                      </a:r>
                      <a:r>
                        <a:rPr lang="zh-CN" sz="1200" b="1" kern="1000">
                          <a:latin typeface="Times New Roman"/>
                          <a:ea typeface="方正书宋简体"/>
                          <a:cs typeface="Times New Roman"/>
                        </a:rPr>
                        <a:t>：主要针对动态和静态资源进行测试，对象包括</a:t>
                      </a:r>
                      <a:r>
                        <a:rPr lang="en-US" sz="1200" b="1" kern="1000">
                          <a:latin typeface="Times New Roman"/>
                          <a:ea typeface="方正书宋简体"/>
                          <a:cs typeface="Times New Roman"/>
                        </a:rPr>
                        <a:t>Servlets</a:t>
                      </a:r>
                      <a:r>
                        <a:rPr lang="zh-CN" sz="1200" b="1" kern="1000">
                          <a:latin typeface="Times New Roman"/>
                          <a:ea typeface="方正书宋简体"/>
                          <a:cs typeface="Times New Roman"/>
                        </a:rPr>
                        <a:t>、</a:t>
                      </a:r>
                      <a:r>
                        <a:rPr lang="en-US" sz="1200" b="1" kern="1000">
                          <a:latin typeface="Times New Roman"/>
                          <a:ea typeface="方正书宋简体"/>
                          <a:cs typeface="Times New Roman"/>
                        </a:rPr>
                        <a:t>Java</a:t>
                      </a:r>
                      <a:r>
                        <a:rPr lang="zh-CN" sz="1200" b="1" kern="1000">
                          <a:latin typeface="Times New Roman"/>
                          <a:ea typeface="方正书宋简体"/>
                          <a:cs typeface="Times New Roman"/>
                        </a:rPr>
                        <a:t>对象、</a:t>
                      </a:r>
                      <a:r>
                        <a:rPr lang="en-US" sz="1200" b="1" kern="1000">
                          <a:latin typeface="Times New Roman"/>
                          <a:ea typeface="方正书宋简体"/>
                          <a:cs typeface="Times New Roman"/>
                        </a:rPr>
                        <a:t>Perl</a:t>
                      </a:r>
                      <a:r>
                        <a:rPr lang="zh-CN" sz="1200" b="1" kern="1000">
                          <a:latin typeface="Times New Roman"/>
                          <a:ea typeface="方正书宋简体"/>
                          <a:cs typeface="Times New Roman"/>
                        </a:rPr>
                        <a:t>脚本、</a:t>
                      </a:r>
                      <a:r>
                        <a:rPr lang="en-US" sz="1200" b="1" kern="1000">
                          <a:latin typeface="Times New Roman"/>
                          <a:ea typeface="方正书宋简体"/>
                          <a:cs typeface="Times New Roman"/>
                        </a:rPr>
                        <a:t>FTP</a:t>
                      </a:r>
                      <a:r>
                        <a:rPr lang="zh-CN" sz="1200" b="1" kern="1000">
                          <a:latin typeface="Times New Roman"/>
                          <a:ea typeface="方正书宋简体"/>
                          <a:cs typeface="Times New Roman"/>
                        </a:rPr>
                        <a:t>服务等。</a:t>
                      </a:r>
                    </a:p>
                    <a:p>
                      <a:pPr indent="266700" algn="just">
                        <a:spcBef>
                          <a:spcPts val="120"/>
                        </a:spcBef>
                        <a:spcAft>
                          <a:spcPts val="120"/>
                        </a:spcAft>
                      </a:pPr>
                      <a:r>
                        <a:rPr lang="en-US" sz="1200" b="1" kern="1000">
                          <a:latin typeface="Times New Roman"/>
                          <a:ea typeface="方正书宋简体"/>
                          <a:cs typeface="Times New Roman"/>
                        </a:rPr>
                        <a:t>OpenSTA</a:t>
                      </a:r>
                      <a:r>
                        <a:rPr lang="zh-CN" sz="1200" b="1" kern="1000">
                          <a:latin typeface="Times New Roman"/>
                          <a:ea typeface="方正书宋简体"/>
                          <a:cs typeface="Times New Roman"/>
                        </a:rPr>
                        <a:t>：专用于</a:t>
                      </a:r>
                      <a:r>
                        <a:rPr lang="en-US" sz="1200" b="1" kern="1000">
                          <a:latin typeface="Times New Roman"/>
                          <a:ea typeface="方正书宋简体"/>
                          <a:cs typeface="Times New Roman"/>
                        </a:rPr>
                        <a:t>B/S </a:t>
                      </a:r>
                      <a:r>
                        <a:rPr lang="zh-CN" sz="1200" b="1" kern="1000">
                          <a:latin typeface="Times New Roman"/>
                          <a:ea typeface="方正书宋简体"/>
                          <a:cs typeface="Times New Roman"/>
                        </a:rPr>
                        <a:t>结构的、免费的性能测试工具。能对录制的测试脚本按指定的语法进行编辑。通过</a:t>
                      </a:r>
                      <a:r>
                        <a:rPr lang="en-US" sz="1200" b="1" kern="1000">
                          <a:latin typeface="Times New Roman"/>
                          <a:ea typeface="方正书宋简体"/>
                          <a:cs typeface="Times New Roman"/>
                        </a:rPr>
                        <a:t>Script</a:t>
                      </a:r>
                      <a:r>
                        <a:rPr lang="zh-CN" sz="1200" b="1" kern="1000">
                          <a:latin typeface="Times New Roman"/>
                          <a:ea typeface="方正书宋简体"/>
                          <a:cs typeface="Times New Roman"/>
                        </a:rPr>
                        <a:t>来完成主要的功能</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85609">
                <a:tc>
                  <a:txBody>
                    <a:bodyPr/>
                    <a:lstStyle/>
                    <a:p>
                      <a:pPr indent="266700" algn="ctr">
                        <a:spcBef>
                          <a:spcPts val="120"/>
                        </a:spcBef>
                        <a:spcAft>
                          <a:spcPts val="120"/>
                        </a:spcAft>
                      </a:pPr>
                      <a:r>
                        <a:rPr lang="en-US" sz="1200" b="1" kern="1000">
                          <a:latin typeface="Times New Roman"/>
                          <a:ea typeface="方正书宋简体"/>
                          <a:cs typeface="Times New Roman"/>
                        </a:rPr>
                        <a:t>8</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0">
                          <a:latin typeface="Times New Roman"/>
                          <a:ea typeface="方正书宋简体"/>
                          <a:cs typeface="Times New Roman"/>
                        </a:rPr>
                        <a:t>数据库测试工具</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0" dirty="0" err="1">
                          <a:latin typeface="Times New Roman"/>
                          <a:ea typeface="方正书宋简体"/>
                          <a:cs typeface="Times New Roman"/>
                        </a:rPr>
                        <a:t>DBMonster</a:t>
                      </a:r>
                      <a:r>
                        <a:rPr lang="zh-CN" sz="1200" b="1" kern="1000" dirty="0">
                          <a:latin typeface="Times New Roman"/>
                          <a:ea typeface="方正书宋简体"/>
                          <a:cs typeface="Times New Roman"/>
                        </a:rPr>
                        <a:t>：是一个用生成的随机数据来测试</a:t>
                      </a:r>
                      <a:r>
                        <a:rPr lang="en-US" sz="1200" b="1" kern="1000" dirty="0">
                          <a:latin typeface="Times New Roman"/>
                          <a:ea typeface="方正书宋简体"/>
                          <a:cs typeface="Times New Roman"/>
                        </a:rPr>
                        <a:t>SQL</a:t>
                      </a:r>
                      <a:r>
                        <a:rPr lang="zh-CN" sz="1200" b="1" kern="1000" dirty="0">
                          <a:latin typeface="Times New Roman"/>
                          <a:ea typeface="方正书宋简体"/>
                          <a:cs typeface="Times New Roman"/>
                        </a:rPr>
                        <a:t>数据库的压力测试工具。</a:t>
                      </a:r>
                    </a:p>
                    <a:p>
                      <a:pPr indent="266700" algn="just">
                        <a:spcBef>
                          <a:spcPts val="120"/>
                        </a:spcBef>
                        <a:spcAft>
                          <a:spcPts val="120"/>
                        </a:spcAft>
                      </a:pPr>
                      <a:r>
                        <a:rPr lang="en-US" sz="1200" b="1" kern="1000" dirty="0" err="1">
                          <a:latin typeface="Times New Roman"/>
                          <a:ea typeface="方正书宋简体"/>
                          <a:cs typeface="Times New Roman"/>
                        </a:rPr>
                        <a:t>DBUnit</a:t>
                      </a:r>
                      <a:r>
                        <a:rPr lang="zh-CN" sz="1200" b="1" kern="1000" dirty="0">
                          <a:latin typeface="Times New Roman"/>
                          <a:ea typeface="方正书宋简体"/>
                          <a:cs typeface="Times New Roman"/>
                        </a:rPr>
                        <a:t>：是一个基于</a:t>
                      </a:r>
                      <a:r>
                        <a:rPr lang="en-US" sz="1200" b="1" kern="1000" dirty="0" err="1">
                          <a:latin typeface="Times New Roman"/>
                          <a:ea typeface="方正书宋简体"/>
                          <a:cs typeface="Times New Roman"/>
                        </a:rPr>
                        <a:t>JUnit</a:t>
                      </a:r>
                      <a:r>
                        <a:rPr lang="zh-CN" sz="1200" b="1" kern="1000" dirty="0">
                          <a:latin typeface="Times New Roman"/>
                          <a:ea typeface="方正书宋简体"/>
                          <a:cs typeface="Times New Roman"/>
                        </a:rPr>
                        <a:t>扩展的数据库测试框架。</a:t>
                      </a:r>
                    </a:p>
                    <a:p>
                      <a:pPr indent="266700" algn="just">
                        <a:spcBef>
                          <a:spcPts val="120"/>
                        </a:spcBef>
                        <a:spcAft>
                          <a:spcPts val="120"/>
                        </a:spcAft>
                      </a:pPr>
                      <a:r>
                        <a:rPr lang="en-US" sz="1200" b="1" kern="1000" dirty="0" err="1">
                          <a:latin typeface="Times New Roman"/>
                          <a:ea typeface="方正书宋简体"/>
                          <a:cs typeface="Times New Roman"/>
                        </a:rPr>
                        <a:t>Swingbench</a:t>
                      </a:r>
                      <a:r>
                        <a:rPr lang="zh-CN" sz="1200" b="1" kern="1000" dirty="0">
                          <a:latin typeface="Times New Roman"/>
                          <a:ea typeface="方正书宋简体"/>
                          <a:cs typeface="Times New Roman"/>
                        </a:rPr>
                        <a:t>：是针对</a:t>
                      </a:r>
                      <a:r>
                        <a:rPr lang="en-US" sz="1200" b="1" kern="1000" dirty="0">
                          <a:latin typeface="Times New Roman"/>
                          <a:ea typeface="方正书宋简体"/>
                          <a:cs typeface="Times New Roman"/>
                        </a:rPr>
                        <a:t>Oracle</a:t>
                      </a:r>
                      <a:r>
                        <a:rPr lang="zh-CN" sz="1200" b="1" kern="1000" dirty="0">
                          <a:latin typeface="Times New Roman"/>
                          <a:ea typeface="方正书宋简体"/>
                          <a:cs typeface="Times New Roman"/>
                        </a:rPr>
                        <a:t>的压力测试工具。除了</a:t>
                      </a:r>
                      <a:r>
                        <a:rPr lang="en-US" sz="1200" b="1" kern="1000" dirty="0" err="1">
                          <a:latin typeface="Times New Roman"/>
                          <a:ea typeface="方正书宋简体"/>
                          <a:cs typeface="Times New Roman"/>
                        </a:rPr>
                        <a:t>Swingbench</a:t>
                      </a:r>
                      <a:r>
                        <a:rPr lang="zh-CN" sz="1200" b="1" kern="1000" dirty="0">
                          <a:latin typeface="Times New Roman"/>
                          <a:ea typeface="方正书宋简体"/>
                          <a:cs typeface="Times New Roman"/>
                        </a:rPr>
                        <a:t>，作者还开发了两个相关工具，即测试数据生成工具</a:t>
                      </a:r>
                      <a:r>
                        <a:rPr lang="en-US" sz="1200" b="1" kern="1000" dirty="0" err="1">
                          <a:latin typeface="Times New Roman"/>
                          <a:ea typeface="方正书宋简体"/>
                          <a:cs typeface="Times New Roman"/>
                        </a:rPr>
                        <a:t>DataGenerator</a:t>
                      </a:r>
                      <a:r>
                        <a:rPr lang="zh-CN" sz="1200" b="1" kern="1000" dirty="0">
                          <a:latin typeface="Times New Roman"/>
                          <a:ea typeface="方正书宋简体"/>
                          <a:cs typeface="Times New Roman"/>
                        </a:rPr>
                        <a:t>和跟踪文件分析工具</a:t>
                      </a:r>
                      <a:r>
                        <a:rPr lang="en-US" sz="1200" b="1" kern="1000" dirty="0">
                          <a:latin typeface="Times New Roman"/>
                          <a:ea typeface="方正书宋简体"/>
                          <a:cs typeface="Times New Roman"/>
                        </a:rPr>
                        <a:t>Trace Analyzer</a:t>
                      </a:r>
                      <a:endParaRPr lang="zh-CN" sz="12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82966" name="矩形 4">
            <a:extLst>
              <a:ext uri="{FF2B5EF4-FFF2-40B4-BE49-F238E27FC236}">
                <a16:creationId xmlns:a16="http://schemas.microsoft.com/office/drawing/2014/main" id="{83ACBEEF-848B-48CF-8CE8-C01B20FE3698}"/>
              </a:ext>
            </a:extLst>
          </p:cNvPr>
          <p:cNvSpPr>
            <a:spLocks noChangeArrowheads="1"/>
          </p:cNvSpPr>
          <p:nvPr/>
        </p:nvSpPr>
        <p:spPr bwMode="auto">
          <a:xfrm>
            <a:off x="7620000" y="16764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2612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D098F07A-7646-4F3F-A2A5-58B5F1A9AE9C}"/>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在软件测试理论迅速发展的同时，各种高级的软件测试方法也将软件测试技术提高到了初期的原始方法无法比拟的高度。</a:t>
            </a:r>
          </a:p>
          <a:p>
            <a:pPr eaLnBrk="1" hangingPunct="1"/>
            <a:r>
              <a:rPr lang="en-US" altLang="zh-CN">
                <a:ea typeface="宋体" panose="02010600030101010101" pitchFamily="2" charset="-122"/>
              </a:rPr>
              <a:t>		  20</a:t>
            </a:r>
            <a:r>
              <a:rPr lang="zh-CN" altLang="zh-CN">
                <a:ea typeface="宋体" panose="02010600030101010101" pitchFamily="2" charset="-122"/>
              </a:rPr>
              <a:t>世纪</a:t>
            </a:r>
            <a:r>
              <a:rPr lang="en-US" altLang="zh-CN">
                <a:ea typeface="宋体" panose="02010600030101010101" pitchFamily="2" charset="-122"/>
              </a:rPr>
              <a:t>60</a:t>
            </a:r>
            <a:r>
              <a:rPr lang="zh-CN" altLang="zh-CN">
                <a:ea typeface="宋体" panose="02010600030101010101" pitchFamily="2" charset="-122"/>
              </a:rPr>
              <a:t>年代末、</a:t>
            </a:r>
            <a:r>
              <a:rPr lang="en-US" altLang="zh-CN">
                <a:ea typeface="宋体" panose="02010600030101010101" pitchFamily="2" charset="-122"/>
              </a:rPr>
              <a:t>70</a:t>
            </a:r>
            <a:r>
              <a:rPr lang="zh-CN" altLang="zh-CN">
                <a:ea typeface="宋体" panose="02010600030101010101" pitchFamily="2" charset="-122"/>
              </a:rPr>
              <a:t>年代初软件危机的矛盾日益突出，软件工程化的概念逐渐形成。</a:t>
            </a:r>
            <a:endParaRPr lang="en-US" altLang="zh-CN">
              <a:ea typeface="宋体" panose="02010600030101010101" pitchFamily="2" charset="-122"/>
            </a:endParaRPr>
          </a:p>
          <a:p>
            <a:pPr eaLnBrk="1" hangingPunct="1"/>
            <a:r>
              <a:rPr lang="en-US" altLang="zh-CN">
                <a:ea typeface="宋体" panose="02010600030101010101" pitchFamily="2" charset="-122"/>
              </a:rPr>
              <a:t>		  </a:t>
            </a:r>
            <a:r>
              <a:rPr lang="zh-CN" altLang="zh-CN">
                <a:ea typeface="宋体" panose="02010600030101010101" pitchFamily="2" charset="-122"/>
              </a:rPr>
              <a:t>把软件工程活动分为需求分析、设计、编码、测试和维护几个阶段的软件生存期的概念被人们广泛接受。</a:t>
            </a:r>
          </a:p>
          <a:p>
            <a:pPr eaLnBrk="1" hangingPunct="1"/>
            <a:endParaRPr lang="zh-CN" altLang="en-US">
              <a:ea typeface="宋体" panose="02010600030101010101" pitchFamily="2" charset="-122"/>
            </a:endParaRPr>
          </a:p>
        </p:txBody>
      </p:sp>
    </p:spTree>
  </p:cSld>
  <p:clrMapOvr>
    <a:masterClrMapping/>
  </p:clrMapOvr>
</p:sld>
</file>

<file path=ppt/slides/slide7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7EA09E09-415F-4678-90A1-C641D7647C4C}"/>
              </a:ext>
            </a:extLst>
          </p:cNvPr>
          <p:cNvSpPr>
            <a:spLocks noGrp="1" noChangeArrowheads="1"/>
          </p:cNvSpPr>
          <p:nvPr>
            <p:ph type="ctrTitle"/>
          </p:nvPr>
        </p:nvSpPr>
        <p:spPr/>
        <p:txBody>
          <a:bodyPr/>
          <a:lstStyle/>
          <a:p>
            <a:r>
              <a:rPr lang="zh-CN" altLang="zh-CN" sz="5400">
                <a:ea typeface="宋体" panose="02010600030101010101" pitchFamily="2" charset="-122"/>
              </a:rPr>
              <a:t>第</a:t>
            </a:r>
            <a:r>
              <a:rPr lang="en-US" altLang="zh-CN" sz="5400">
                <a:ea typeface="宋体" panose="02010600030101010101" pitchFamily="2" charset="-122"/>
              </a:rPr>
              <a:t>9</a:t>
            </a:r>
            <a:r>
              <a:rPr lang="zh-CN" altLang="zh-CN" sz="5400">
                <a:ea typeface="宋体" panose="02010600030101010101" pitchFamily="2" charset="-122"/>
              </a:rPr>
              <a:t>章</a:t>
            </a:r>
            <a:r>
              <a:rPr lang="en-US" altLang="zh-CN" sz="5400">
                <a:ea typeface="宋体" panose="02010600030101010101" pitchFamily="2" charset="-122"/>
              </a:rPr>
              <a:t>  </a:t>
            </a:r>
            <a:r>
              <a:rPr lang="zh-CN" altLang="zh-CN" sz="5400">
                <a:ea typeface="宋体" panose="02010600030101010101" pitchFamily="2" charset="-122"/>
              </a:rPr>
              <a:t>软件评审</a:t>
            </a:r>
          </a:p>
        </p:txBody>
      </p:sp>
      <p:sp>
        <p:nvSpPr>
          <p:cNvPr id="3075" name="灯片编号占位符 1">
            <a:extLst>
              <a:ext uri="{FF2B5EF4-FFF2-40B4-BE49-F238E27FC236}">
                <a16:creationId xmlns:a16="http://schemas.microsoft.com/office/drawing/2014/main" id="{7969AC16-F801-4F2D-87CC-696101A6C11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F2FC55-F369-4DB6-9174-EBABE5FD0A30}"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710</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94070535"/>
      </p:ext>
    </p:extLst>
  </p:cSld>
  <p:clrMapOvr>
    <a:masterClrMapping/>
  </p:clrMapOvr>
</p:sld>
</file>

<file path=ppt/slides/slide7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ECAA5A37-1921-4EB8-999A-48862D45322F}"/>
              </a:ext>
            </a:extLst>
          </p:cNvPr>
          <p:cNvSpPr>
            <a:spLocks noGrp="1"/>
          </p:cNvSpPr>
          <p:nvPr>
            <p:ph idx="1"/>
          </p:nvPr>
        </p:nvSpPr>
        <p:spPr>
          <a:xfrm>
            <a:off x="-152400" y="1295400"/>
            <a:ext cx="9525000" cy="4953000"/>
          </a:xfrm>
        </p:spPr>
        <p:txBody>
          <a:bodyPr/>
          <a:lstStyle/>
          <a:p>
            <a:r>
              <a:rPr lang="en-US" altLang="zh-CN">
                <a:ea typeface="宋体" panose="02010600030101010101" pitchFamily="2" charset="-122"/>
              </a:rPr>
              <a:t>	9.1  </a:t>
            </a:r>
            <a:r>
              <a:rPr lang="zh-CN" altLang="zh-CN">
                <a:ea typeface="宋体" panose="02010600030101010101" pitchFamily="2" charset="-122"/>
              </a:rPr>
              <a:t>软件评审方法</a:t>
            </a:r>
          </a:p>
          <a:p>
            <a:r>
              <a:rPr lang="en-US" altLang="zh-CN">
                <a:ea typeface="宋体" panose="02010600030101010101" pitchFamily="2" charset="-122"/>
              </a:rPr>
              <a:t>	9.1.1  </a:t>
            </a:r>
            <a:r>
              <a:rPr lang="zh-CN" altLang="zh-CN">
                <a:ea typeface="宋体" panose="02010600030101010101" pitchFamily="2" charset="-122"/>
              </a:rPr>
              <a:t>软件评审方法概述</a:t>
            </a:r>
          </a:p>
          <a:p>
            <a:r>
              <a:rPr lang="en-US" altLang="zh-CN">
                <a:ea typeface="宋体" panose="02010600030101010101" pitchFamily="2" charset="-122"/>
              </a:rPr>
              <a:t>		  1</a:t>
            </a:r>
            <a:r>
              <a:rPr lang="zh-CN" altLang="zh-CN">
                <a:ea typeface="宋体" panose="02010600030101010101" pitchFamily="2" charset="-122"/>
              </a:rPr>
              <a:t>．软件工程过程一个重要的质量保证手段</a:t>
            </a:r>
          </a:p>
          <a:p>
            <a:r>
              <a:rPr lang="en-US" altLang="zh-CN">
                <a:ea typeface="宋体" panose="02010600030101010101" pitchFamily="2" charset="-122"/>
              </a:rPr>
              <a:t>		  </a:t>
            </a:r>
            <a:r>
              <a:rPr lang="zh-CN" altLang="zh-CN">
                <a:ea typeface="宋体" panose="02010600030101010101" pitchFamily="2" charset="-122"/>
              </a:rPr>
              <a:t>软件产品的正确性（</a:t>
            </a:r>
            <a:r>
              <a:rPr lang="en-US" altLang="zh-CN">
                <a:ea typeface="宋体" panose="02010600030101010101" pitchFamily="2" charset="-122"/>
              </a:rPr>
              <a:t>correctness</a:t>
            </a:r>
            <a:r>
              <a:rPr lang="zh-CN" altLang="zh-CN">
                <a:ea typeface="宋体" panose="02010600030101010101" pitchFamily="2" charset="-122"/>
              </a:rPr>
              <a:t>）是软件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产品的一项十分显著的质量特性，它是开发人员、管理人员和用户都非常关心的。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为了达到产品的这项质量要求，需要在软件</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开发过程中开展产品的各种验证和确认活动。</a:t>
            </a:r>
          </a:p>
        </p:txBody>
      </p:sp>
      <p:sp>
        <p:nvSpPr>
          <p:cNvPr id="4099" name="灯片编号占位符 1">
            <a:extLst>
              <a:ext uri="{FF2B5EF4-FFF2-40B4-BE49-F238E27FC236}">
                <a16:creationId xmlns:a16="http://schemas.microsoft.com/office/drawing/2014/main" id="{C22787A9-EAB1-4051-951E-4E28AB948FC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6FDF25-5F11-4C8C-A383-647C42DC741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2472767"/>
      </p:ext>
    </p:extLst>
  </p:cSld>
  <p:clrMapOvr>
    <a:masterClrMapping/>
  </p:clrMapOvr>
</p:sld>
</file>

<file path=ppt/slides/slide7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05860C38-97E3-4A39-8A2F-C95656BFB9A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软件验证（</a:t>
            </a:r>
            <a:r>
              <a:rPr lang="en-US" altLang="zh-CN">
                <a:ea typeface="宋体" panose="02010600030101010101" pitchFamily="2" charset="-122"/>
              </a:rPr>
              <a:t>verification</a:t>
            </a:r>
            <a:r>
              <a:rPr lang="zh-CN" altLang="zh-CN">
                <a:ea typeface="宋体" panose="02010600030101010101" pitchFamily="2" charset="-122"/>
              </a:rPr>
              <a:t>）是确定软件开发某个特定阶段的产品能否满足前一阶段给出的规格说明的过程，实施产品测试和产品评审都是产品验证的手段。</a:t>
            </a:r>
            <a:endParaRPr lang="en-US" altLang="zh-CN">
              <a:ea typeface="宋体" panose="02010600030101010101" pitchFamily="2" charset="-122"/>
            </a:endParaRPr>
          </a:p>
          <a:p>
            <a:r>
              <a:rPr lang="zh-CN" altLang="en-US">
                <a:ea typeface="宋体" panose="02010600030101010101" pitchFamily="2" charset="-122"/>
              </a:rPr>
              <a:t>           软件确认（</a:t>
            </a:r>
            <a:r>
              <a:rPr lang="en-US" altLang="zh-CN">
                <a:ea typeface="宋体" panose="02010600030101010101" pitchFamily="2" charset="-122"/>
              </a:rPr>
              <a:t>validation</a:t>
            </a:r>
            <a:r>
              <a:rPr lang="zh-CN" altLang="en-US">
                <a:ea typeface="宋体" panose="02010600030101010101" pitchFamily="2" charset="-122"/>
              </a:rPr>
              <a:t>）是在软件开发接近完成时，评价产品能否保证</a:t>
            </a:r>
            <a:endParaRPr lang="en-US" altLang="zh-CN">
              <a:ea typeface="宋体" panose="02010600030101010101" pitchFamily="2" charset="-122"/>
            </a:endParaRPr>
          </a:p>
          <a:p>
            <a:r>
              <a:rPr lang="zh-CN" altLang="en-US">
                <a:ea typeface="宋体" panose="02010600030101010101" pitchFamily="2" charset="-122"/>
              </a:rPr>
              <a:t>   符合软件需求的过程。</a:t>
            </a:r>
            <a:endParaRPr lang="en-US" altLang="zh-CN">
              <a:ea typeface="宋体" panose="02010600030101010101" pitchFamily="2" charset="-122"/>
            </a:endParaRPr>
          </a:p>
          <a:p>
            <a:r>
              <a:rPr lang="zh-CN" altLang="en-US">
                <a:ea typeface="宋体" panose="02010600030101010101" pitchFamily="2" charset="-122"/>
              </a:rPr>
              <a:t>           软件测试和软件评审都是产品验证和确认的活动。</a:t>
            </a:r>
            <a:endParaRPr lang="zh-CN" altLang="zh-CN">
              <a:ea typeface="宋体" panose="02010600030101010101" pitchFamily="2" charset="-122"/>
            </a:endParaRPr>
          </a:p>
          <a:p>
            <a:endParaRPr lang="zh-CN" altLang="en-US">
              <a:ea typeface="宋体" panose="02010600030101010101" pitchFamily="2" charset="-122"/>
            </a:endParaRPr>
          </a:p>
        </p:txBody>
      </p:sp>
      <p:sp>
        <p:nvSpPr>
          <p:cNvPr id="5123" name="灯片编号占位符 1">
            <a:extLst>
              <a:ext uri="{FF2B5EF4-FFF2-40B4-BE49-F238E27FC236}">
                <a16:creationId xmlns:a16="http://schemas.microsoft.com/office/drawing/2014/main" id="{BDA9CAE5-63B8-4632-BF5B-2B58A52DF3E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275EB0-FF1C-4B54-B5F6-F4C86C6C721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42082660"/>
      </p:ext>
    </p:extLst>
  </p:cSld>
  <p:clrMapOvr>
    <a:masterClrMapping/>
  </p:clrMapOvr>
</p:sld>
</file>

<file path=ppt/slides/slide7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118234DF-22DF-4ED2-A9FE-750C70416B3D}"/>
              </a:ext>
            </a:extLst>
          </p:cNvPr>
          <p:cNvSpPr>
            <a:spLocks noGrp="1"/>
          </p:cNvSpPr>
          <p:nvPr>
            <p:ph idx="1"/>
          </p:nvPr>
        </p:nvSpPr>
        <p:spPr>
          <a:xfrm>
            <a:off x="0" y="1295400"/>
            <a:ext cx="8610600" cy="4953000"/>
          </a:xfrm>
        </p:spPr>
        <p:txBody>
          <a:bodyPr/>
          <a:lstStyle/>
          <a:p>
            <a:r>
              <a:rPr lang="en-US" altLang="zh-CN">
                <a:ea typeface="宋体" panose="02010600030101010101" pitchFamily="2" charset="-122"/>
              </a:rPr>
              <a:t>	2</a:t>
            </a:r>
            <a:r>
              <a:rPr lang="zh-CN" altLang="zh-CN">
                <a:ea typeface="宋体" panose="02010600030101010101" pitchFamily="2" charset="-122"/>
              </a:rPr>
              <a:t>．软件评审方法的出现和发展</a:t>
            </a:r>
          </a:p>
          <a:p>
            <a:r>
              <a:rPr lang="en-US" altLang="zh-CN">
                <a:ea typeface="宋体" panose="02010600030101010101" pitchFamily="2" charset="-122"/>
              </a:rPr>
              <a:t>		  </a:t>
            </a:r>
            <a:r>
              <a:rPr lang="zh-CN" altLang="zh-CN">
                <a:ea typeface="宋体" panose="02010600030101010101" pitchFamily="2" charset="-122"/>
              </a:rPr>
              <a:t>早在</a:t>
            </a:r>
            <a:r>
              <a:rPr lang="en-US" altLang="zh-CN">
                <a:ea typeface="宋体" panose="02010600030101010101" pitchFamily="2" charset="-122"/>
              </a:rPr>
              <a:t>1972</a:t>
            </a:r>
            <a:r>
              <a:rPr lang="zh-CN" altLang="zh-CN">
                <a:ea typeface="宋体" panose="02010600030101010101" pitchFamily="2" charset="-122"/>
              </a:rPr>
              <a:t>年</a:t>
            </a:r>
            <a:r>
              <a:rPr lang="en-US" altLang="zh-CN">
                <a:ea typeface="宋体" panose="02010600030101010101" pitchFamily="2" charset="-122"/>
              </a:rPr>
              <a:t>M. E. Fagan</a:t>
            </a:r>
            <a:r>
              <a:rPr lang="zh-CN" altLang="zh-CN">
                <a:ea typeface="宋体" panose="02010600030101010101" pitchFamily="2" charset="-122"/>
              </a:rPr>
              <a:t>采用代码审查</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code inspection</a:t>
            </a:r>
            <a:r>
              <a:rPr lang="zh-CN" altLang="zh-CN">
                <a:ea typeface="宋体" panose="02010600030101010101" pitchFamily="2" charset="-122"/>
              </a:rPr>
              <a:t>）方法，使得当时</a:t>
            </a:r>
            <a:r>
              <a:rPr lang="en-US" altLang="zh-CN">
                <a:ea typeface="宋体" panose="02010600030101010101" pitchFamily="2" charset="-122"/>
              </a:rPr>
              <a:t>IBM</a:t>
            </a:r>
            <a:r>
              <a:rPr lang="zh-CN" altLang="en-US">
                <a:ea typeface="宋体" panose="02010600030101010101" pitchFamily="2" charset="-122"/>
              </a:rPr>
              <a:t>开发</a:t>
            </a:r>
            <a:r>
              <a:rPr lang="zh-CN" altLang="zh-CN">
                <a:ea typeface="宋体" panose="02010600030101010101" pitchFamily="2" charset="-122"/>
              </a:rPr>
              <a:t>的软件在产品质量和生产率方面都有很大提高，取得了显著的效果，同时在软件界产生了很大影响。于是一段时间里，许多人也积极地采用了代码审查，那时软件开发项目工作中编码仍是一个很突出的问题。</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147" name="灯片编号占位符 1">
            <a:extLst>
              <a:ext uri="{FF2B5EF4-FFF2-40B4-BE49-F238E27FC236}">
                <a16:creationId xmlns:a16="http://schemas.microsoft.com/office/drawing/2014/main" id="{F362563E-FCE9-4441-8FF2-152FB6253F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DF9913-3166-489B-A4DB-9AA317D6318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25930151"/>
      </p:ext>
    </p:extLst>
  </p:cSld>
  <p:clrMapOvr>
    <a:masterClrMapping/>
  </p:clrMapOvr>
</p:sld>
</file>

<file path=ppt/slides/slide7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2CD0D3D1-E2B6-4CF8-8256-EF81EB281C0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对其不同的实施形式和称呼有：</a:t>
            </a:r>
          </a:p>
          <a:p>
            <a:pPr>
              <a:buFont typeface="Wingdings" panose="05000000000000000000" pitchFamily="2" charset="2"/>
              <a:buChar char="l"/>
            </a:pPr>
            <a:r>
              <a:rPr lang="zh-CN" altLang="zh-CN">
                <a:ea typeface="宋体" panose="02010600030101010101" pitchFamily="2" charset="-122"/>
              </a:rPr>
              <a:t>审查（</a:t>
            </a:r>
            <a:r>
              <a:rPr lang="en-US" altLang="zh-CN">
                <a:ea typeface="宋体" panose="02010600030101010101" pitchFamily="2" charset="-122"/>
              </a:rPr>
              <a:t>inspection</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评审（</a:t>
            </a:r>
            <a:r>
              <a:rPr lang="en-US" altLang="zh-CN">
                <a:ea typeface="宋体" panose="02010600030101010101" pitchFamily="2" charset="-122"/>
              </a:rPr>
              <a:t>review</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正式评审（</a:t>
            </a:r>
            <a:r>
              <a:rPr lang="en-US" altLang="zh-CN">
                <a:ea typeface="宋体" panose="02010600030101010101" pitchFamily="2" charset="-122"/>
              </a:rPr>
              <a:t>formal review</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同行评审（</a:t>
            </a:r>
            <a:r>
              <a:rPr lang="en-US" altLang="zh-CN">
                <a:ea typeface="宋体" panose="02010600030101010101" pitchFamily="2" charset="-122"/>
              </a:rPr>
              <a:t>peer review</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同伙评审（</a:t>
            </a:r>
            <a:r>
              <a:rPr lang="en-US" altLang="zh-CN">
                <a:ea typeface="宋体" panose="02010600030101010101" pitchFamily="2" charset="-122"/>
              </a:rPr>
              <a:t>buddy review</a:t>
            </a:r>
            <a:r>
              <a:rPr lang="zh-CN" altLang="zh-CN">
                <a:ea typeface="宋体" panose="02010600030101010101" pitchFamily="2" charset="-122"/>
              </a:rPr>
              <a:t>）</a:t>
            </a:r>
          </a:p>
          <a:p>
            <a:pPr>
              <a:buFont typeface="Wingdings" panose="05000000000000000000" pitchFamily="2" charset="2"/>
              <a:buChar char="l"/>
            </a:pPr>
            <a:r>
              <a:rPr lang="zh-CN" altLang="zh-CN">
                <a:ea typeface="宋体" panose="02010600030101010101" pitchFamily="2" charset="-122"/>
              </a:rPr>
              <a:t>走查、遍查（</a:t>
            </a:r>
            <a:r>
              <a:rPr lang="en-US" altLang="zh-CN">
                <a:ea typeface="宋体" panose="02010600030101010101" pitchFamily="2" charset="-122"/>
              </a:rPr>
              <a:t>walkthrough</a:t>
            </a:r>
            <a:r>
              <a:rPr lang="zh-CN" altLang="zh-CN">
                <a:ea typeface="宋体" panose="02010600030101010101" pitchFamily="2" charset="-122"/>
              </a:rPr>
              <a:t>）</a:t>
            </a:r>
          </a:p>
          <a:p>
            <a:endParaRPr lang="zh-CN" altLang="en-US">
              <a:ea typeface="宋体" panose="02010600030101010101" pitchFamily="2" charset="-122"/>
            </a:endParaRPr>
          </a:p>
        </p:txBody>
      </p:sp>
      <p:sp>
        <p:nvSpPr>
          <p:cNvPr id="7171" name="灯片编号占位符 1">
            <a:extLst>
              <a:ext uri="{FF2B5EF4-FFF2-40B4-BE49-F238E27FC236}">
                <a16:creationId xmlns:a16="http://schemas.microsoft.com/office/drawing/2014/main" id="{24761068-4398-4A65-8F5E-F17F9FCC39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B7E8EDA-97B8-47C9-BDF2-C1B53A44CE8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0302662"/>
      </p:ext>
    </p:extLst>
  </p:cSld>
  <p:clrMapOvr>
    <a:masterClrMapping/>
  </p:clrMapOvr>
</p:sld>
</file>

<file path=ppt/slides/slide7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F544B5FD-1EEB-412C-9F73-76AC2C53F42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9.1.2  </a:t>
            </a:r>
            <a:r>
              <a:rPr lang="zh-CN" altLang="zh-CN">
                <a:ea typeface="宋体" panose="02010600030101010101" pitchFamily="2" charset="-122"/>
              </a:rPr>
              <a:t>软件项目评审应用举例</a:t>
            </a:r>
          </a:p>
          <a:p>
            <a:r>
              <a:rPr lang="en-US" altLang="zh-CN">
                <a:ea typeface="宋体" panose="02010600030101010101" pitchFamily="2" charset="-122"/>
              </a:rPr>
              <a:t>	1</a:t>
            </a:r>
            <a:r>
              <a:rPr lang="zh-CN" altLang="zh-CN">
                <a:ea typeface="宋体" panose="02010600030101010101" pitchFamily="2" charset="-122"/>
              </a:rPr>
              <a:t>．软件生存期中的评审活动</a:t>
            </a:r>
          </a:p>
          <a:p>
            <a:r>
              <a:rPr lang="en-US" altLang="zh-CN">
                <a:ea typeface="宋体" panose="02010600030101010101" pitchFamily="2" charset="-122"/>
              </a:rPr>
              <a:t>		  </a:t>
            </a:r>
            <a:r>
              <a:rPr lang="zh-CN" altLang="zh-CN">
                <a:ea typeface="宋体" panose="02010600030101010101" pitchFamily="2" charset="-122"/>
              </a:rPr>
              <a:t>某软件开发机构在其软件产品生存期中规定了若干评审活动，如图</a:t>
            </a:r>
            <a:r>
              <a:rPr lang="en-US" altLang="zh-CN">
                <a:ea typeface="宋体" panose="02010600030101010101" pitchFamily="2" charset="-122"/>
              </a:rPr>
              <a:t>9.1</a:t>
            </a:r>
            <a:r>
              <a:rPr lang="zh-CN" altLang="zh-CN">
                <a:ea typeface="宋体" panose="02010600030101010101" pitchFamily="2" charset="-122"/>
              </a:rPr>
              <a:t>所示。</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）初始概念评审（</a:t>
            </a:r>
            <a:r>
              <a:rPr lang="en-US" altLang="zh-CN">
                <a:ea typeface="宋体" panose="02010600030101010101" pitchFamily="2" charset="-122"/>
              </a:rPr>
              <a:t>intial concept review</a:t>
            </a:r>
            <a:r>
              <a:rPr lang="zh-CN" altLang="zh-CN">
                <a:ea typeface="宋体" panose="02010600030101010101" pitchFamily="2" charset="-122"/>
              </a:rPr>
              <a:t>）</a:t>
            </a:r>
          </a:p>
          <a:p>
            <a:pPr>
              <a:buFont typeface="Wingdings" panose="05000000000000000000" pitchFamily="2" charset="2"/>
              <a:buChar char="l"/>
            </a:pPr>
            <a:r>
              <a:rPr lang="en-US" altLang="zh-CN">
                <a:ea typeface="宋体" panose="02010600030101010101" pitchFamily="2" charset="-122"/>
              </a:rPr>
              <a:t> </a:t>
            </a:r>
            <a:r>
              <a:rPr lang="zh-CN" altLang="zh-CN">
                <a:ea typeface="宋体" panose="02010600030101010101" pitchFamily="2" charset="-122"/>
              </a:rPr>
              <a:t>① 主要目的</a:t>
            </a:r>
          </a:p>
          <a:p>
            <a:r>
              <a:rPr lang="en-US" altLang="zh-CN">
                <a:ea typeface="宋体" panose="02010600030101010101" pitchFamily="2" charset="-122"/>
              </a:rPr>
              <a:t>		  </a:t>
            </a:r>
            <a:r>
              <a:rPr lang="zh-CN" altLang="zh-CN">
                <a:ea typeface="宋体" panose="02010600030101010101" pitchFamily="2" charset="-122"/>
              </a:rPr>
              <a:t>验证计划开发的软件产品是满足用户需求的最佳选择。</a:t>
            </a:r>
          </a:p>
        </p:txBody>
      </p:sp>
      <p:sp>
        <p:nvSpPr>
          <p:cNvPr id="8195" name="灯片编号占位符 1">
            <a:extLst>
              <a:ext uri="{FF2B5EF4-FFF2-40B4-BE49-F238E27FC236}">
                <a16:creationId xmlns:a16="http://schemas.microsoft.com/office/drawing/2014/main" id="{0C34902C-B5E9-4CCF-99D2-2E455E20444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35279B-544C-4D47-9989-83758616C2C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0694706"/>
      </p:ext>
    </p:extLst>
  </p:cSld>
  <p:clrMapOvr>
    <a:masterClrMapping/>
  </p:clrMapOvr>
</p:sld>
</file>

<file path=ppt/slides/slide7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86EE0E17-A32B-4A49-8050-8E75BA27A248}"/>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验证项目的经济可行性和技术可行性。</a:t>
            </a:r>
          </a:p>
          <a:p>
            <a:pPr>
              <a:buFont typeface="Wingdings" panose="05000000000000000000" pitchFamily="2" charset="2"/>
              <a:buChar char="l"/>
            </a:pPr>
            <a:r>
              <a:rPr lang="zh-CN" altLang="zh-CN">
                <a:ea typeface="宋体" panose="02010600030101010101" pitchFamily="2" charset="-122"/>
              </a:rPr>
              <a:t>保证用户和项目组对系统需求和系统目标有共同的理解。</a:t>
            </a:r>
          </a:p>
          <a:p>
            <a:pPr>
              <a:buFont typeface="Wingdings" panose="05000000000000000000" pitchFamily="2" charset="2"/>
              <a:buChar char="l"/>
            </a:pPr>
            <a:r>
              <a:rPr lang="zh-CN" altLang="zh-CN">
                <a:ea typeface="宋体" panose="02010600030101010101" pitchFamily="2" charset="-122"/>
              </a:rPr>
              <a:t>保证初始系统需求对达到初始系统设想是充分的。</a:t>
            </a:r>
          </a:p>
          <a:p>
            <a:pPr>
              <a:buFont typeface="Wingdings" panose="05000000000000000000" pitchFamily="2" charset="2"/>
              <a:buChar char="l"/>
            </a:pPr>
            <a:r>
              <a:rPr lang="zh-CN" altLang="zh-CN">
                <a:ea typeface="宋体" panose="02010600030101010101" pitchFamily="2" charset="-122"/>
              </a:rPr>
              <a:t>确保软件验证与确认计划准确地反映了开发人员对产品关键特性的理解。</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219" name="灯片编号占位符 1">
            <a:extLst>
              <a:ext uri="{FF2B5EF4-FFF2-40B4-BE49-F238E27FC236}">
                <a16:creationId xmlns:a16="http://schemas.microsoft.com/office/drawing/2014/main" id="{F4A8889E-6FF5-47CB-B8FC-28C8A78B13E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BE2C17A-DB71-4A3E-AC86-5B95E44A2DE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2126914"/>
      </p:ext>
    </p:extLst>
  </p:cSld>
  <p:clrMapOvr>
    <a:masterClrMapping/>
  </p:clrMapOvr>
</p:sld>
</file>

<file path=ppt/slides/slide7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0901a">
            <a:extLst>
              <a:ext uri="{FF2B5EF4-FFF2-40B4-BE49-F238E27FC236}">
                <a16:creationId xmlns:a16="http://schemas.microsoft.com/office/drawing/2014/main" id="{7E224D80-C41D-42EA-8653-63B74808CA3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055938" y="1435100"/>
            <a:ext cx="2955925" cy="4673600"/>
          </a:xfrm>
          <a:noFill/>
        </p:spPr>
      </p:pic>
      <p:sp>
        <p:nvSpPr>
          <p:cNvPr id="10243" name="矩形 4">
            <a:extLst>
              <a:ext uri="{FF2B5EF4-FFF2-40B4-BE49-F238E27FC236}">
                <a16:creationId xmlns:a16="http://schemas.microsoft.com/office/drawing/2014/main" id="{3E8A64CC-BA27-4F42-9436-B9BCF1B29E9F}"/>
              </a:ext>
            </a:extLst>
          </p:cNvPr>
          <p:cNvSpPr>
            <a:spLocks noChangeArrowheads="1"/>
          </p:cNvSpPr>
          <p:nvPr/>
        </p:nvSpPr>
        <p:spPr bwMode="auto">
          <a:xfrm>
            <a:off x="2819400" y="6324600"/>
            <a:ext cx="363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软件生存期中的评审与审核</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244" name="灯片编号占位符 1">
            <a:extLst>
              <a:ext uri="{FF2B5EF4-FFF2-40B4-BE49-F238E27FC236}">
                <a16:creationId xmlns:a16="http://schemas.microsoft.com/office/drawing/2014/main" id="{6B7D061F-11B2-4BF5-8139-78498406F1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53E50D4-9F3D-4ED5-B6D5-BDDA5662990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80351145"/>
      </p:ext>
    </p:extLst>
  </p:cSld>
  <p:clrMapOvr>
    <a:masterClrMapping/>
  </p:clrMapOvr>
</p:sld>
</file>

<file path=ppt/slides/slide7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C6E4326C-0096-4EBA-AFBB-DEBD6BE82F25}"/>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系统开发要求。</a:t>
            </a:r>
          </a:p>
          <a:p>
            <a:pPr>
              <a:buFont typeface="Wingdings" panose="05000000000000000000" pitchFamily="2" charset="2"/>
              <a:buChar char="l"/>
            </a:pPr>
            <a:r>
              <a:rPr lang="zh-CN" altLang="zh-CN">
                <a:ea typeface="宋体" panose="02010600030101010101" pitchFamily="2" charset="-122"/>
              </a:rPr>
              <a:t>系统设计需求文件。</a:t>
            </a:r>
          </a:p>
          <a:p>
            <a:pPr>
              <a:buFont typeface="Wingdings" panose="05000000000000000000" pitchFamily="2" charset="2"/>
              <a:buChar char="l"/>
            </a:pPr>
            <a:r>
              <a:rPr lang="zh-CN" altLang="zh-CN">
                <a:ea typeface="宋体" panose="02010600030101010101" pitchFamily="2" charset="-122"/>
              </a:rPr>
              <a:t>可行性研究报告。</a:t>
            </a:r>
          </a:p>
          <a:p>
            <a:pPr>
              <a:buFont typeface="Wingdings" panose="05000000000000000000" pitchFamily="2" charset="2"/>
              <a:buChar char="l"/>
            </a:pPr>
            <a:r>
              <a:rPr lang="zh-CN" altLang="zh-CN">
                <a:ea typeface="宋体" panose="02010600030101010101" pitchFamily="2" charset="-122"/>
              </a:rPr>
              <a:t>项目计划。</a:t>
            </a:r>
          </a:p>
          <a:p>
            <a:pPr>
              <a:buFont typeface="Wingdings" panose="05000000000000000000" pitchFamily="2" charset="2"/>
              <a:buChar char="l"/>
            </a:pPr>
            <a:r>
              <a:rPr lang="zh-CN" altLang="zh-CN">
                <a:ea typeface="宋体" panose="02010600030101010101" pitchFamily="2" charset="-122"/>
              </a:rPr>
              <a:t>设备规格说明。</a:t>
            </a:r>
          </a:p>
          <a:p>
            <a:endParaRPr lang="zh-CN" altLang="en-US">
              <a:ea typeface="宋体" panose="02010600030101010101" pitchFamily="2" charset="-122"/>
            </a:endParaRPr>
          </a:p>
        </p:txBody>
      </p:sp>
      <p:sp>
        <p:nvSpPr>
          <p:cNvPr id="11267" name="灯片编号占位符 1">
            <a:extLst>
              <a:ext uri="{FF2B5EF4-FFF2-40B4-BE49-F238E27FC236}">
                <a16:creationId xmlns:a16="http://schemas.microsoft.com/office/drawing/2014/main" id="{FDB07A64-13B3-44D1-966E-591484E589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F1DC608-29A8-46AA-9379-B3A9A7ABEB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69688623"/>
      </p:ext>
    </p:extLst>
  </p:cSld>
  <p:clrMapOvr>
    <a:masterClrMapping/>
  </p:clrMapOvr>
</p:sld>
</file>

<file path=ppt/slides/slide7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90545F46-839D-4329-B894-4C89F71492A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）软件需求评审（</a:t>
            </a:r>
            <a:r>
              <a:rPr lang="en-US" altLang="zh-CN">
                <a:ea typeface="宋体" panose="02010600030101010101" pitchFamily="2" charset="-122"/>
              </a:rPr>
              <a:t>software requirement review</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主要目的</a:t>
            </a:r>
          </a:p>
          <a:p>
            <a:pPr>
              <a:buFont typeface="Wingdings" panose="05000000000000000000" pitchFamily="2" charset="2"/>
              <a:buChar char="l"/>
            </a:pPr>
            <a:r>
              <a:rPr lang="zh-CN" altLang="zh-CN">
                <a:ea typeface="宋体" panose="02010600030101010101" pitchFamily="2" charset="-122"/>
              </a:rPr>
              <a:t>将软件开发组织对开发软件产品的承诺确定下来。</a:t>
            </a:r>
          </a:p>
          <a:p>
            <a:pPr>
              <a:buFont typeface="Wingdings" panose="05000000000000000000" pitchFamily="2" charset="2"/>
              <a:buChar char="l"/>
            </a:pPr>
            <a:r>
              <a:rPr lang="zh-CN" altLang="zh-CN">
                <a:ea typeface="宋体" panose="02010600030101010101" pitchFamily="2" charset="-122"/>
              </a:rPr>
              <a:t>验证初始系统设想是否准确地反映了系统需求。</a:t>
            </a:r>
          </a:p>
        </p:txBody>
      </p:sp>
      <p:sp>
        <p:nvSpPr>
          <p:cNvPr id="12291" name="灯片编号占位符 1">
            <a:extLst>
              <a:ext uri="{FF2B5EF4-FFF2-40B4-BE49-F238E27FC236}">
                <a16:creationId xmlns:a16="http://schemas.microsoft.com/office/drawing/2014/main" id="{359AE556-01AA-41A7-B7B2-6B15E0CBFD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EC8C96-8781-4D24-93E0-4F8AC9059C8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928296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13A3FEFB-C67A-44F6-B30A-106D6682B4DA}"/>
              </a:ext>
            </a:extLst>
          </p:cNvPr>
          <p:cNvSpPr>
            <a:spLocks noGrp="1"/>
          </p:cNvSpPr>
          <p:nvPr>
            <p:ph idx="1"/>
          </p:nvPr>
        </p:nvSpPr>
        <p:spPr/>
        <p:txBody>
          <a:bodyPr/>
          <a:lstStyle/>
          <a:p>
            <a:pPr eaLnBrk="1" hangingPunct="1"/>
            <a:r>
              <a:rPr lang="en-US" altLang="zh-CN">
                <a:ea typeface="宋体" panose="02010600030101010101" pitchFamily="2" charset="-122"/>
              </a:rPr>
              <a:t>		  </a:t>
            </a:r>
            <a:r>
              <a:rPr lang="zh-CN" altLang="zh-CN">
                <a:ea typeface="宋体" panose="02010600030101010101" pitchFamily="2" charset="-122"/>
              </a:rPr>
              <a:t>近年来，尽管软件测试技术有了长足的进步，但总的来说，仍然和软件开发实践提出的要求有相当大的距离。测试手段的进展也远远没有达到令人满意的程度。</a:t>
            </a:r>
          </a:p>
          <a:p>
            <a:pPr eaLnBrk="1" hangingPunct="1"/>
            <a:endParaRPr lang="zh-CN" altLang="en-US">
              <a:ea typeface="宋体" panose="02010600030101010101" pitchFamily="2" charset="-122"/>
            </a:endParaRPr>
          </a:p>
        </p:txBody>
      </p:sp>
      <p:pic>
        <p:nvPicPr>
          <p:cNvPr id="75779" name="Picture 3">
            <a:extLst>
              <a:ext uri="{FF2B5EF4-FFF2-40B4-BE49-F238E27FC236}">
                <a16:creationId xmlns:a16="http://schemas.microsoft.com/office/drawing/2014/main" id="{F71E1229-76DA-484E-A721-DF94122029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1863" y="3429000"/>
            <a:ext cx="27146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7871AEF4-4CD3-4B7D-BC93-8D6DF55E3722}"/>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验证所有的文档已更新，使其包含新的技术信息和新的需求。</a:t>
            </a:r>
          </a:p>
          <a:p>
            <a:pPr>
              <a:buFont typeface="Wingdings" panose="05000000000000000000" pitchFamily="2" charset="2"/>
              <a:buChar char="l"/>
            </a:pPr>
            <a:r>
              <a:rPr lang="zh-CN" altLang="zh-CN">
                <a:ea typeface="宋体" panose="02010600030101010101" pitchFamily="2" charset="-122"/>
              </a:rPr>
              <a:t>保证所有新的软件配置项得到跟踪，使其符合质量保证要求，并且其他产品开发控制已正确地认定。</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3315" name="灯片编号占位符 1">
            <a:extLst>
              <a:ext uri="{FF2B5EF4-FFF2-40B4-BE49-F238E27FC236}">
                <a16:creationId xmlns:a16="http://schemas.microsoft.com/office/drawing/2014/main" id="{EB6CD057-CAAE-4BF5-9B06-A2A075BB592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45C83A-152B-4BDA-8276-09B2C800F0E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13554112"/>
      </p:ext>
    </p:extLst>
  </p:cSld>
  <p:clrMapOvr>
    <a:masterClrMapping/>
  </p:clrMapOvr>
</p:sld>
</file>

<file path=ppt/slides/slide7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377056A8-2DB4-4757-9598-57CE5365EFA5}"/>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系统需求规格说明。</a:t>
            </a:r>
          </a:p>
          <a:p>
            <a:pPr>
              <a:buFont typeface="Wingdings" panose="05000000000000000000" pitchFamily="2" charset="2"/>
              <a:buChar char="l"/>
            </a:pPr>
            <a:r>
              <a:rPr lang="zh-CN" altLang="zh-CN">
                <a:ea typeface="宋体" panose="02010600030101010101" pitchFamily="2" charset="-122"/>
              </a:rPr>
              <a:t>项目计划。</a:t>
            </a:r>
          </a:p>
          <a:p>
            <a:pPr>
              <a:buFont typeface="Wingdings" panose="05000000000000000000" pitchFamily="2" charset="2"/>
              <a:buChar char="l"/>
            </a:pPr>
            <a:r>
              <a:rPr lang="zh-CN" altLang="zh-CN">
                <a:ea typeface="宋体" panose="02010600030101010101" pitchFamily="2" charset="-122"/>
              </a:rPr>
              <a:t>功能说明。</a:t>
            </a:r>
          </a:p>
          <a:p>
            <a:pPr>
              <a:buFont typeface="Wingdings" panose="05000000000000000000" pitchFamily="2" charset="2"/>
              <a:buChar char="l"/>
            </a:pPr>
            <a:r>
              <a:rPr lang="zh-CN" altLang="zh-CN">
                <a:ea typeface="宋体" panose="02010600030101010101" pitchFamily="2" charset="-122"/>
              </a:rPr>
              <a:t>数据需求文件。</a:t>
            </a:r>
          </a:p>
          <a:p>
            <a:pPr>
              <a:buFont typeface="Wingdings" panose="05000000000000000000" pitchFamily="2" charset="2"/>
              <a:buChar char="l"/>
            </a:pPr>
            <a:r>
              <a:rPr lang="zh-CN" altLang="zh-CN">
                <a:ea typeface="宋体" panose="02010600030101010101" pitchFamily="2" charset="-122"/>
              </a:rPr>
              <a:t>数据接口控制文件。</a:t>
            </a:r>
          </a:p>
          <a:p>
            <a:pPr>
              <a:buFont typeface="Wingdings" panose="05000000000000000000" pitchFamily="2" charset="2"/>
              <a:buChar char="l"/>
            </a:pPr>
            <a:r>
              <a:rPr lang="zh-CN" altLang="zh-CN">
                <a:ea typeface="宋体" panose="02010600030101010101" pitchFamily="2" charset="-122"/>
              </a:rPr>
              <a:t>系统实现计划。</a:t>
            </a:r>
          </a:p>
          <a:p>
            <a:endParaRPr lang="zh-CN" altLang="en-US">
              <a:ea typeface="宋体" panose="02010600030101010101" pitchFamily="2" charset="-122"/>
            </a:endParaRPr>
          </a:p>
        </p:txBody>
      </p:sp>
      <p:pic>
        <p:nvPicPr>
          <p:cNvPr id="4" name="Picture 12" descr="Picture1">
            <a:extLst>
              <a:ext uri="{FF2B5EF4-FFF2-40B4-BE49-F238E27FC236}">
                <a16:creationId xmlns:a16="http://schemas.microsoft.com/office/drawing/2014/main" id="{96DB5F91-7763-4DB6-A0A1-FFA5E7F783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3124200"/>
            <a:ext cx="3095625" cy="2055813"/>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340" name="灯片编号占位符 1">
            <a:extLst>
              <a:ext uri="{FF2B5EF4-FFF2-40B4-BE49-F238E27FC236}">
                <a16:creationId xmlns:a16="http://schemas.microsoft.com/office/drawing/2014/main" id="{DE74F9EF-B1B8-49ED-B3CF-E7FA1AAE3F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C5D304-2E7E-4E96-8A3D-E4C76FB67D1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279757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5E31F0BB-4D6D-4885-A919-D7DD6D93328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）概要设计评审（</a:t>
            </a:r>
            <a:r>
              <a:rPr lang="en-US" altLang="zh-CN">
                <a:ea typeface="宋体" panose="02010600030101010101" pitchFamily="2" charset="-122"/>
              </a:rPr>
              <a:t>preliminary design review</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主要目的</a:t>
            </a:r>
          </a:p>
          <a:p>
            <a:pPr>
              <a:buFont typeface="Wingdings" panose="05000000000000000000" pitchFamily="2" charset="2"/>
              <a:buChar char="l"/>
            </a:pPr>
            <a:r>
              <a:rPr lang="zh-CN" altLang="zh-CN">
                <a:ea typeface="宋体" panose="02010600030101010101" pitchFamily="2" charset="-122"/>
              </a:rPr>
              <a:t>验证系统规格说明的最后版本准确地与功能基线和分配基线所建立的需求是一致的。</a:t>
            </a:r>
          </a:p>
          <a:p>
            <a:pPr>
              <a:buFont typeface="Wingdings" panose="05000000000000000000" pitchFamily="2" charset="2"/>
              <a:buChar char="l"/>
            </a:pPr>
            <a:r>
              <a:rPr lang="zh-CN" altLang="zh-CN">
                <a:ea typeface="宋体" panose="02010600030101010101" pitchFamily="2" charset="-122"/>
              </a:rPr>
              <a:t>验证系统规格说明对于进行详细设计和编码是足够明确和详尽的。</a:t>
            </a:r>
          </a:p>
          <a:p>
            <a:pPr>
              <a:buFont typeface="Wingdings" panose="05000000000000000000" pitchFamily="2" charset="2"/>
              <a:buChar char="l"/>
            </a:pPr>
            <a:r>
              <a:rPr lang="zh-CN" altLang="zh-CN">
                <a:ea typeface="宋体" panose="02010600030101010101" pitchFamily="2" charset="-122"/>
              </a:rPr>
              <a:t>确保对项目实施的正确策划能够得到采纳。</a:t>
            </a:r>
          </a:p>
          <a:p>
            <a:pPr>
              <a:buFont typeface="Wingdings" panose="05000000000000000000" pitchFamily="2" charset="2"/>
              <a:buChar char="l"/>
            </a:pPr>
            <a:r>
              <a:rPr lang="zh-CN" altLang="zh-CN">
                <a:ea typeface="宋体" panose="02010600030101010101" pitchFamily="2" charset="-122"/>
              </a:rPr>
              <a:t>保证软件测试的正确策划得到采纳。</a:t>
            </a:r>
          </a:p>
          <a:p>
            <a:endParaRPr lang="zh-CN" altLang="en-US">
              <a:ea typeface="宋体" panose="02010600030101010101" pitchFamily="2" charset="-122"/>
            </a:endParaRPr>
          </a:p>
        </p:txBody>
      </p:sp>
      <p:sp>
        <p:nvSpPr>
          <p:cNvPr id="15363" name="灯片编号占位符 1">
            <a:extLst>
              <a:ext uri="{FF2B5EF4-FFF2-40B4-BE49-F238E27FC236}">
                <a16:creationId xmlns:a16="http://schemas.microsoft.com/office/drawing/2014/main" id="{88FFC582-C84A-4E1E-954F-2A33655820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3D63F44-6364-4498-A59E-8469FF3131B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2692652"/>
      </p:ext>
    </p:extLst>
  </p:cSld>
  <p:clrMapOvr>
    <a:masterClrMapping/>
  </p:clrMapOvr>
</p:sld>
</file>

<file path=ppt/slides/slide7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930CA918-D9D0-4CB9-9EE9-776B2D3BDBEB}"/>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测试计划。</a:t>
            </a:r>
          </a:p>
          <a:p>
            <a:pPr>
              <a:buFont typeface="Wingdings" panose="05000000000000000000" pitchFamily="2" charset="2"/>
              <a:buChar char="l"/>
            </a:pPr>
            <a:r>
              <a:rPr lang="zh-CN" altLang="zh-CN">
                <a:ea typeface="宋体" panose="02010600030101010101" pitchFamily="2" charset="-122"/>
              </a:rPr>
              <a:t>数据库规格说明。</a:t>
            </a:r>
          </a:p>
          <a:p>
            <a:pPr>
              <a:buFont typeface="Wingdings" panose="05000000000000000000" pitchFamily="2" charset="2"/>
              <a:buChar char="l"/>
            </a:pPr>
            <a:r>
              <a:rPr lang="zh-CN" altLang="zh-CN">
                <a:ea typeface="宋体" panose="02010600030101010101" pitchFamily="2" charset="-122"/>
              </a:rPr>
              <a:t>系统实现计划。</a:t>
            </a:r>
          </a:p>
          <a:p>
            <a:pPr>
              <a:buFont typeface="Wingdings" panose="05000000000000000000" pitchFamily="2" charset="2"/>
              <a:buChar char="l"/>
            </a:pPr>
            <a:r>
              <a:rPr lang="zh-CN" altLang="zh-CN">
                <a:ea typeface="宋体" panose="02010600030101010101" pitchFamily="2" charset="-122"/>
              </a:rPr>
              <a:t>用户手册。</a:t>
            </a:r>
          </a:p>
          <a:p>
            <a:pPr>
              <a:buFont typeface="Wingdings" panose="05000000000000000000" pitchFamily="2" charset="2"/>
              <a:buChar char="l"/>
            </a:pPr>
            <a:r>
              <a:rPr lang="zh-CN" altLang="zh-CN">
                <a:ea typeface="宋体" panose="02010600030101010101" pitchFamily="2" charset="-122"/>
              </a:rPr>
              <a:t>系统实现计划。</a:t>
            </a:r>
          </a:p>
          <a:p>
            <a:pPr>
              <a:buFont typeface="Wingdings" panose="05000000000000000000" pitchFamily="2" charset="2"/>
              <a:buChar char="l"/>
            </a:pPr>
            <a:r>
              <a:rPr lang="zh-CN" altLang="zh-CN">
                <a:ea typeface="宋体" panose="02010600030101010101" pitchFamily="2" charset="-122"/>
              </a:rPr>
              <a:t>系统接口控制文件。</a:t>
            </a:r>
          </a:p>
          <a:p>
            <a:endParaRPr lang="zh-CN" altLang="en-US">
              <a:ea typeface="宋体" panose="02010600030101010101" pitchFamily="2" charset="-122"/>
            </a:endParaRPr>
          </a:p>
        </p:txBody>
      </p:sp>
      <p:sp>
        <p:nvSpPr>
          <p:cNvPr id="16387" name="灯片编号占位符 1">
            <a:extLst>
              <a:ext uri="{FF2B5EF4-FFF2-40B4-BE49-F238E27FC236}">
                <a16:creationId xmlns:a16="http://schemas.microsoft.com/office/drawing/2014/main" id="{4F749399-D6F8-4D12-8F6A-B46FCCC7028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32E899-8066-4085-B885-7B63DE0E6F3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70457463"/>
      </p:ext>
    </p:extLst>
  </p:cSld>
  <p:clrMapOvr>
    <a:masterClrMapping/>
  </p:clrMapOvr>
</p:sld>
</file>

<file path=ppt/slides/slide7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90E387E8-872F-45FE-8AC5-CD25AF138D44}"/>
              </a:ext>
            </a:extLst>
          </p:cNvPr>
          <p:cNvSpPr>
            <a:spLocks noGrp="1"/>
          </p:cNvSpPr>
          <p:nvPr>
            <p:ph idx="1"/>
          </p:nvPr>
        </p:nvSpPr>
        <p:spPr>
          <a:xfrm>
            <a:off x="152400" y="1295400"/>
            <a:ext cx="8534400" cy="4953000"/>
          </a:xfrm>
        </p:spPr>
        <p:txBody>
          <a:bodyPr/>
          <a:lstStyle/>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）关键设计评审（</a:t>
            </a:r>
            <a:r>
              <a:rPr lang="en-US" altLang="zh-CN">
                <a:ea typeface="宋体" panose="02010600030101010101" pitchFamily="2" charset="-122"/>
              </a:rPr>
              <a:t>critical design review)</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① 主要目的</a:t>
            </a:r>
          </a:p>
          <a:p>
            <a:pPr>
              <a:buFont typeface="Wingdings" panose="05000000000000000000" pitchFamily="2" charset="2"/>
              <a:buChar char="l"/>
            </a:pPr>
            <a:r>
              <a:rPr lang="zh-CN" altLang="zh-CN">
                <a:ea typeface="宋体" panose="02010600030101010101" pitchFamily="2" charset="-122"/>
              </a:rPr>
              <a:t>验证程序规格说明是完全的，并与设计规格说明和指导守则是一致的。</a:t>
            </a:r>
          </a:p>
          <a:p>
            <a:pPr>
              <a:buFont typeface="Wingdings" panose="05000000000000000000" pitchFamily="2" charset="2"/>
              <a:buChar char="l"/>
            </a:pPr>
            <a:r>
              <a:rPr lang="zh-CN" altLang="zh-CN">
                <a:ea typeface="宋体" panose="02010600030101010101" pitchFamily="2" charset="-122"/>
              </a:rPr>
              <a:t>保证主要的设计模块准确地反映了功能规格说明中的需求。</a:t>
            </a:r>
          </a:p>
        </p:txBody>
      </p:sp>
      <p:sp>
        <p:nvSpPr>
          <p:cNvPr id="17411" name="灯片编号占位符 1">
            <a:extLst>
              <a:ext uri="{FF2B5EF4-FFF2-40B4-BE49-F238E27FC236}">
                <a16:creationId xmlns:a16="http://schemas.microsoft.com/office/drawing/2014/main" id="{440C8C81-B425-46DC-9CF0-CFCED8BDC44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6B8A74-9476-4A42-B712-A84CE8C27E9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5308024"/>
      </p:ext>
    </p:extLst>
  </p:cSld>
  <p:clrMapOvr>
    <a:masterClrMapping/>
  </p:clrMapOvr>
</p:sld>
</file>

<file path=ppt/slides/slide7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DF087D88-CF08-43A8-8CFF-356A2F0D8EB8}"/>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验证软件开发测试在模块和功能方面都是充分的。</a:t>
            </a:r>
          </a:p>
          <a:p>
            <a:pPr>
              <a:buFont typeface="Wingdings" panose="05000000000000000000" pitchFamily="2" charset="2"/>
              <a:buChar char="l"/>
            </a:pPr>
            <a:r>
              <a:rPr lang="zh-CN" altLang="zh-CN">
                <a:ea typeface="宋体" panose="02010600030101010101" pitchFamily="2" charset="-122"/>
              </a:rPr>
              <a:t>确保测试中发现的所有问题、故障和缺陷均已正确地得到解决。</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8435" name="灯片编号占位符 1">
            <a:extLst>
              <a:ext uri="{FF2B5EF4-FFF2-40B4-BE49-F238E27FC236}">
                <a16:creationId xmlns:a16="http://schemas.microsoft.com/office/drawing/2014/main" id="{77FE1C53-B535-46FE-B59D-A33F542EADF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8139A0-9878-4BBC-91D0-CCCC94F88E8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99426457"/>
      </p:ext>
    </p:extLst>
  </p:cSld>
  <p:clrMapOvr>
    <a:masterClrMapping/>
  </p:clrMapOvr>
</p:sld>
</file>

<file path=ppt/slides/slide7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D1695E85-8B8D-4F67-A66D-E1F332DCA9CB}"/>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程序规格说明。</a:t>
            </a:r>
          </a:p>
          <a:p>
            <a:pPr>
              <a:buFont typeface="Wingdings" panose="05000000000000000000" pitchFamily="2" charset="2"/>
              <a:buChar char="l"/>
            </a:pPr>
            <a:r>
              <a:rPr lang="zh-CN" altLang="zh-CN">
                <a:ea typeface="宋体" panose="02010600030101010101" pitchFamily="2" charset="-122"/>
              </a:rPr>
              <a:t>系统接口控制文件。</a:t>
            </a:r>
          </a:p>
          <a:p>
            <a:pPr>
              <a:buFont typeface="Wingdings" panose="05000000000000000000" pitchFamily="2" charset="2"/>
              <a:buChar char="l"/>
            </a:pPr>
            <a:r>
              <a:rPr lang="zh-CN" altLang="zh-CN">
                <a:ea typeface="宋体" panose="02010600030101010101" pitchFamily="2" charset="-122"/>
              </a:rPr>
              <a:t>测试计划。</a:t>
            </a:r>
          </a:p>
          <a:p>
            <a:pPr>
              <a:buFont typeface="Wingdings" panose="05000000000000000000" pitchFamily="2" charset="2"/>
              <a:buChar char="l"/>
            </a:pPr>
            <a:r>
              <a:rPr lang="zh-CN" altLang="zh-CN">
                <a:ea typeface="宋体" panose="02010600030101010101" pitchFamily="2" charset="-122"/>
              </a:rPr>
              <a:t>测试分析报告。</a:t>
            </a:r>
          </a:p>
          <a:p>
            <a:pPr>
              <a:buFont typeface="Wingdings" panose="05000000000000000000" pitchFamily="2" charset="2"/>
              <a:buChar char="l"/>
            </a:pPr>
            <a:r>
              <a:rPr lang="zh-CN" altLang="zh-CN">
                <a:ea typeface="宋体" panose="02010600030101010101" pitchFamily="2" charset="-122"/>
              </a:rPr>
              <a:t>系统</a:t>
            </a:r>
            <a:r>
              <a:rPr lang="en-US" altLang="zh-CN">
                <a:ea typeface="宋体" panose="02010600030101010101" pitchFamily="2" charset="-122"/>
              </a:rPr>
              <a:t>/</a:t>
            </a:r>
            <a:r>
              <a:rPr lang="zh-CN" altLang="zh-CN">
                <a:ea typeface="宋体" panose="02010600030101010101" pitchFamily="2" charset="-122"/>
              </a:rPr>
              <a:t>子系统规格说明。</a:t>
            </a:r>
          </a:p>
          <a:p>
            <a:pPr>
              <a:buFont typeface="Wingdings" panose="05000000000000000000" pitchFamily="2" charset="2"/>
              <a:buChar char="l"/>
            </a:pPr>
            <a:r>
              <a:rPr lang="zh-CN" altLang="zh-CN">
                <a:ea typeface="宋体" panose="02010600030101010101" pitchFamily="2" charset="-122"/>
              </a:rPr>
              <a:t>测试事件报告。</a:t>
            </a:r>
          </a:p>
          <a:p>
            <a:pPr>
              <a:buFont typeface="Wingdings" panose="05000000000000000000" pitchFamily="2" charset="2"/>
              <a:buChar char="l"/>
            </a:pPr>
            <a:r>
              <a:rPr lang="zh-CN" altLang="zh-CN">
                <a:ea typeface="宋体" panose="02010600030101010101" pitchFamily="2" charset="-122"/>
              </a:rPr>
              <a:t>用户手册。</a:t>
            </a:r>
          </a:p>
          <a:p>
            <a:pPr>
              <a:buFont typeface="Wingdings" panose="05000000000000000000" pitchFamily="2" charset="2"/>
              <a:buChar char="l"/>
            </a:pPr>
            <a:r>
              <a:rPr lang="zh-CN" altLang="zh-CN">
                <a:ea typeface="宋体" panose="02010600030101010101" pitchFamily="2" charset="-122"/>
              </a:rPr>
              <a:t>操作员手册</a:t>
            </a:r>
          </a:p>
          <a:p>
            <a:endParaRPr lang="zh-CN" altLang="en-US">
              <a:ea typeface="宋体" panose="02010600030101010101" pitchFamily="2" charset="-122"/>
            </a:endParaRPr>
          </a:p>
        </p:txBody>
      </p:sp>
      <p:sp>
        <p:nvSpPr>
          <p:cNvPr id="19459" name="灯片编号占位符 1">
            <a:extLst>
              <a:ext uri="{FF2B5EF4-FFF2-40B4-BE49-F238E27FC236}">
                <a16:creationId xmlns:a16="http://schemas.microsoft.com/office/drawing/2014/main" id="{CD5A32F6-EBF1-4C60-AD08-87CF404293E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052AA26-74B9-4E9C-B38A-858F45AB35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0719344"/>
      </p:ext>
    </p:extLst>
  </p:cSld>
  <p:clrMapOvr>
    <a:masterClrMapping/>
  </p:clrMapOvr>
</p:sld>
</file>

<file path=ppt/slides/slide7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41BE900D-6C3E-420D-A62D-19A4D751EFB7}"/>
              </a:ext>
            </a:extLst>
          </p:cNvPr>
          <p:cNvSpPr>
            <a:spLocks noGrp="1"/>
          </p:cNvSpPr>
          <p:nvPr>
            <p:ph idx="1"/>
          </p:nvPr>
        </p:nvSpPr>
        <p:spPr>
          <a:xfrm>
            <a:off x="-76200" y="1295400"/>
            <a:ext cx="9525000" cy="4953000"/>
          </a:xfrm>
        </p:spPr>
        <p:txBody>
          <a:bodyPr/>
          <a:lstStyle/>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）开发结束评审（</a:t>
            </a:r>
            <a:r>
              <a:rPr lang="en-US" altLang="zh-CN">
                <a:ea typeface="宋体" panose="02010600030101010101" pitchFamily="2" charset="-122"/>
              </a:rPr>
              <a:t>final development review</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主要目的</a:t>
            </a:r>
          </a:p>
          <a:p>
            <a:pPr>
              <a:buFont typeface="Wingdings" panose="05000000000000000000" pitchFamily="2" charset="2"/>
              <a:buChar char="l"/>
            </a:pPr>
            <a:r>
              <a:rPr lang="zh-CN" altLang="zh-CN">
                <a:ea typeface="宋体" panose="02010600030101010101" pitchFamily="2" charset="-122"/>
              </a:rPr>
              <a:t>确保主要的系统模块能正确地联接和测试。</a:t>
            </a:r>
          </a:p>
          <a:p>
            <a:pPr>
              <a:buFont typeface="Wingdings" panose="05000000000000000000" pitchFamily="2" charset="2"/>
              <a:buChar char="l"/>
            </a:pPr>
            <a:r>
              <a:rPr lang="zh-CN" altLang="zh-CN">
                <a:ea typeface="宋体" panose="02010600030101010101" pitchFamily="2" charset="-122"/>
              </a:rPr>
              <a:t>验证合格性测试能起到功能性测试和系统测试的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作用。</a:t>
            </a:r>
          </a:p>
        </p:txBody>
      </p:sp>
      <p:sp>
        <p:nvSpPr>
          <p:cNvPr id="20483" name="灯片编号占位符 1">
            <a:extLst>
              <a:ext uri="{FF2B5EF4-FFF2-40B4-BE49-F238E27FC236}">
                <a16:creationId xmlns:a16="http://schemas.microsoft.com/office/drawing/2014/main" id="{3F10C2FE-C7D4-4684-A754-50560EAAD9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7C60A6-DE6D-45D5-A72A-ABE8F6A799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62231344"/>
      </p:ext>
    </p:extLst>
  </p:cSld>
  <p:clrMapOvr>
    <a:masterClrMapping/>
  </p:clrMapOvr>
</p:sld>
</file>

<file path=ppt/slides/slide7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A031EFCC-89B6-445F-8388-F16670D8F4A9}"/>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验证所有测试文档均已齐备。</a:t>
            </a:r>
          </a:p>
          <a:p>
            <a:pPr>
              <a:buFont typeface="Wingdings" panose="05000000000000000000" pitchFamily="2" charset="2"/>
              <a:buChar char="l"/>
            </a:pPr>
            <a:r>
              <a:rPr lang="zh-CN" altLang="zh-CN">
                <a:ea typeface="宋体" panose="02010600030101010101" pitchFamily="2" charset="-122"/>
              </a:rPr>
              <a:t>确保测试中发现的所有问题均已解决。</a:t>
            </a:r>
          </a:p>
          <a:p>
            <a:pPr>
              <a:buFont typeface="Wingdings" panose="05000000000000000000" pitchFamily="2" charset="2"/>
              <a:buChar char="l"/>
            </a:pPr>
            <a:r>
              <a:rPr lang="zh-CN" altLang="zh-CN">
                <a:ea typeface="宋体" panose="02010600030101010101" pitchFamily="2" charset="-122"/>
              </a:rPr>
              <a:t>确保所有需求规格说明中的要求均已在产品中实现。</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1507" name="灯片编号占位符 1">
            <a:extLst>
              <a:ext uri="{FF2B5EF4-FFF2-40B4-BE49-F238E27FC236}">
                <a16:creationId xmlns:a16="http://schemas.microsoft.com/office/drawing/2014/main" id="{1E216139-DA83-4649-A74A-5333F64E9C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9FF9700-06C0-4457-90F1-2F74CC9136A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0971590"/>
      </p:ext>
    </p:extLst>
  </p:cSld>
  <p:clrMapOvr>
    <a:masterClrMapping/>
  </p:clrMapOvr>
</p:sld>
</file>

<file path=ppt/slides/slide7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9C3FA15E-B795-4AB6-8A4E-5C649A2DDDF8}"/>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数据库规格说明。</a:t>
            </a:r>
          </a:p>
          <a:p>
            <a:pPr>
              <a:buFont typeface="Wingdings" panose="05000000000000000000" pitchFamily="2" charset="2"/>
              <a:buChar char="l"/>
            </a:pPr>
            <a:r>
              <a:rPr lang="zh-CN" altLang="zh-CN">
                <a:ea typeface="宋体" panose="02010600030101010101" pitchFamily="2" charset="-122"/>
              </a:rPr>
              <a:t>数据需求文档。</a:t>
            </a:r>
          </a:p>
          <a:p>
            <a:pPr>
              <a:buFont typeface="Wingdings" panose="05000000000000000000" pitchFamily="2" charset="2"/>
              <a:buChar char="l"/>
            </a:pPr>
            <a:r>
              <a:rPr lang="zh-CN" altLang="zh-CN">
                <a:ea typeface="宋体" panose="02010600030101010101" pitchFamily="2" charset="-122"/>
              </a:rPr>
              <a:t>功能描述。</a:t>
            </a:r>
          </a:p>
          <a:p>
            <a:pPr>
              <a:buFont typeface="Wingdings" panose="05000000000000000000" pitchFamily="2" charset="2"/>
              <a:buChar char="l"/>
            </a:pPr>
            <a:r>
              <a:rPr lang="zh-CN" altLang="zh-CN">
                <a:ea typeface="宋体" panose="02010600030101010101" pitchFamily="2" charset="-122"/>
              </a:rPr>
              <a:t>操作员手册。</a:t>
            </a:r>
          </a:p>
          <a:p>
            <a:pPr>
              <a:buFont typeface="Wingdings" panose="05000000000000000000" pitchFamily="2" charset="2"/>
              <a:buChar char="l"/>
            </a:pPr>
            <a:r>
              <a:rPr lang="zh-CN" altLang="zh-CN">
                <a:ea typeface="宋体" panose="02010600030101010101" pitchFamily="2" charset="-122"/>
              </a:rPr>
              <a:t>最终项目报告。</a:t>
            </a:r>
          </a:p>
          <a:p>
            <a:pPr>
              <a:buFont typeface="Wingdings" panose="05000000000000000000" pitchFamily="2" charset="2"/>
              <a:buChar char="l"/>
            </a:pPr>
            <a:r>
              <a:rPr lang="zh-CN" altLang="zh-CN">
                <a:ea typeface="宋体" panose="02010600030101010101" pitchFamily="2" charset="-122"/>
              </a:rPr>
              <a:t>程序维护手册。</a:t>
            </a:r>
          </a:p>
          <a:p>
            <a:pPr>
              <a:buFont typeface="Wingdings" panose="05000000000000000000" pitchFamily="2" charset="2"/>
              <a:buChar char="l"/>
            </a:pPr>
            <a:r>
              <a:rPr lang="zh-CN" altLang="zh-CN">
                <a:ea typeface="宋体" panose="02010600030101010101" pitchFamily="2" charset="-122"/>
              </a:rPr>
              <a:t>程序规格说明。</a:t>
            </a:r>
          </a:p>
          <a:p>
            <a:endParaRPr lang="zh-CN" altLang="en-US">
              <a:ea typeface="宋体" panose="02010600030101010101" pitchFamily="2" charset="-122"/>
            </a:endParaRPr>
          </a:p>
        </p:txBody>
      </p:sp>
      <p:sp>
        <p:nvSpPr>
          <p:cNvPr id="22531" name="灯片编号占位符 1">
            <a:extLst>
              <a:ext uri="{FF2B5EF4-FFF2-40B4-BE49-F238E27FC236}">
                <a16:creationId xmlns:a16="http://schemas.microsoft.com/office/drawing/2014/main" id="{3FEF01AE-5F81-4E8D-AE64-7937D30B9B4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48C392B-6501-4EFB-851B-DFF3DE65EF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149934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E5714151-0781-4C40-AE61-9C297C43B0AC}"/>
              </a:ext>
            </a:extLst>
          </p:cNvPr>
          <p:cNvSpPr>
            <a:spLocks noGrp="1"/>
          </p:cNvSpPr>
          <p:nvPr>
            <p:ph idx="1"/>
          </p:nvPr>
        </p:nvSpPr>
        <p:spPr/>
        <p:txBody>
          <a:bodyPr/>
          <a:lstStyle/>
          <a:p>
            <a:pPr eaLnBrk="1" hangingPunct="1"/>
            <a:r>
              <a:rPr lang="en-US" altLang="zh-CN">
                <a:ea typeface="宋体" panose="02010600030101010101" pitchFamily="2" charset="-122"/>
              </a:rPr>
              <a:t>	1.5.2  </a:t>
            </a:r>
            <a:r>
              <a:rPr lang="zh-CN" altLang="zh-CN">
                <a:ea typeface="宋体" panose="02010600030101010101" pitchFamily="2" charset="-122"/>
              </a:rPr>
              <a:t>与软件测试相关课题的发展</a:t>
            </a:r>
          </a:p>
          <a:p>
            <a:pPr eaLnBrk="1" hangingPunct="1"/>
            <a:r>
              <a:rPr lang="en-US" altLang="zh-CN">
                <a:ea typeface="宋体" panose="02010600030101010101" pitchFamily="2" charset="-122"/>
              </a:rPr>
              <a:t>		  </a:t>
            </a:r>
            <a:r>
              <a:rPr lang="zh-CN" altLang="zh-CN">
                <a:ea typeface="宋体" panose="02010600030101010101" pitchFamily="2" charset="-122"/>
              </a:rPr>
              <a:t>与软件测试相关的课题主要包括图论及其应用、程序正确性证明、程序排错、软件质量保证以及软件复杂性度量。</a:t>
            </a:r>
          </a:p>
          <a:p>
            <a:pPr eaLnBrk="1" hangingPunct="1"/>
            <a:endParaRPr lang="zh-CN" altLang="en-US">
              <a:ea typeface="宋体" panose="02010600030101010101" pitchFamily="2" charset="-122"/>
            </a:endParaRPr>
          </a:p>
        </p:txBody>
      </p:sp>
    </p:spTree>
  </p:cSld>
  <p:clrMapOvr>
    <a:masterClrMapping/>
  </p:clrMapOvr>
</p:sld>
</file>

<file path=ppt/slides/slide7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26C87CAD-3A00-4CA0-B446-176857719D96}"/>
              </a:ext>
            </a:extLst>
          </p:cNvPr>
          <p:cNvSpPr>
            <a:spLocks noGrp="1"/>
          </p:cNvSpPr>
          <p:nvPr>
            <p:ph idx="1"/>
          </p:nvPr>
        </p:nvSpPr>
        <p:spPr/>
        <p:txBody>
          <a:bodyPr/>
          <a:lstStyle/>
          <a:p>
            <a:pPr>
              <a:buFont typeface="Wingdings" panose="05000000000000000000" pitchFamily="2" charset="2"/>
              <a:buChar char="l"/>
            </a:pPr>
            <a:r>
              <a:rPr lang="zh-CN" altLang="zh-CN">
                <a:ea typeface="宋体" panose="02010600030101010101" pitchFamily="2" charset="-122"/>
              </a:rPr>
              <a:t>测试事件报告。</a:t>
            </a:r>
          </a:p>
          <a:p>
            <a:pPr>
              <a:buFont typeface="Wingdings" panose="05000000000000000000" pitchFamily="2" charset="2"/>
              <a:buChar char="l"/>
            </a:pPr>
            <a:r>
              <a:rPr lang="zh-CN" altLang="zh-CN">
                <a:ea typeface="宋体" panose="02010600030101010101" pitchFamily="2" charset="-122"/>
              </a:rPr>
              <a:t>测试分析报告。</a:t>
            </a:r>
          </a:p>
          <a:p>
            <a:pPr>
              <a:buFont typeface="Wingdings" panose="05000000000000000000" pitchFamily="2" charset="2"/>
              <a:buChar char="l"/>
            </a:pPr>
            <a:r>
              <a:rPr lang="zh-CN" altLang="zh-CN">
                <a:ea typeface="宋体" panose="02010600030101010101" pitchFamily="2" charset="-122"/>
              </a:rPr>
              <a:t>用户手册。</a:t>
            </a:r>
          </a:p>
          <a:p>
            <a:pPr>
              <a:buFont typeface="Wingdings" panose="05000000000000000000" pitchFamily="2" charset="2"/>
              <a:buChar char="l"/>
            </a:pPr>
            <a:r>
              <a:rPr lang="zh-CN" altLang="zh-CN">
                <a:ea typeface="宋体" panose="02010600030101010101" pitchFamily="2" charset="-122"/>
              </a:rPr>
              <a:t>版本描述文件。</a:t>
            </a:r>
          </a:p>
          <a:p>
            <a:endParaRPr lang="zh-CN" altLang="en-US">
              <a:ea typeface="宋体" panose="02010600030101010101" pitchFamily="2" charset="-122"/>
            </a:endParaRPr>
          </a:p>
        </p:txBody>
      </p:sp>
      <p:sp>
        <p:nvSpPr>
          <p:cNvPr id="23555" name="灯片编号占位符 1">
            <a:extLst>
              <a:ext uri="{FF2B5EF4-FFF2-40B4-BE49-F238E27FC236}">
                <a16:creationId xmlns:a16="http://schemas.microsoft.com/office/drawing/2014/main" id="{7031979B-002B-41B8-8E98-71685A5071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6F5D64-908C-4E6E-BC24-45AF7690978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2907121"/>
      </p:ext>
    </p:extLst>
  </p:cSld>
  <p:clrMapOvr>
    <a:masterClrMapping/>
  </p:clrMapOvr>
</p:sld>
</file>

<file path=ppt/slides/slide7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F154C26B-6CF0-4818-9423-3CBC69D157F3}"/>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）运行后评审（</a:t>
            </a:r>
            <a:r>
              <a:rPr lang="en-US" altLang="zh-CN">
                <a:ea typeface="宋体" panose="02010600030101010101" pitchFamily="2" charset="-122"/>
              </a:rPr>
              <a:t>post-operation review</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主要目的</a:t>
            </a:r>
          </a:p>
          <a:p>
            <a:pPr>
              <a:buFont typeface="Wingdings" panose="05000000000000000000" pitchFamily="2" charset="2"/>
              <a:buChar char="l"/>
            </a:pPr>
            <a:r>
              <a:rPr lang="zh-CN" altLang="zh-CN">
                <a:ea typeface="宋体" panose="02010600030101010101" pitchFamily="2" charset="-122"/>
              </a:rPr>
              <a:t>验证系统支持手册的适用性和完全性。</a:t>
            </a:r>
          </a:p>
          <a:p>
            <a:pPr>
              <a:buFont typeface="Wingdings" panose="05000000000000000000" pitchFamily="2" charset="2"/>
              <a:buChar char="l"/>
            </a:pPr>
            <a:r>
              <a:rPr lang="zh-CN" altLang="zh-CN">
                <a:ea typeface="宋体" panose="02010600030101010101" pitchFamily="2" charset="-122"/>
              </a:rPr>
              <a:t>确保产品的可维护性。</a:t>
            </a:r>
          </a:p>
          <a:p>
            <a:endParaRPr lang="zh-CN" altLang="en-US">
              <a:ea typeface="宋体" panose="02010600030101010101" pitchFamily="2" charset="-122"/>
            </a:endParaRPr>
          </a:p>
        </p:txBody>
      </p:sp>
      <p:sp>
        <p:nvSpPr>
          <p:cNvPr id="24579" name="灯片编号占位符 1">
            <a:extLst>
              <a:ext uri="{FF2B5EF4-FFF2-40B4-BE49-F238E27FC236}">
                <a16:creationId xmlns:a16="http://schemas.microsoft.com/office/drawing/2014/main" id="{F574CEEC-DEAA-411D-8AB5-648788E9F3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ECCEB6-BB64-4EA9-B505-E144812976C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1847188"/>
      </p:ext>
    </p:extLst>
  </p:cSld>
  <p:clrMapOvr>
    <a:masterClrMapping/>
  </p:clrMapOvr>
</p:sld>
</file>

<file path=ppt/slides/slide7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F373364E-4D32-4255-BC85-89F701D198D0}"/>
              </a:ext>
            </a:extLst>
          </p:cNvPr>
          <p:cNvSpPr>
            <a:spLocks noGrp="1"/>
          </p:cNvSpPr>
          <p:nvPr>
            <p:ph idx="1"/>
          </p:nvPr>
        </p:nvSpPr>
        <p:spPr/>
        <p:txBody>
          <a:bodyPr/>
          <a:lstStyle/>
          <a:p>
            <a:r>
              <a:rPr lang="zh-CN" altLang="zh-CN">
                <a:ea typeface="宋体" panose="02010600030101010101" pitchFamily="2" charset="-122"/>
              </a:rPr>
              <a:t>② 评审的主要文档</a:t>
            </a:r>
          </a:p>
          <a:p>
            <a:pPr>
              <a:buFont typeface="Wingdings" panose="05000000000000000000" pitchFamily="2" charset="2"/>
              <a:buChar char="l"/>
            </a:pPr>
            <a:r>
              <a:rPr lang="zh-CN" altLang="zh-CN">
                <a:ea typeface="宋体" panose="02010600030101010101" pitchFamily="2" charset="-122"/>
              </a:rPr>
              <a:t>最终项目报告。</a:t>
            </a:r>
          </a:p>
          <a:p>
            <a:pPr>
              <a:buFont typeface="Wingdings" panose="05000000000000000000" pitchFamily="2" charset="2"/>
              <a:buChar char="l"/>
            </a:pPr>
            <a:r>
              <a:rPr lang="zh-CN" altLang="zh-CN">
                <a:ea typeface="宋体" panose="02010600030101010101" pitchFamily="2" charset="-122"/>
              </a:rPr>
              <a:t>操作员手册。</a:t>
            </a:r>
          </a:p>
          <a:p>
            <a:pPr>
              <a:buFont typeface="Wingdings" panose="05000000000000000000" pitchFamily="2" charset="2"/>
              <a:buChar char="l"/>
            </a:pPr>
            <a:r>
              <a:rPr lang="zh-CN" altLang="zh-CN">
                <a:ea typeface="宋体" panose="02010600030101010101" pitchFamily="2" charset="-122"/>
              </a:rPr>
              <a:t>程序维护手册。</a:t>
            </a:r>
          </a:p>
          <a:p>
            <a:pPr>
              <a:buFont typeface="Wingdings" panose="05000000000000000000" pitchFamily="2" charset="2"/>
              <a:buChar char="l"/>
            </a:pPr>
            <a:r>
              <a:rPr lang="zh-CN" altLang="zh-CN">
                <a:ea typeface="宋体" panose="02010600030101010101" pitchFamily="2" charset="-122"/>
              </a:rPr>
              <a:t>软件验证与确认报告。</a:t>
            </a:r>
          </a:p>
          <a:p>
            <a:pPr>
              <a:buFont typeface="Wingdings" panose="05000000000000000000" pitchFamily="2" charset="2"/>
              <a:buChar char="l"/>
            </a:pPr>
            <a:r>
              <a:rPr lang="zh-CN" altLang="zh-CN">
                <a:ea typeface="宋体" panose="02010600030101010101" pitchFamily="2" charset="-122"/>
              </a:rPr>
              <a:t>用户手册。</a:t>
            </a:r>
          </a:p>
          <a:p>
            <a:pPr>
              <a:buFont typeface="Wingdings" panose="05000000000000000000" pitchFamily="2" charset="2"/>
              <a:buChar char="l"/>
            </a:pPr>
            <a:r>
              <a:rPr lang="zh-CN" altLang="zh-CN">
                <a:ea typeface="宋体" panose="02010600030101010101" pitchFamily="2" charset="-122"/>
              </a:rPr>
              <a:t>版本描述文件。</a:t>
            </a:r>
          </a:p>
          <a:p>
            <a:endParaRPr lang="zh-CN" altLang="en-US">
              <a:ea typeface="宋体" panose="02010600030101010101" pitchFamily="2" charset="-122"/>
            </a:endParaRPr>
          </a:p>
        </p:txBody>
      </p:sp>
      <p:sp>
        <p:nvSpPr>
          <p:cNvPr id="25603" name="灯片编号占位符 1">
            <a:extLst>
              <a:ext uri="{FF2B5EF4-FFF2-40B4-BE49-F238E27FC236}">
                <a16:creationId xmlns:a16="http://schemas.microsoft.com/office/drawing/2014/main" id="{859327DF-3F6F-417F-84D8-2EB6F084765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D92AC64-A0C3-4AFD-BE61-70A0E19E0E8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31164434"/>
      </p:ext>
    </p:extLst>
  </p:cSld>
  <p:clrMapOvr>
    <a:masterClrMapping/>
  </p:clrMapOvr>
</p:sld>
</file>

<file path=ppt/slides/slide7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内容占位符 2">
            <a:extLst>
              <a:ext uri="{FF2B5EF4-FFF2-40B4-BE49-F238E27FC236}">
                <a16:creationId xmlns:a16="http://schemas.microsoft.com/office/drawing/2014/main" id="{CE942713-1DAF-4763-A898-FB72C890D39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a:t>
            </a:r>
            <a:r>
              <a:rPr lang="zh-CN" altLang="zh-CN">
                <a:ea typeface="宋体" panose="02010600030101010101" pitchFamily="2" charset="-122"/>
              </a:rPr>
              <a:t>．某星载计算机硬软件开发中的设计评审活动</a:t>
            </a:r>
          </a:p>
          <a:p>
            <a:r>
              <a:rPr lang="en-US" altLang="zh-CN">
                <a:ea typeface="宋体" panose="02010600030101010101" pitchFamily="2" charset="-122"/>
              </a:rPr>
              <a:t>		  </a:t>
            </a:r>
            <a:r>
              <a:rPr lang="zh-CN" altLang="zh-CN">
                <a:ea typeface="宋体" panose="02010600030101010101" pitchFamily="2" charset="-122"/>
              </a:rPr>
              <a:t>在星载计算机系统研发过程中可能安排多个设计评审，其中有针对硬件的评审、针对软件的评审，也有在硬软件集成后的评审。</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9.2</a:t>
            </a:r>
            <a:r>
              <a:rPr lang="zh-CN" altLang="zh-CN">
                <a:ea typeface="宋体" panose="02010600030101010101" pitchFamily="2" charset="-122"/>
              </a:rPr>
              <a:t>给出了</a:t>
            </a:r>
            <a:r>
              <a:rPr lang="en-US" altLang="zh-CN">
                <a:ea typeface="宋体" panose="02010600030101010101" pitchFamily="2" charset="-122"/>
              </a:rPr>
              <a:t>10</a:t>
            </a:r>
            <a:r>
              <a:rPr lang="zh-CN" altLang="zh-CN">
                <a:ea typeface="宋体" panose="02010600030101010101" pitchFamily="2" charset="-122"/>
              </a:rPr>
              <a:t>个评审在研发周期中的位置。</a:t>
            </a: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9.1</a:t>
            </a:r>
            <a:r>
              <a:rPr lang="zh-CN" altLang="zh-CN">
                <a:ea typeface="宋体" panose="02010600030101010101" pitchFamily="2" charset="-122"/>
              </a:rPr>
              <a:t>列出了这些设计评审，共有</a:t>
            </a:r>
            <a:r>
              <a:rPr lang="en-US" altLang="zh-CN">
                <a:ea typeface="宋体" panose="02010600030101010101" pitchFamily="2" charset="-122"/>
              </a:rPr>
              <a:t>10</a:t>
            </a:r>
            <a:r>
              <a:rPr lang="zh-CN" altLang="zh-CN">
                <a:ea typeface="宋体" panose="02010600030101010101" pitchFamily="2" charset="-122"/>
              </a:rPr>
              <a:t>个：（</a:t>
            </a:r>
            <a:r>
              <a:rPr lang="en-US" altLang="zh-CN">
                <a:ea typeface="宋体" panose="02010600030101010101" pitchFamily="2" charset="-122"/>
              </a:rPr>
              <a:t>1</a:t>
            </a:r>
            <a:r>
              <a:rPr lang="zh-CN" altLang="zh-CN">
                <a:ea typeface="宋体" panose="02010600030101010101" pitchFamily="2" charset="-122"/>
              </a:rPr>
              <a:t>）到（</a:t>
            </a:r>
            <a:r>
              <a:rPr lang="en-US" altLang="zh-CN">
                <a:ea typeface="宋体" panose="02010600030101010101" pitchFamily="2" charset="-122"/>
              </a:rPr>
              <a:t>10</a:t>
            </a:r>
            <a:r>
              <a:rPr lang="zh-CN" altLang="zh-CN">
                <a:ea typeface="宋体" panose="02010600030101010101" pitchFamily="2" charset="-122"/>
              </a:rPr>
              <a:t>）。</a:t>
            </a:r>
          </a:p>
          <a:p>
            <a:endParaRPr lang="zh-CN" altLang="en-US">
              <a:ea typeface="宋体" panose="02010600030101010101" pitchFamily="2" charset="-122"/>
            </a:endParaRPr>
          </a:p>
        </p:txBody>
      </p:sp>
      <p:sp>
        <p:nvSpPr>
          <p:cNvPr id="26627" name="灯片编号占位符 1">
            <a:extLst>
              <a:ext uri="{FF2B5EF4-FFF2-40B4-BE49-F238E27FC236}">
                <a16:creationId xmlns:a16="http://schemas.microsoft.com/office/drawing/2014/main" id="{10D37C1E-9514-4A5A-BCED-0BB0182578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4724ED-63CB-4913-8DC5-74D1668EA58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25793928"/>
      </p:ext>
    </p:extLst>
  </p:cSld>
  <p:clrMapOvr>
    <a:masterClrMapping/>
  </p:clrMapOvr>
</p:sld>
</file>

<file path=ppt/slides/slide7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0590CA26-01F7-42BF-BF35-0DBFC1F70CAA}"/>
              </a:ext>
            </a:extLst>
          </p:cNvPr>
          <p:cNvGraphicFramePr>
            <a:graphicFrameLocks noGrp="1"/>
          </p:cNvGraphicFramePr>
          <p:nvPr>
            <p:ph idx="1"/>
          </p:nvPr>
        </p:nvGraphicFramePr>
        <p:xfrm>
          <a:off x="609600" y="2286000"/>
          <a:ext cx="8077201" cy="3962400"/>
        </p:xfrm>
        <a:graphic>
          <a:graphicData uri="http://schemas.openxmlformats.org/drawingml/2006/table">
            <a:tbl>
              <a:tblPr/>
              <a:tblGrid>
                <a:gridCol w="1884905">
                  <a:extLst>
                    <a:ext uri="{9D8B030D-6E8A-4147-A177-3AD203B41FA5}">
                      <a16:colId xmlns:a16="http://schemas.microsoft.com/office/drawing/2014/main" val="20000"/>
                    </a:ext>
                  </a:extLst>
                </a:gridCol>
                <a:gridCol w="2201299">
                  <a:extLst>
                    <a:ext uri="{9D8B030D-6E8A-4147-A177-3AD203B41FA5}">
                      <a16:colId xmlns:a16="http://schemas.microsoft.com/office/drawing/2014/main" val="20001"/>
                    </a:ext>
                  </a:extLst>
                </a:gridCol>
                <a:gridCol w="2042621">
                  <a:extLst>
                    <a:ext uri="{9D8B030D-6E8A-4147-A177-3AD203B41FA5}">
                      <a16:colId xmlns:a16="http://schemas.microsoft.com/office/drawing/2014/main" val="20002"/>
                    </a:ext>
                  </a:extLst>
                </a:gridCol>
                <a:gridCol w="1948376">
                  <a:extLst>
                    <a:ext uri="{9D8B030D-6E8A-4147-A177-3AD203B41FA5}">
                      <a16:colId xmlns:a16="http://schemas.microsoft.com/office/drawing/2014/main" val="20003"/>
                    </a:ext>
                  </a:extLst>
                </a:gridCol>
              </a:tblGrid>
              <a:tr h="580875">
                <a:tc>
                  <a:txBody>
                    <a:bodyPr/>
                    <a:lstStyle/>
                    <a:p>
                      <a:pPr indent="266700" algn="just">
                        <a:spcBef>
                          <a:spcPts val="80"/>
                        </a:spcBef>
                        <a:spcAft>
                          <a:spcPts val="80"/>
                        </a:spcAft>
                      </a:pP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阶段</a:t>
                      </a:r>
                      <a:endParaRPr lang="zh-CN" sz="1400" b="1" kern="1000" dirty="0">
                        <a:latin typeface="Times New Roman"/>
                        <a:ea typeface="方正书宋简体"/>
                        <a:cs typeface="Times New Roman"/>
                      </a:endParaRPr>
                    </a:p>
                    <a:p>
                      <a:pPr indent="266700" algn="just">
                        <a:spcBef>
                          <a:spcPts val="80"/>
                        </a:spcBef>
                        <a:spcAft>
                          <a:spcPts val="80"/>
                        </a:spcAft>
                      </a:pPr>
                      <a:r>
                        <a:rPr lang="zh-CN" sz="1400" b="1" kern="100" dirty="0">
                          <a:latin typeface="Times New Roman"/>
                          <a:ea typeface="方正书宋简体"/>
                          <a:cs typeface="Times New Roman"/>
                        </a:rPr>
                        <a:t>硬软件</a:t>
                      </a:r>
                      <a:endParaRPr lang="zh-CN"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80"/>
                        </a:spcBef>
                        <a:spcAft>
                          <a:spcPts val="80"/>
                        </a:spcAft>
                      </a:pPr>
                      <a:r>
                        <a:rPr lang="zh-CN" sz="1400" b="1" kern="100">
                          <a:latin typeface="Times New Roman"/>
                          <a:ea typeface="方正书宋简体"/>
                          <a:cs typeface="Times New Roman"/>
                        </a:rPr>
                        <a:t>模</a:t>
                      </a:r>
                      <a:r>
                        <a:rPr lang="en-US" sz="1400" b="1" kern="100">
                          <a:latin typeface="Times New Roman"/>
                          <a:ea typeface="方正书宋简体"/>
                          <a:cs typeface="Times New Roman"/>
                        </a:rPr>
                        <a:t>/</a:t>
                      </a:r>
                      <a:r>
                        <a:rPr lang="zh-CN" sz="1400" b="1" kern="100">
                          <a:latin typeface="Times New Roman"/>
                          <a:ea typeface="方正书宋简体"/>
                          <a:cs typeface="Times New Roman"/>
                        </a:rPr>
                        <a:t>初样</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80"/>
                        </a:spcBef>
                        <a:spcAft>
                          <a:spcPts val="80"/>
                        </a:spcAft>
                      </a:pPr>
                      <a:r>
                        <a:rPr lang="zh-CN" sz="1400" b="1" kern="100">
                          <a:latin typeface="Times New Roman"/>
                          <a:ea typeface="方正书宋简体"/>
                          <a:cs typeface="Times New Roman"/>
                        </a:rPr>
                        <a:t>正</a:t>
                      </a:r>
                      <a:r>
                        <a:rPr lang="en-US" sz="1400" b="1" kern="100">
                          <a:latin typeface="Times New Roman"/>
                          <a:ea typeface="方正书宋简体"/>
                          <a:cs typeface="Times New Roman"/>
                        </a:rPr>
                        <a:t>    </a:t>
                      </a:r>
                      <a:r>
                        <a:rPr lang="zh-CN" sz="1400" b="1" kern="100">
                          <a:latin typeface="Times New Roman"/>
                          <a:ea typeface="方正书宋简体"/>
                          <a:cs typeface="Times New Roman"/>
                        </a:rPr>
                        <a:t>样</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80"/>
                        </a:spcBef>
                        <a:spcAft>
                          <a:spcPts val="80"/>
                        </a:spcAft>
                      </a:pPr>
                      <a:r>
                        <a:rPr lang="zh-CN" sz="1400" b="1" kern="100">
                          <a:latin typeface="Times New Roman"/>
                          <a:ea typeface="方正书宋简体"/>
                          <a:cs typeface="Times New Roman"/>
                        </a:rPr>
                        <a:t>装星、发射</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09888">
                <a:tc>
                  <a:txBody>
                    <a:bodyPr/>
                    <a:lstStyle/>
                    <a:p>
                      <a:pPr indent="266700" algn="ctr">
                        <a:spcBef>
                          <a:spcPts val="80"/>
                        </a:spcBef>
                        <a:spcAft>
                          <a:spcPts val="80"/>
                        </a:spcAft>
                      </a:pPr>
                      <a:r>
                        <a:rPr lang="zh-CN" sz="1400" b="1" kern="100">
                          <a:latin typeface="Times New Roman"/>
                          <a:ea typeface="方正书宋简体"/>
                          <a:cs typeface="Times New Roman"/>
                        </a:rPr>
                        <a:t>硬件</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1</a:t>
                      </a:r>
                      <a:r>
                        <a:rPr lang="zh-CN" sz="1400" b="1" kern="100">
                          <a:latin typeface="Times New Roman"/>
                          <a:ea typeface="方正书宋简体"/>
                          <a:cs typeface="Times New Roman"/>
                        </a:rPr>
                        <a:t>）硬件要求评审</a:t>
                      </a:r>
                      <a:r>
                        <a:rPr lang="en-US" sz="1400" b="1" kern="100">
                          <a:latin typeface="Times New Roman"/>
                          <a:ea typeface="方正书宋简体"/>
                          <a:cs typeface="Times New Roman"/>
                        </a:rPr>
                        <a:t>HRR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2</a:t>
                      </a:r>
                      <a:r>
                        <a:rPr lang="zh-CN" sz="1400" b="1" kern="100">
                          <a:latin typeface="Times New Roman"/>
                          <a:ea typeface="方正书宋简体"/>
                          <a:cs typeface="Times New Roman"/>
                        </a:rPr>
                        <a:t>）初步设计评审</a:t>
                      </a:r>
                      <a:r>
                        <a:rPr lang="en-US" sz="1400" b="1" kern="100">
                          <a:latin typeface="Times New Roman"/>
                          <a:ea typeface="方正书宋简体"/>
                          <a:cs typeface="Times New Roman"/>
                        </a:rPr>
                        <a:t>PDR</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7</a:t>
                      </a:r>
                      <a:r>
                        <a:rPr lang="zh-CN" sz="1400" b="1" kern="100">
                          <a:latin typeface="Times New Roman"/>
                          <a:ea typeface="方正书宋简体"/>
                          <a:cs typeface="Times New Roman"/>
                        </a:rPr>
                        <a:t>）关键设计评审</a:t>
                      </a:r>
                      <a:r>
                        <a:rPr lang="en-US" sz="1400" b="1" kern="100">
                          <a:latin typeface="Times New Roman"/>
                          <a:ea typeface="方正书宋简体"/>
                          <a:cs typeface="Times New Roman"/>
                        </a:rPr>
                        <a:t>CDR</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8</a:t>
                      </a:r>
                      <a:r>
                        <a:rPr lang="zh-CN" sz="1400" b="1" kern="100">
                          <a:latin typeface="Times New Roman"/>
                          <a:ea typeface="方正书宋简体"/>
                          <a:cs typeface="Times New Roman"/>
                        </a:rPr>
                        <a:t>）最终设计评审</a:t>
                      </a:r>
                      <a:r>
                        <a:rPr lang="en-US" sz="1400" b="1" kern="100">
                          <a:latin typeface="Times New Roman"/>
                          <a:ea typeface="方正书宋简体"/>
                          <a:cs typeface="Times New Roman"/>
                        </a:rPr>
                        <a:t>FDR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9</a:t>
                      </a:r>
                      <a:r>
                        <a:rPr lang="zh-CN" sz="1400" b="1" kern="100">
                          <a:latin typeface="Times New Roman"/>
                          <a:ea typeface="方正书宋简体"/>
                          <a:cs typeface="Times New Roman"/>
                        </a:rPr>
                        <a:t>）最终整星评审</a:t>
                      </a:r>
                      <a:r>
                        <a:rPr lang="en-US" sz="1400" b="1" kern="100">
                          <a:latin typeface="Times New Roman"/>
                          <a:ea typeface="方正书宋简体"/>
                          <a:cs typeface="Times New Roman"/>
                        </a:rPr>
                        <a:t>FSR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10</a:t>
                      </a:r>
                      <a:r>
                        <a:rPr lang="zh-CN" sz="1400" b="1" kern="100">
                          <a:latin typeface="Times New Roman"/>
                          <a:ea typeface="方正书宋简体"/>
                          <a:cs typeface="Times New Roman"/>
                        </a:rPr>
                        <a:t>）待发评审</a:t>
                      </a:r>
                      <a:r>
                        <a:rPr lang="en-US" sz="1400" b="1" kern="100">
                          <a:latin typeface="Times New Roman"/>
                          <a:ea typeface="方正书宋简体"/>
                          <a:cs typeface="Times New Roman"/>
                        </a:rPr>
                        <a:t>LRR</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71637">
                <a:tc>
                  <a:txBody>
                    <a:bodyPr/>
                    <a:lstStyle/>
                    <a:p>
                      <a:pPr indent="266700" algn="ctr">
                        <a:spcBef>
                          <a:spcPts val="80"/>
                        </a:spcBef>
                        <a:spcAft>
                          <a:spcPts val="80"/>
                        </a:spcAft>
                      </a:pPr>
                      <a:r>
                        <a:rPr lang="zh-CN" sz="1400" b="1" kern="100" dirty="0">
                          <a:latin typeface="Times New Roman"/>
                          <a:ea typeface="方正书宋简体"/>
                          <a:cs typeface="Times New Roman"/>
                        </a:rPr>
                        <a:t>软件</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3</a:t>
                      </a:r>
                      <a:r>
                        <a:rPr lang="zh-CN" sz="1400" b="1" kern="100">
                          <a:latin typeface="Times New Roman"/>
                          <a:ea typeface="方正书宋简体"/>
                          <a:cs typeface="Times New Roman"/>
                        </a:rPr>
                        <a:t>）用户需求评审</a:t>
                      </a:r>
                      <a:r>
                        <a:rPr lang="en-US" sz="1400" b="1" kern="100">
                          <a:latin typeface="Times New Roman"/>
                          <a:ea typeface="方正书宋简体"/>
                          <a:cs typeface="Times New Roman"/>
                        </a:rPr>
                        <a:t>URR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4</a:t>
                      </a:r>
                      <a:r>
                        <a:rPr lang="zh-CN" sz="1400" b="1" kern="100">
                          <a:latin typeface="Times New Roman"/>
                          <a:ea typeface="方正书宋简体"/>
                          <a:cs typeface="Times New Roman"/>
                        </a:rPr>
                        <a:t>）软件需求评审</a:t>
                      </a:r>
                      <a:r>
                        <a:rPr lang="en-US" sz="1400" b="1" kern="100">
                          <a:latin typeface="Times New Roman"/>
                          <a:ea typeface="方正书宋简体"/>
                          <a:cs typeface="Times New Roman"/>
                        </a:rPr>
                        <a:t>SRR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5</a:t>
                      </a:r>
                      <a:r>
                        <a:rPr lang="zh-CN" sz="1400" b="1" kern="100">
                          <a:latin typeface="Times New Roman"/>
                          <a:ea typeface="方正书宋简体"/>
                          <a:cs typeface="Times New Roman"/>
                        </a:rPr>
                        <a:t>）体系结构设计评审</a:t>
                      </a:r>
                      <a:r>
                        <a:rPr lang="en-US" sz="1400" b="1" kern="100">
                          <a:latin typeface="Times New Roman"/>
                          <a:ea typeface="方正书宋简体"/>
                          <a:cs typeface="Times New Roman"/>
                        </a:rPr>
                        <a:t>ADR</a:t>
                      </a:r>
                      <a:endParaRPr lang="zh-CN" sz="1400" b="1" kern="1000">
                        <a:latin typeface="Times New Roman"/>
                        <a:ea typeface="方正书宋简体"/>
                        <a:cs typeface="Times New Roman"/>
                      </a:endParaRPr>
                    </a:p>
                    <a:p>
                      <a:pPr indent="266700" algn="just">
                        <a:spcBef>
                          <a:spcPts val="80"/>
                        </a:spcBef>
                        <a:spcAft>
                          <a:spcPts val="80"/>
                        </a:spcAft>
                      </a:pPr>
                      <a:r>
                        <a:rPr lang="zh-CN" sz="1400" b="1" kern="100">
                          <a:latin typeface="Times New Roman"/>
                          <a:ea typeface="方正书宋简体"/>
                          <a:cs typeface="Times New Roman"/>
                        </a:rPr>
                        <a:t>（</a:t>
                      </a:r>
                      <a:r>
                        <a:rPr lang="en-US" sz="1400" b="1" kern="100">
                          <a:latin typeface="Times New Roman"/>
                          <a:ea typeface="方正书宋简体"/>
                          <a:cs typeface="Times New Roman"/>
                        </a:rPr>
                        <a:t>6</a:t>
                      </a:r>
                      <a:r>
                        <a:rPr lang="zh-CN" sz="1400" b="1" kern="100">
                          <a:latin typeface="Times New Roman"/>
                          <a:ea typeface="方正书宋简体"/>
                          <a:cs typeface="Times New Roman"/>
                        </a:rPr>
                        <a:t>）详细设计评审</a:t>
                      </a:r>
                      <a:r>
                        <a:rPr lang="en-US" sz="1400" b="1" kern="100">
                          <a:latin typeface="Times New Roman"/>
                          <a:ea typeface="方正书宋简体"/>
                          <a:cs typeface="Times New Roman"/>
                        </a:rPr>
                        <a:t>DDR</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endParaRPr lang="en-US" sz="1400" b="1" kern="1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10002"/>
                  </a:ext>
                </a:extLst>
              </a:tr>
            </a:tbl>
          </a:graphicData>
        </a:graphic>
      </p:graphicFrame>
      <p:sp>
        <p:nvSpPr>
          <p:cNvPr id="27670" name="矩形 4">
            <a:extLst>
              <a:ext uri="{FF2B5EF4-FFF2-40B4-BE49-F238E27FC236}">
                <a16:creationId xmlns:a16="http://schemas.microsoft.com/office/drawing/2014/main" id="{4B4D964A-8083-444A-9D69-C7E7F2418938}"/>
              </a:ext>
            </a:extLst>
          </p:cNvPr>
          <p:cNvSpPr>
            <a:spLocks noChangeArrowheads="1"/>
          </p:cNvSpPr>
          <p:nvPr/>
        </p:nvSpPr>
        <p:spPr bwMode="auto">
          <a:xfrm>
            <a:off x="2590800" y="16764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星载计算机系统的设计评审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671" name="灯片编号占位符 1">
            <a:extLst>
              <a:ext uri="{FF2B5EF4-FFF2-40B4-BE49-F238E27FC236}">
                <a16:creationId xmlns:a16="http://schemas.microsoft.com/office/drawing/2014/main" id="{3E9518D7-CBA8-43D3-8CC5-FE625BD376F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29A9E4-5DA0-4270-92E3-92F1B039E09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68333"/>
      </p:ext>
    </p:extLst>
  </p:cSld>
  <p:clrMapOvr>
    <a:masterClrMapping/>
  </p:clrMapOvr>
</p:sld>
</file>

<file path=ppt/slides/slide7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719328E8-EBC7-46C4-A89C-631EEF562BFA}"/>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．软件评审不充分导致事故的实例</a:t>
            </a:r>
          </a:p>
          <a:p>
            <a:r>
              <a:rPr lang="en-US" altLang="zh-CN">
                <a:ea typeface="宋体" panose="02010600030101010101" pitchFamily="2" charset="-122"/>
              </a:rPr>
              <a:t>		  </a:t>
            </a:r>
            <a:r>
              <a:rPr lang="zh-CN" altLang="zh-CN">
                <a:ea typeface="宋体" panose="02010600030101010101" pitchFamily="2" charset="-122"/>
              </a:rPr>
              <a:t>软件项目评审不充分导致系统灾难性事故的典型实例是阿丽亚娜火箭发射的失败造成了严重的后果，付出了生命和巨额资金的代价。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事故震惊了国际宇航界，也为软件界提供了沉痛的教训。</a:t>
            </a:r>
          </a:p>
          <a:p>
            <a:endParaRPr lang="zh-CN" altLang="en-US">
              <a:ea typeface="宋体" panose="02010600030101010101" pitchFamily="2" charset="-122"/>
            </a:endParaRPr>
          </a:p>
        </p:txBody>
      </p:sp>
      <p:sp>
        <p:nvSpPr>
          <p:cNvPr id="28675" name="灯片编号占位符 1">
            <a:extLst>
              <a:ext uri="{FF2B5EF4-FFF2-40B4-BE49-F238E27FC236}">
                <a16:creationId xmlns:a16="http://schemas.microsoft.com/office/drawing/2014/main" id="{99C55F3E-E76E-4A7D-B9CA-FE0C09537AB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CEFB10-85F2-44B3-B6AA-64C6C774C36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0547318"/>
      </p:ext>
    </p:extLst>
  </p:cSld>
  <p:clrMapOvr>
    <a:masterClrMapping/>
  </p:clrMapOvr>
</p:sld>
</file>

<file path=ppt/slides/slide7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0902a">
            <a:extLst>
              <a:ext uri="{FF2B5EF4-FFF2-40B4-BE49-F238E27FC236}">
                <a16:creationId xmlns:a16="http://schemas.microsoft.com/office/drawing/2014/main" id="{84B8F996-FA3C-466A-98E7-89412688C38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67025" y="1295400"/>
            <a:ext cx="3333750" cy="4953000"/>
          </a:xfrm>
          <a:noFill/>
        </p:spPr>
      </p:pic>
      <p:sp>
        <p:nvSpPr>
          <p:cNvPr id="29699" name="矩形 4">
            <a:extLst>
              <a:ext uri="{FF2B5EF4-FFF2-40B4-BE49-F238E27FC236}">
                <a16:creationId xmlns:a16="http://schemas.microsoft.com/office/drawing/2014/main" id="{BECD114B-F1A7-40A7-B892-7E643D12E24C}"/>
              </a:ext>
            </a:extLst>
          </p:cNvPr>
          <p:cNvSpPr>
            <a:spLocks noChangeArrowheads="1"/>
          </p:cNvSpPr>
          <p:nvPr/>
        </p:nvSpPr>
        <p:spPr bwMode="auto">
          <a:xfrm>
            <a:off x="2743200" y="64008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星载计算机系统研发中的评审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700" name="灯片编号占位符 1">
            <a:extLst>
              <a:ext uri="{FF2B5EF4-FFF2-40B4-BE49-F238E27FC236}">
                <a16:creationId xmlns:a16="http://schemas.microsoft.com/office/drawing/2014/main" id="{24C190E5-DC13-4C67-8E57-13D6E98722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8C4595A-F8EA-4B47-A2AE-D89266E3B21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72232227"/>
      </p:ext>
    </p:extLst>
  </p:cSld>
  <p:clrMapOvr>
    <a:masterClrMapping/>
  </p:clrMapOvr>
</p:sld>
</file>

<file path=ppt/slides/slide7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内容占位符 2">
            <a:extLst>
              <a:ext uri="{FF2B5EF4-FFF2-40B4-BE49-F238E27FC236}">
                <a16:creationId xmlns:a16="http://schemas.microsoft.com/office/drawing/2014/main" id="{9A283DFB-CA6E-4156-B6A1-C3214AC6336A}"/>
              </a:ext>
            </a:extLst>
          </p:cNvPr>
          <p:cNvSpPr>
            <a:spLocks noGrp="1"/>
          </p:cNvSpPr>
          <p:nvPr>
            <p:ph idx="1"/>
          </p:nvPr>
        </p:nvSpPr>
        <p:spPr/>
        <p:txBody>
          <a:bodyPr/>
          <a:lstStyle/>
          <a:p>
            <a:r>
              <a:rPr lang="en-US" altLang="zh-CN">
                <a:ea typeface="宋体" panose="02010600030101010101" pitchFamily="2" charset="-122"/>
              </a:rPr>
              <a:t>	9.1.3  </a:t>
            </a:r>
            <a:r>
              <a:rPr lang="zh-CN" altLang="zh-CN">
                <a:ea typeface="宋体" panose="02010600030101010101" pitchFamily="2" charset="-122"/>
              </a:rPr>
              <a:t>软件评审的定义</a:t>
            </a:r>
          </a:p>
          <a:p>
            <a:r>
              <a:rPr lang="en-US" altLang="zh-CN">
                <a:ea typeface="宋体" panose="02010600030101010101" pitchFamily="2" charset="-122"/>
              </a:rPr>
              <a:t>	1</a:t>
            </a:r>
            <a:r>
              <a:rPr lang="zh-CN" altLang="zh-CN">
                <a:ea typeface="宋体" panose="02010600030101010101" pitchFamily="2" charset="-122"/>
              </a:rPr>
              <a:t>．软件缺陷（</a:t>
            </a:r>
            <a:r>
              <a:rPr lang="en-US" altLang="zh-CN">
                <a:ea typeface="宋体" panose="02010600030101010101" pitchFamily="2" charset="-122"/>
              </a:rPr>
              <a:t>defect</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）缺陷是指程序中或文档中存在各种不希望出现的问题。</a:t>
            </a:r>
          </a:p>
        </p:txBody>
      </p:sp>
      <p:sp>
        <p:nvSpPr>
          <p:cNvPr id="30723" name="灯片编号占位符 1">
            <a:extLst>
              <a:ext uri="{FF2B5EF4-FFF2-40B4-BE49-F238E27FC236}">
                <a16:creationId xmlns:a16="http://schemas.microsoft.com/office/drawing/2014/main" id="{52F8E167-C78E-428C-B62B-D9D369ABED4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6DBE91-967A-4B51-99CB-B62EFF9890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7509309"/>
      </p:ext>
    </p:extLst>
  </p:cSld>
  <p:clrMapOvr>
    <a:masterClrMapping/>
  </p:clrMapOvr>
</p:sld>
</file>

<file path=ppt/slides/slide7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7892838D-B86C-4A67-A8BB-D47963088958}"/>
              </a:ext>
            </a:extLst>
          </p:cNvPr>
          <p:cNvSpPr>
            <a:spLocks noGrp="1"/>
          </p:cNvSpPr>
          <p:nvPr>
            <p:ph idx="1"/>
          </p:nvPr>
        </p:nvSpPr>
        <p:spPr>
          <a:xfrm>
            <a:off x="152400" y="1295400"/>
            <a:ext cx="8763000" cy="4953000"/>
          </a:xfrm>
        </p:spPr>
        <p:txBody>
          <a:bodyPr/>
          <a:lstStyle/>
          <a:p>
            <a:endParaRPr lang="en-US" altLang="zh-CN">
              <a:ea typeface="宋体" panose="02010600030101010101" pitchFamily="2" charset="-122"/>
            </a:endParaRPr>
          </a:p>
          <a:p>
            <a:r>
              <a:rPr lang="zh-CN" altLang="en-US">
                <a:ea typeface="宋体" panose="02010600030101010101" pitchFamily="2" charset="-122"/>
              </a:rPr>
              <a:t>（</a:t>
            </a:r>
            <a:r>
              <a:rPr lang="en-US" altLang="zh-CN">
                <a:ea typeface="宋体" panose="02010600030101010101" pitchFamily="2" charset="-122"/>
              </a:rPr>
              <a:t>2</a:t>
            </a:r>
            <a:r>
              <a:rPr lang="zh-CN" altLang="en-US">
                <a:ea typeface="宋体" panose="02010600030101010101" pitchFamily="2" charset="-122"/>
              </a:rPr>
              <a:t>）</a:t>
            </a:r>
            <a:r>
              <a:rPr lang="zh-CN" altLang="zh-CN">
                <a:ea typeface="宋体" panose="02010600030101010101" pitchFamily="2" charset="-122"/>
              </a:rPr>
              <a:t>缺陷是对软件产品预期属性的偏离现象，这包括：</a:t>
            </a:r>
          </a:p>
          <a:p>
            <a:pPr>
              <a:buFont typeface="Wingdings" panose="05000000000000000000" pitchFamily="2" charset="2"/>
              <a:buChar char="l"/>
            </a:pPr>
            <a:r>
              <a:rPr lang="zh-CN" altLang="zh-CN">
                <a:ea typeface="宋体" panose="02010600030101010101" pitchFamily="2" charset="-122"/>
              </a:rPr>
              <a:t>对产品规格说明（</a:t>
            </a:r>
            <a:r>
              <a:rPr lang="en-US" altLang="zh-CN">
                <a:ea typeface="宋体" panose="02010600030101010101" pitchFamily="2" charset="-122"/>
              </a:rPr>
              <a:t>specification</a:t>
            </a:r>
            <a:r>
              <a:rPr lang="zh-CN" altLang="zh-CN">
                <a:ea typeface="宋体" panose="02010600030101010101" pitchFamily="2" charset="-122"/>
              </a:rPr>
              <a:t>）的偏离。软件产品中任何与规格说明不一致的特性都应视为缺陷；</a:t>
            </a:r>
          </a:p>
        </p:txBody>
      </p:sp>
      <p:sp>
        <p:nvSpPr>
          <p:cNvPr id="31747" name="灯片编号占位符 1">
            <a:extLst>
              <a:ext uri="{FF2B5EF4-FFF2-40B4-BE49-F238E27FC236}">
                <a16:creationId xmlns:a16="http://schemas.microsoft.com/office/drawing/2014/main" id="{48B8FA8C-704B-448B-A057-B917086A318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FF00E59-B4E7-483D-9F32-657C3A65F63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6529879"/>
      </p:ext>
    </p:extLst>
  </p:cSld>
  <p:clrMapOvr>
    <a:masterClrMapping/>
  </p:clrMapOvr>
</p:sld>
</file>

<file path=ppt/slides/slide7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6FE7E408-45F0-4ABC-BC2B-4DC677AAABEA}"/>
              </a:ext>
            </a:extLst>
          </p:cNvPr>
          <p:cNvSpPr>
            <a:spLocks noGrp="1"/>
          </p:cNvSpPr>
          <p:nvPr>
            <p:ph idx="1"/>
          </p:nvPr>
        </p:nvSpPr>
        <p:spPr>
          <a:xfrm>
            <a:off x="228600" y="1295400"/>
            <a:ext cx="8458200" cy="4953000"/>
          </a:xfrm>
        </p:spPr>
        <p:txBody>
          <a:bodyPr/>
          <a:lstStyle/>
          <a:p>
            <a:pPr>
              <a:buFont typeface="Wingdings" panose="05000000000000000000" pitchFamily="2" charset="2"/>
              <a:buChar char="l"/>
            </a:pPr>
            <a:r>
              <a:rPr lang="zh-CN" altLang="zh-CN">
                <a:ea typeface="宋体" panose="02010600030101010101" pitchFamily="2" charset="-122"/>
              </a:rPr>
              <a:t>对客户或用户期望的偏差现象。这种被偏差的客（用）户期望有的属于不言而喻，无须在规格说明中规定的产品特性，也可能是由于疏漏而未将其纳入规格说明中；</a:t>
            </a:r>
          </a:p>
          <a:p>
            <a:pPr>
              <a:buFont typeface="Wingdings" panose="05000000000000000000" pitchFamily="2" charset="2"/>
              <a:buChar char="l"/>
            </a:pPr>
            <a:r>
              <a:rPr lang="zh-CN" altLang="zh-CN">
                <a:ea typeface="宋体" panose="02010600030101010101" pitchFamily="2" charset="-122"/>
              </a:rPr>
              <a:t>故障（</a:t>
            </a:r>
            <a:r>
              <a:rPr lang="en-US" altLang="zh-CN">
                <a:ea typeface="宋体" panose="02010600030101010101" pitchFamily="2" charset="-122"/>
              </a:rPr>
              <a:t>fault</a:t>
            </a:r>
            <a:r>
              <a:rPr lang="zh-CN" altLang="zh-CN">
                <a:ea typeface="宋体" panose="02010600030101010101" pitchFamily="2" charset="-122"/>
              </a:rPr>
              <a:t>）在计算机硬件中的含义是缺陷暴露后的表现，在软件中往往把它和缺陷不加以区别，认为是同样含意的。本章中后面的讨论中也认为两者是同意义的。</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2771" name="灯片编号占位符 1">
            <a:extLst>
              <a:ext uri="{FF2B5EF4-FFF2-40B4-BE49-F238E27FC236}">
                <a16:creationId xmlns:a16="http://schemas.microsoft.com/office/drawing/2014/main" id="{8548D8AF-3733-4161-BDBA-879902D6C4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CAC548-F361-4175-AFCE-00AEE21825F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6284871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97246D17-B61D-441A-8797-B41013C3ED78}"/>
              </a:ext>
            </a:extLst>
          </p:cNvPr>
          <p:cNvSpPr>
            <a:spLocks noGrp="1" noChangeArrowheads="1"/>
          </p:cNvSpPr>
          <p:nvPr>
            <p:ph type="ctrTitle"/>
          </p:nvPr>
        </p:nvSpPr>
        <p:spPr>
          <a:xfrm>
            <a:off x="762000" y="609600"/>
            <a:ext cx="7038975" cy="2209800"/>
          </a:xfrm>
        </p:spPr>
        <p:txBody>
          <a:bodyPr/>
          <a:lstStyle/>
          <a:p>
            <a:pPr eaLnBrk="1" hangingPunct="1"/>
            <a:r>
              <a:rPr lang="zh-CN" altLang="zh-CN" sz="5400">
                <a:ea typeface="宋体" panose="02010600030101010101" pitchFamily="2" charset="-122"/>
              </a:rPr>
              <a:t>第</a:t>
            </a:r>
            <a:r>
              <a:rPr lang="en-US" altLang="zh-CN" sz="5400">
                <a:ea typeface="宋体" panose="02010600030101010101" pitchFamily="2" charset="-122"/>
              </a:rPr>
              <a:t>2</a:t>
            </a:r>
            <a:r>
              <a:rPr lang="zh-CN" altLang="zh-CN" sz="5400">
                <a:ea typeface="宋体" panose="02010600030101010101" pitchFamily="2" charset="-122"/>
              </a:rPr>
              <a:t>章</a:t>
            </a:r>
            <a:r>
              <a:rPr lang="en-US" altLang="zh-CN" sz="5400">
                <a:ea typeface="宋体" panose="02010600030101010101" pitchFamily="2" charset="-122"/>
              </a:rPr>
              <a:t>  </a:t>
            </a:r>
            <a:r>
              <a:rPr lang="zh-CN" altLang="en-US" sz="5400">
                <a:ea typeface="宋体" panose="02010600030101010101" pitchFamily="2" charset="-122"/>
              </a:rPr>
              <a:t>软件测试策略</a:t>
            </a:r>
          </a:p>
        </p:txBody>
      </p:sp>
      <p:sp>
        <p:nvSpPr>
          <p:cNvPr id="3075" name="灯片编号占位符 1">
            <a:extLst>
              <a:ext uri="{FF2B5EF4-FFF2-40B4-BE49-F238E27FC236}">
                <a16:creationId xmlns:a16="http://schemas.microsoft.com/office/drawing/2014/main" id="{1DF52A49-29E1-43E5-9A1A-95A5AF47698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8A76B7-41AC-48E5-8A8B-373462137237}"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944688"/>
      </p:ext>
    </p:extLst>
  </p:cSld>
  <p:clrMapOvr>
    <a:masterClrMapping/>
  </p:clrMapOvr>
</p:sld>
</file>

<file path=ppt/slides/slide7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8A4AF4CD-CB73-47A8-AFD4-9FFB06227623}"/>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种缺陷</a:t>
            </a:r>
          </a:p>
          <a:p>
            <a:r>
              <a:rPr lang="en-US" altLang="zh-CN">
                <a:ea typeface="宋体" panose="02010600030101010101" pitchFamily="2" charset="-122"/>
              </a:rPr>
              <a:t>	</a:t>
            </a:r>
            <a:r>
              <a:rPr lang="zh-CN" altLang="zh-CN">
                <a:ea typeface="宋体" panose="02010600030101010101" pitchFamily="2" charset="-122"/>
              </a:rPr>
              <a:t>① 错误（</a:t>
            </a:r>
            <a:r>
              <a:rPr lang="en-US" altLang="zh-CN">
                <a:ea typeface="宋体" panose="02010600030101010101" pitchFamily="2" charset="-122"/>
              </a:rPr>
              <a:t>wrong</a:t>
            </a:r>
            <a:r>
              <a:rPr lang="zh-CN" altLang="zh-CN">
                <a:ea typeface="宋体" panose="02010600030101010101" pitchFamily="2" charset="-122"/>
              </a:rPr>
              <a:t>或</a:t>
            </a:r>
            <a:r>
              <a:rPr lang="en-US" altLang="zh-CN">
                <a:ea typeface="宋体" panose="02010600030101010101" pitchFamily="2" charset="-122"/>
              </a:rPr>
              <a:t>error</a:t>
            </a:r>
            <a:r>
              <a:rPr lang="zh-CN" altLang="zh-CN">
                <a:ea typeface="宋体" panose="02010600030101010101" pitchFamily="2" charset="-122"/>
              </a:rPr>
              <a:t>）</a:t>
            </a:r>
            <a:r>
              <a:rPr lang="zh-CN" altLang="en-US">
                <a:ea typeface="宋体" panose="02010600030101010101" pitchFamily="2" charset="-122"/>
              </a:rPr>
              <a:t>：未能正确地实现规格说明。</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② 遗漏（</a:t>
            </a:r>
            <a:r>
              <a:rPr lang="en-US" altLang="zh-CN">
                <a:ea typeface="宋体" panose="02010600030101010101" pitchFamily="2" charset="-122"/>
              </a:rPr>
              <a:t>missing</a:t>
            </a:r>
            <a:r>
              <a:rPr lang="zh-CN" altLang="zh-CN">
                <a:ea typeface="宋体" panose="02010600030101010101" pitchFamily="2" charset="-122"/>
              </a:rPr>
              <a:t>）</a:t>
            </a:r>
            <a:r>
              <a:rPr lang="zh-CN" altLang="en-US">
                <a:ea typeface="宋体" panose="02010600030101010101" pitchFamily="2" charset="-122"/>
              </a:rPr>
              <a:t>：未能将规定的或预期的需求体现在产品中。</a:t>
            </a:r>
            <a:endParaRPr lang="zh-CN"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③ 额外的实现（</a:t>
            </a:r>
            <a:r>
              <a:rPr lang="en-US" altLang="zh-CN">
                <a:ea typeface="宋体" panose="02010600030101010101" pitchFamily="2" charset="-122"/>
              </a:rPr>
              <a:t>extra</a:t>
            </a:r>
            <a:r>
              <a:rPr lang="zh-CN" altLang="zh-CN">
                <a:ea typeface="宋体" panose="02010600030101010101" pitchFamily="2" charset="-122"/>
              </a:rPr>
              <a:t>）</a:t>
            </a:r>
            <a:r>
              <a:rPr lang="zh-CN" altLang="en-US">
                <a:ea typeface="宋体" panose="02010600030101010101" pitchFamily="2" charset="-122"/>
              </a:rPr>
              <a:t>：超出规格说明的多余实现。</a:t>
            </a:r>
            <a:endParaRPr lang="zh-CN"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）缺陷和事故（</a:t>
            </a:r>
            <a:r>
              <a:rPr lang="en-US" altLang="zh-CN">
                <a:ea typeface="宋体" panose="02010600030101010101" pitchFamily="2" charset="-122"/>
              </a:rPr>
              <a:t>failure</a:t>
            </a:r>
            <a:r>
              <a:rPr lang="zh-CN" altLang="zh-CN">
                <a:ea typeface="宋体" panose="02010600030101010101" pitchFamily="2" charset="-122"/>
              </a:rPr>
              <a:t>）</a:t>
            </a:r>
          </a:p>
          <a:p>
            <a:endParaRPr lang="zh-CN" altLang="en-US">
              <a:ea typeface="宋体" panose="02010600030101010101" pitchFamily="2" charset="-122"/>
            </a:endParaRPr>
          </a:p>
        </p:txBody>
      </p:sp>
      <p:sp>
        <p:nvSpPr>
          <p:cNvPr id="33795" name="灯片编号占位符 1">
            <a:extLst>
              <a:ext uri="{FF2B5EF4-FFF2-40B4-BE49-F238E27FC236}">
                <a16:creationId xmlns:a16="http://schemas.microsoft.com/office/drawing/2014/main" id="{6CD242E0-4FE1-481C-9BBE-1566DB32D04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45FB3D-A972-4305-886B-2EF60AC9561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78975417"/>
      </p:ext>
    </p:extLst>
  </p:cSld>
  <p:clrMapOvr>
    <a:masterClrMapping/>
  </p:clrMapOvr>
</p:sld>
</file>

<file path=ppt/slides/slide7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F973BD64-13A8-490D-9D7E-09AF6FCF556D}"/>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．软件评审（</a:t>
            </a:r>
            <a:r>
              <a:rPr lang="en-US" altLang="zh-CN">
                <a:ea typeface="宋体" panose="02010600030101010101" pitchFamily="2" charset="-122"/>
              </a:rPr>
              <a:t>review</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按</a:t>
            </a:r>
            <a:r>
              <a:rPr lang="en-US" altLang="zh-CN">
                <a:ea typeface="宋体" panose="02010600030101010101" pitchFamily="2" charset="-122"/>
              </a:rPr>
              <a:t>IEEE</a:t>
            </a:r>
            <a:r>
              <a:rPr lang="zh-CN" altLang="zh-CN">
                <a:ea typeface="宋体" panose="02010600030101010101" pitchFamily="2" charset="-122"/>
              </a:rPr>
              <a:t>的说法，评审是软件开发组之外的人员或小组对于软件需求、设计或代码进行详细审查的一种正式评价方法。其目的在于发现软件中的缺陷，找出违背执行标准的情况以及其他问题。</a:t>
            </a:r>
          </a:p>
        </p:txBody>
      </p:sp>
      <p:sp>
        <p:nvSpPr>
          <p:cNvPr id="34819" name="灯片编号占位符 1">
            <a:extLst>
              <a:ext uri="{FF2B5EF4-FFF2-40B4-BE49-F238E27FC236}">
                <a16:creationId xmlns:a16="http://schemas.microsoft.com/office/drawing/2014/main" id="{CE272B81-47FE-4040-BBAF-182936D6A6C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0CF8EE-E529-42DB-A805-303AD5DC4A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49336117"/>
      </p:ext>
    </p:extLst>
  </p:cSld>
  <p:clrMapOvr>
    <a:masterClrMapping/>
  </p:clrMapOvr>
</p:sld>
</file>

<file path=ppt/slides/slide7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8D7DBB7A-8A49-4C58-BD9B-474AC60C7A9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② 通常认为软件评审具有以下特点。</a:t>
            </a:r>
          </a:p>
          <a:p>
            <a:pPr>
              <a:buFont typeface="Wingdings" panose="05000000000000000000" pitchFamily="2" charset="2"/>
              <a:buChar char="l"/>
            </a:pPr>
            <a:r>
              <a:rPr lang="zh-CN" altLang="zh-CN">
                <a:ea typeface="宋体" panose="02010600030101010101" pitchFamily="2" charset="-122"/>
              </a:rPr>
              <a:t>目的在于发现隐藏的软件缺陷。</a:t>
            </a:r>
          </a:p>
          <a:p>
            <a:pPr>
              <a:buFont typeface="Wingdings" panose="05000000000000000000" pitchFamily="2" charset="2"/>
              <a:buChar char="l"/>
            </a:pPr>
            <a:r>
              <a:rPr lang="zh-CN" altLang="zh-CN">
                <a:ea typeface="宋体" panose="02010600030101010101" pitchFamily="2" charset="-122"/>
              </a:rPr>
              <a:t>参加评审的人应以软件项目开发组以外的同行人员为主，如有项目组人员参加也只是起帮助理解评审对象的作用。</a:t>
            </a:r>
          </a:p>
          <a:p>
            <a:pPr>
              <a:buFont typeface="Wingdings" panose="05000000000000000000" pitchFamily="2" charset="2"/>
              <a:buChar char="l"/>
            </a:pPr>
            <a:r>
              <a:rPr lang="zh-CN" altLang="zh-CN">
                <a:ea typeface="宋体" panose="02010600030101010101" pitchFamily="2" charset="-122"/>
              </a:rPr>
              <a:t>被评审的对象通常指的是软件开发中的各种技术产品，如需求规格说明、用户手册、系统设计文档、源程序或测试计划等。事实上某些管理文件也可能当作评审的对象，如软件开发计划等。</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5843" name="灯片编号占位符 1">
            <a:extLst>
              <a:ext uri="{FF2B5EF4-FFF2-40B4-BE49-F238E27FC236}">
                <a16:creationId xmlns:a16="http://schemas.microsoft.com/office/drawing/2014/main" id="{766D84FF-D4DA-4529-B216-B06C5F25FA7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5F19AA-2F35-435A-9EB7-65F1E0A47E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96922528"/>
      </p:ext>
    </p:extLst>
  </p:cSld>
  <p:clrMapOvr>
    <a:masterClrMapping/>
  </p:clrMapOvr>
</p:sld>
</file>

<file path=ppt/slides/slide7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277376F9-732D-43A9-8E92-112C47C6CFDA}"/>
              </a:ext>
            </a:extLst>
          </p:cNvPr>
          <p:cNvSpPr>
            <a:spLocks noGrp="1"/>
          </p:cNvSpPr>
          <p:nvPr>
            <p:ph idx="1"/>
          </p:nvPr>
        </p:nvSpPr>
        <p:spPr>
          <a:xfrm>
            <a:off x="0" y="1295400"/>
            <a:ext cx="9144000" cy="4953000"/>
          </a:xfrm>
        </p:spPr>
        <p:txBody>
          <a:bodyPr/>
          <a:lstStyle/>
          <a:p>
            <a:pPr>
              <a:buFont typeface="Wingdings" panose="05000000000000000000" pitchFamily="2" charset="2"/>
              <a:buChar char="l"/>
            </a:pPr>
            <a:r>
              <a:rPr lang="zh-CN" altLang="zh-CN">
                <a:ea typeface="宋体" panose="02010600030101010101" pitchFamily="2" charset="-122"/>
              </a:rPr>
              <a:t>评审有多种形式。所谓正式评审要以评审会形式进行。本章后面的内容将作具体的介绍。而非正式评审也可能用相关的评审人员分散阅读，并提出书面意见的方式进行，但也必须有评审人员的签名，以体现评审的责任。</a:t>
            </a:r>
          </a:p>
          <a:p>
            <a:endParaRPr lang="zh-CN" altLang="en-US">
              <a:ea typeface="宋体" panose="02010600030101010101" pitchFamily="2" charset="-122"/>
            </a:endParaRPr>
          </a:p>
        </p:txBody>
      </p:sp>
      <p:sp>
        <p:nvSpPr>
          <p:cNvPr id="36867" name="灯片编号占位符 1">
            <a:extLst>
              <a:ext uri="{FF2B5EF4-FFF2-40B4-BE49-F238E27FC236}">
                <a16:creationId xmlns:a16="http://schemas.microsoft.com/office/drawing/2014/main" id="{FBB8D5C3-8451-4BFC-BA98-8ECEAA9E5C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7337FB3-C2E3-41DA-BF82-186610E7523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56164364"/>
      </p:ext>
    </p:extLst>
  </p:cSld>
  <p:clrMapOvr>
    <a:masterClrMapping/>
  </p:clrMapOvr>
</p:sld>
</file>

<file path=ppt/slides/slide7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0908412A-47EB-44FD-AE3C-516B0D5919E6}"/>
              </a:ext>
            </a:extLst>
          </p:cNvPr>
          <p:cNvSpPr>
            <a:spLocks noGrp="1"/>
          </p:cNvSpPr>
          <p:nvPr>
            <p:ph idx="1"/>
          </p:nvPr>
        </p:nvSpPr>
        <p:spPr/>
        <p:txBody>
          <a:bodyPr/>
          <a:lstStyle/>
          <a:p>
            <a:r>
              <a:rPr lang="en-US" altLang="zh-CN">
                <a:ea typeface="宋体" panose="02010600030101010101" pitchFamily="2" charset="-122"/>
              </a:rPr>
              <a:t>	9.1.4  </a:t>
            </a:r>
            <a:r>
              <a:rPr lang="zh-CN" altLang="zh-CN">
                <a:ea typeface="宋体" panose="02010600030101010101" pitchFamily="2" charset="-122"/>
              </a:rPr>
              <a:t>相关国际标准及能力成熟度模型中对软件评审的要求</a:t>
            </a:r>
          </a:p>
          <a:p>
            <a:r>
              <a:rPr lang="en-US" altLang="zh-CN">
                <a:ea typeface="宋体" panose="02010600030101010101" pitchFamily="2" charset="-122"/>
              </a:rPr>
              <a:t>		  </a:t>
            </a:r>
            <a:r>
              <a:rPr lang="zh-CN" altLang="zh-CN">
                <a:ea typeface="宋体" panose="02010600030101010101" pitchFamily="2" charset="-122"/>
              </a:rPr>
              <a:t>在此给出若干国际标准中有关软件评审的要求摘要。</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）国际标准</a:t>
            </a:r>
            <a:r>
              <a:rPr lang="en-US" altLang="zh-CN">
                <a:ea typeface="宋体" panose="02010600030101010101" pitchFamily="2" charset="-122"/>
              </a:rPr>
              <a:t>ISO/IEC 12207</a:t>
            </a:r>
            <a:r>
              <a:rPr lang="zh-CN" altLang="zh-CN">
                <a:ea typeface="宋体" panose="02010600030101010101" pitchFamily="2" charset="-122"/>
              </a:rPr>
              <a:t>—</a:t>
            </a:r>
            <a:r>
              <a:rPr lang="en-US" altLang="zh-CN">
                <a:ea typeface="宋体" panose="02010600030101010101" pitchFamily="2" charset="-122"/>
              </a:rPr>
              <a:t>2008</a:t>
            </a:r>
            <a:r>
              <a:rPr lang="zh-CN" altLang="zh-CN">
                <a:ea typeface="宋体" panose="02010600030101010101" pitchFamily="2" charset="-122"/>
              </a:rPr>
              <a:t>《系统与软件工程—软件生存期过程》</a:t>
            </a:r>
          </a:p>
        </p:txBody>
      </p:sp>
      <p:sp>
        <p:nvSpPr>
          <p:cNvPr id="37891" name="灯片编号占位符 1">
            <a:extLst>
              <a:ext uri="{FF2B5EF4-FFF2-40B4-BE49-F238E27FC236}">
                <a16:creationId xmlns:a16="http://schemas.microsoft.com/office/drawing/2014/main" id="{02AC149B-7A3E-49F0-BA89-A05DC2E988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90810C6-EEF6-40E0-B90A-287EE91BA48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8943210"/>
      </p:ext>
    </p:extLst>
  </p:cSld>
  <p:clrMapOvr>
    <a:masterClrMapping/>
  </p:clrMapOvr>
</p:sld>
</file>

<file path=ppt/slides/slide7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2121DD5D-D3E8-45D2-8331-9F433A652C45}"/>
              </a:ext>
            </a:extLst>
          </p:cNvPr>
          <p:cNvSpPr>
            <a:spLocks noGrp="1"/>
          </p:cNvSpPr>
          <p:nvPr>
            <p:ph idx="1"/>
          </p:nvPr>
        </p:nvSpPr>
        <p:spPr>
          <a:xfrm>
            <a:off x="-304800" y="1295400"/>
            <a:ext cx="9601200" cy="4953000"/>
          </a:xfrm>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）国际标准</a:t>
            </a:r>
            <a:r>
              <a:rPr lang="en-US" altLang="zh-CN">
                <a:ea typeface="宋体" panose="02010600030101010101" pitchFamily="2" charset="-122"/>
              </a:rPr>
              <a:t>ISO/IEC 9001</a:t>
            </a:r>
            <a:r>
              <a:rPr lang="zh-CN" altLang="zh-CN">
                <a:ea typeface="宋体" panose="02010600030101010101" pitchFamily="2" charset="-122"/>
              </a:rPr>
              <a:t>—</a:t>
            </a:r>
            <a:r>
              <a:rPr lang="en-US" altLang="zh-CN">
                <a:ea typeface="宋体" panose="02010600030101010101" pitchFamily="2" charset="-122"/>
              </a:rPr>
              <a:t>2000</a:t>
            </a:r>
            <a:r>
              <a:rPr lang="zh-CN" altLang="zh-CN">
                <a:ea typeface="宋体" panose="02010600030101010101" pitchFamily="2" charset="-122"/>
              </a:rPr>
              <a:t>《质量管理体系——要求》中对评审作了规定（参见表</a:t>
            </a:r>
            <a:r>
              <a:rPr lang="en-US" altLang="zh-CN">
                <a:ea typeface="宋体" panose="02010600030101010101" pitchFamily="2" charset="-122"/>
              </a:rPr>
              <a:t>9.3</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）过程能力成熟度模型集成</a:t>
            </a:r>
            <a:r>
              <a:rPr lang="en-US" altLang="zh-CN">
                <a:ea typeface="宋体" panose="02010600030101010101" pitchFamily="2" charset="-122"/>
              </a:rPr>
              <a:t>CMMI</a:t>
            </a:r>
            <a:r>
              <a:rPr lang="zh-CN" altLang="zh-CN">
                <a:ea typeface="宋体" panose="02010600030101010101" pitchFamily="2" charset="-122"/>
              </a:rPr>
              <a:t>——</a:t>
            </a:r>
            <a:r>
              <a:rPr lang="en-US" altLang="zh-CN">
                <a:ea typeface="宋体" panose="02010600030101010101" pitchFamily="2" charset="-122"/>
              </a:rPr>
              <a:t>Capability Maturity Model Integration</a:t>
            </a:r>
            <a:r>
              <a:rPr lang="zh-CN" altLang="zh-CN">
                <a:ea typeface="宋体" panose="02010600030101010101" pitchFamily="2" charset="-122"/>
              </a:rPr>
              <a:t>在多个过程域中将评审当作过程实施的手段。</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8915" name="灯片编号占位符 1">
            <a:extLst>
              <a:ext uri="{FF2B5EF4-FFF2-40B4-BE49-F238E27FC236}">
                <a16:creationId xmlns:a16="http://schemas.microsoft.com/office/drawing/2014/main" id="{06DD6A98-C802-49E3-965D-40B4E047DBC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93ABA7-B4BD-41EC-BBE0-688E275B901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0749008"/>
      </p:ext>
    </p:extLst>
  </p:cSld>
  <p:clrMapOvr>
    <a:masterClrMapping/>
  </p:clrMapOvr>
</p:sld>
</file>

<file path=ppt/slides/slide7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C72AEC4-3D58-4CC4-A89A-13899CEB6E22}"/>
              </a:ext>
            </a:extLst>
          </p:cNvPr>
          <p:cNvGraphicFramePr>
            <a:graphicFrameLocks noGrp="1"/>
          </p:cNvGraphicFramePr>
          <p:nvPr>
            <p:ph idx="1"/>
          </p:nvPr>
        </p:nvGraphicFramePr>
        <p:xfrm>
          <a:off x="152400" y="1695450"/>
          <a:ext cx="8839201" cy="4933948"/>
        </p:xfrm>
        <a:graphic>
          <a:graphicData uri="http://schemas.openxmlformats.org/drawingml/2006/table">
            <a:tbl>
              <a:tblPr/>
              <a:tblGrid>
                <a:gridCol w="1286125">
                  <a:extLst>
                    <a:ext uri="{9D8B030D-6E8A-4147-A177-3AD203B41FA5}">
                      <a16:colId xmlns:a16="http://schemas.microsoft.com/office/drawing/2014/main" val="20000"/>
                    </a:ext>
                  </a:extLst>
                </a:gridCol>
                <a:gridCol w="1980928">
                  <a:extLst>
                    <a:ext uri="{9D8B030D-6E8A-4147-A177-3AD203B41FA5}">
                      <a16:colId xmlns:a16="http://schemas.microsoft.com/office/drawing/2014/main" val="20001"/>
                    </a:ext>
                  </a:extLst>
                </a:gridCol>
                <a:gridCol w="1951361">
                  <a:extLst>
                    <a:ext uri="{9D8B030D-6E8A-4147-A177-3AD203B41FA5}">
                      <a16:colId xmlns:a16="http://schemas.microsoft.com/office/drawing/2014/main" val="20002"/>
                    </a:ext>
                  </a:extLst>
                </a:gridCol>
                <a:gridCol w="3620787">
                  <a:extLst>
                    <a:ext uri="{9D8B030D-6E8A-4147-A177-3AD203B41FA5}">
                      <a16:colId xmlns:a16="http://schemas.microsoft.com/office/drawing/2014/main" val="20003"/>
                    </a:ext>
                  </a:extLst>
                </a:gridCol>
              </a:tblGrid>
              <a:tr h="125913">
                <a:tc>
                  <a:txBody>
                    <a:bodyPr/>
                    <a:lstStyle/>
                    <a:p>
                      <a:pPr indent="266700" algn="ctr">
                        <a:spcBef>
                          <a:spcPts val="120"/>
                        </a:spcBef>
                        <a:spcAft>
                          <a:spcPts val="120"/>
                        </a:spcAft>
                      </a:pPr>
                      <a:r>
                        <a:rPr lang="zh-CN" sz="800" b="1" kern="100">
                          <a:latin typeface="Times New Roman"/>
                          <a:ea typeface="方正书宋简体"/>
                          <a:cs typeface="Times New Roman"/>
                        </a:rPr>
                        <a:t>节</a:t>
                      </a:r>
                      <a:r>
                        <a:rPr lang="en-US" sz="800" b="1" kern="100">
                          <a:latin typeface="Times New Roman"/>
                          <a:ea typeface="方正书宋简体"/>
                          <a:cs typeface="Times New Roman"/>
                        </a:rPr>
                        <a:t>    </a:t>
                      </a:r>
                      <a:r>
                        <a:rPr lang="zh-CN" sz="800" b="1" kern="100">
                          <a:latin typeface="Times New Roman"/>
                          <a:ea typeface="方正书宋简体"/>
                          <a:cs typeface="Times New Roman"/>
                        </a:rPr>
                        <a:t>号</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
                          <a:latin typeface="Times New Roman"/>
                          <a:ea typeface="方正书宋简体"/>
                          <a:cs typeface="Times New Roman"/>
                        </a:rPr>
                        <a:t>过</a:t>
                      </a:r>
                      <a:r>
                        <a:rPr lang="en-US" sz="800" b="1" kern="100">
                          <a:latin typeface="Times New Roman"/>
                          <a:ea typeface="方正书宋简体"/>
                          <a:cs typeface="Times New Roman"/>
                        </a:rPr>
                        <a:t>    </a:t>
                      </a:r>
                      <a:r>
                        <a:rPr lang="zh-CN" sz="800" b="1" kern="100">
                          <a:latin typeface="Times New Roman"/>
                          <a:ea typeface="方正书宋简体"/>
                          <a:cs typeface="Times New Roman"/>
                        </a:rPr>
                        <a:t>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
                          <a:latin typeface="Times New Roman"/>
                          <a:ea typeface="方正书宋简体"/>
                          <a:cs typeface="Times New Roman"/>
                        </a:rPr>
                        <a:t>评价与评审对象</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
                          <a:latin typeface="Times New Roman"/>
                          <a:ea typeface="方正书宋简体"/>
                          <a:cs typeface="Times New Roman"/>
                        </a:rPr>
                        <a:t>评 价 准 则</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72068">
                <a:tc>
                  <a:txBody>
                    <a:bodyPr/>
                    <a:lstStyle/>
                    <a:p>
                      <a:pPr indent="266700" algn="ctr">
                        <a:spcBef>
                          <a:spcPts val="80"/>
                        </a:spcBef>
                        <a:spcAft>
                          <a:spcPts val="80"/>
                        </a:spcAft>
                      </a:pPr>
                      <a:r>
                        <a:rPr lang="en-US" sz="800" b="1" kern="100">
                          <a:latin typeface="Times New Roman"/>
                          <a:ea typeface="方正书宋简体"/>
                          <a:cs typeface="Times New Roman"/>
                        </a:rPr>
                        <a:t>7.1.2</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800" b="1" kern="100">
                          <a:latin typeface="Times New Roman"/>
                          <a:ea typeface="方正书宋简体"/>
                          <a:cs typeface="Times New Roman"/>
                        </a:rPr>
                        <a:t>软件需求分析过程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软件需求</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对系统需求和系统设计的可追溯性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与系统需求的外部一致性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内部一致性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可测试性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软件设计的可行性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运行和维护的可行性</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72068">
                <a:tc>
                  <a:txBody>
                    <a:bodyPr/>
                    <a:lstStyle/>
                    <a:p>
                      <a:pPr indent="266700" algn="ctr">
                        <a:spcBef>
                          <a:spcPts val="80"/>
                        </a:spcBef>
                        <a:spcAft>
                          <a:spcPts val="80"/>
                        </a:spcAft>
                      </a:pPr>
                      <a:r>
                        <a:rPr lang="en-US" sz="800" b="1" kern="100">
                          <a:latin typeface="Times New Roman"/>
                          <a:ea typeface="方正书宋简体"/>
                          <a:cs typeface="Times New Roman"/>
                        </a:rPr>
                        <a:t>7.1.3</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51460" algn="just">
                        <a:spcBef>
                          <a:spcPts val="80"/>
                        </a:spcBef>
                        <a:spcAft>
                          <a:spcPts val="80"/>
                        </a:spcAft>
                      </a:pPr>
                      <a:r>
                        <a:rPr lang="zh-CN" sz="800" b="1" kern="100" spc="-30">
                          <a:latin typeface="Times New Roman"/>
                          <a:ea typeface="方正书宋简体"/>
                          <a:cs typeface="Times New Roman"/>
                        </a:rPr>
                        <a:t>软件体系结构设计过程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27965"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软件项的体系结构</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对软件项需求的可追溯性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与软件项需求的外部一致性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软件部件之间的内部一致性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所采用的设计方法和标准的适宜性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详细设计的可行性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运行和维护的可行性</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72068">
                <a:tc>
                  <a:txBody>
                    <a:bodyPr/>
                    <a:lstStyle/>
                    <a:p>
                      <a:pPr indent="266700" algn="ctr">
                        <a:spcBef>
                          <a:spcPts val="80"/>
                        </a:spcBef>
                        <a:spcAft>
                          <a:spcPts val="80"/>
                        </a:spcAft>
                      </a:pPr>
                      <a:r>
                        <a:rPr lang="en-US" sz="800" b="1" kern="100">
                          <a:latin typeface="Times New Roman"/>
                          <a:ea typeface="方正书宋简体"/>
                          <a:cs typeface="Times New Roman"/>
                        </a:rPr>
                        <a:t>7.1.4</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800" b="1" kern="100">
                          <a:latin typeface="Times New Roman"/>
                          <a:ea typeface="方正书宋简体"/>
                          <a:cs typeface="Times New Roman"/>
                        </a:rPr>
                        <a:t>软件详细设计过程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详细设计</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测试要求</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对软件项需求的可追溯性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与体系结构设计的外部一致性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软件部件与软件单元间的一致性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所采用的设计方法和标准的适宜性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测试的可行性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运行和维护的可行性</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21300">
                <a:tc>
                  <a:txBody>
                    <a:bodyPr/>
                    <a:lstStyle/>
                    <a:p>
                      <a:pPr indent="266700" algn="ctr">
                        <a:spcBef>
                          <a:spcPts val="80"/>
                        </a:spcBef>
                        <a:spcAft>
                          <a:spcPts val="80"/>
                        </a:spcAft>
                      </a:pPr>
                      <a:r>
                        <a:rPr lang="en-US" sz="800" b="1" kern="100">
                          <a:latin typeface="Times New Roman"/>
                          <a:ea typeface="方正书宋简体"/>
                          <a:cs typeface="Times New Roman"/>
                        </a:rPr>
                        <a:t>7.1.5</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800" b="1" kern="100">
                          <a:latin typeface="Times New Roman"/>
                          <a:ea typeface="方正书宋简体"/>
                          <a:cs typeface="Times New Roman"/>
                        </a:rPr>
                        <a:t>软件构建过程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软件代码</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测试结果</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对软件项需求和设计的可追溯性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与软件项的需求和设计的外部一致性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软件单元需求之间的内部一致性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软件单元的测试覆盖率</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所采用的编码方法和标准的适宜性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软件集成与测试的可行性</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运行和维护的可行性</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170531">
                <a:tc>
                  <a:txBody>
                    <a:bodyPr/>
                    <a:lstStyle/>
                    <a:p>
                      <a:pPr indent="266700" algn="ctr">
                        <a:spcBef>
                          <a:spcPts val="80"/>
                        </a:spcBef>
                        <a:spcAft>
                          <a:spcPts val="80"/>
                        </a:spcAft>
                      </a:pPr>
                      <a:r>
                        <a:rPr lang="en-US" sz="800" b="1" kern="100">
                          <a:latin typeface="Times New Roman"/>
                          <a:ea typeface="方正书宋简体"/>
                          <a:cs typeface="Times New Roman"/>
                        </a:rPr>
                        <a:t>7.1.6</a:t>
                      </a:r>
                      <a:endParaRPr lang="zh-CN" sz="800" b="1" kern="1000">
                        <a:latin typeface="Times New Roman"/>
                        <a:ea typeface="方正书宋简体"/>
                        <a:cs typeface="Times New Roman"/>
                      </a:endParaRPr>
                    </a:p>
                  </a:txBody>
                  <a:tcPr marL="64761" marR="6476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zh-CN" sz="800" b="1" kern="100">
                          <a:latin typeface="Times New Roman"/>
                          <a:ea typeface="方正书宋简体"/>
                          <a:cs typeface="Times New Roman"/>
                        </a:rPr>
                        <a:t>软件集成过程</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集成计划</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设计</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代码</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测试</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测试结果</a:t>
                      </a:r>
                      <a:endParaRPr lang="zh-CN" sz="800" b="1" kern="1000">
                        <a:latin typeface="Times New Roman"/>
                        <a:ea typeface="方正书宋简体"/>
                        <a:cs typeface="Times New Roman"/>
                      </a:endParaRPr>
                    </a:p>
                    <a:p>
                      <a:pPr indent="266700" algn="just">
                        <a:spcBef>
                          <a:spcPts val="80"/>
                        </a:spcBef>
                        <a:spcAft>
                          <a:spcPts val="80"/>
                        </a:spcAft>
                      </a:pPr>
                      <a:r>
                        <a:rPr lang="en-US" sz="800" b="1" kern="100">
                          <a:latin typeface="Times New Roman"/>
                          <a:ea typeface="方正书宋简体"/>
                          <a:cs typeface="Times New Roman"/>
                        </a:rPr>
                        <a:t>●  </a:t>
                      </a:r>
                      <a:r>
                        <a:rPr lang="zh-CN" sz="800" b="1" kern="100">
                          <a:latin typeface="Times New Roman"/>
                          <a:ea typeface="方正书宋简体"/>
                          <a:cs typeface="Times New Roman"/>
                        </a:rPr>
                        <a:t>用户文档</a:t>
                      </a:r>
                      <a:endParaRPr lang="zh-CN" sz="800" b="1" kern="100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系统需求的可追溯性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与系统需求的外部一致性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内部一致性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软件项需求的测试覆盖率</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所采用的测试标准和方法的适宜性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与预期结果的符合性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软件合格性测试的可行性</a:t>
                      </a:r>
                      <a:endParaRPr lang="zh-CN" sz="800" b="1" kern="1000" dirty="0">
                        <a:latin typeface="Times New Roman"/>
                        <a:ea typeface="方正书宋简体"/>
                        <a:cs typeface="Times New Roman"/>
                      </a:endParaRPr>
                    </a:p>
                    <a:p>
                      <a:pPr indent="266700" algn="just">
                        <a:spcBef>
                          <a:spcPts val="80"/>
                        </a:spcBef>
                        <a:spcAft>
                          <a:spcPts val="80"/>
                        </a:spcAft>
                      </a:pPr>
                      <a:r>
                        <a:rPr lang="en-US" sz="800" b="1" kern="100" dirty="0">
                          <a:latin typeface="Times New Roman"/>
                          <a:ea typeface="方正书宋简体"/>
                          <a:cs typeface="Times New Roman"/>
                        </a:rPr>
                        <a:t>●  </a:t>
                      </a:r>
                      <a:r>
                        <a:rPr lang="zh-CN" sz="800" b="1" kern="100" dirty="0">
                          <a:latin typeface="Times New Roman"/>
                          <a:ea typeface="方正书宋简体"/>
                          <a:cs typeface="Times New Roman"/>
                        </a:rPr>
                        <a:t>运行与维护的可行性</a:t>
                      </a:r>
                      <a:endParaRPr lang="zh-CN" sz="800" b="1" kern="1000" dirty="0">
                        <a:latin typeface="Times New Roman"/>
                        <a:ea typeface="方正书宋简体"/>
                        <a:cs typeface="Times New Roman"/>
                      </a:endParaRPr>
                    </a:p>
                  </a:txBody>
                  <a:tcPr marL="64761" marR="6476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39973" name="矩形 4">
            <a:extLst>
              <a:ext uri="{FF2B5EF4-FFF2-40B4-BE49-F238E27FC236}">
                <a16:creationId xmlns:a16="http://schemas.microsoft.com/office/drawing/2014/main" id="{0D41E3E2-0204-4F4E-8D90-13A11C35D8A0}"/>
              </a:ext>
            </a:extLst>
          </p:cNvPr>
          <p:cNvSpPr>
            <a:spLocks noChangeArrowheads="1"/>
          </p:cNvSpPr>
          <p:nvPr/>
        </p:nvSpPr>
        <p:spPr bwMode="auto">
          <a:xfrm>
            <a:off x="457200" y="1219200"/>
            <a:ext cx="7924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9.2	ISO/IEC 12207</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标准中软件实现的若干过程对评审、评价的规定</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9974" name="灯片编号占位符 1">
            <a:extLst>
              <a:ext uri="{FF2B5EF4-FFF2-40B4-BE49-F238E27FC236}">
                <a16:creationId xmlns:a16="http://schemas.microsoft.com/office/drawing/2014/main" id="{9EE9C3F5-87FA-4E1C-B6A9-D83BE827D25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DBA3AA-45AB-4775-ADBC-F647701C13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8418397"/>
      </p:ext>
    </p:extLst>
  </p:cSld>
  <p:clrMapOvr>
    <a:masterClrMapping/>
  </p:clrMapOvr>
</p:sld>
</file>

<file path=ppt/slides/slide7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CDD69F72-CDF0-4C65-9652-8F42B60C291B}"/>
              </a:ext>
            </a:extLst>
          </p:cNvPr>
          <p:cNvGraphicFramePr>
            <a:graphicFrameLocks noGrp="1"/>
          </p:cNvGraphicFramePr>
          <p:nvPr>
            <p:ph idx="1"/>
          </p:nvPr>
        </p:nvGraphicFramePr>
        <p:xfrm>
          <a:off x="457200" y="2590800"/>
          <a:ext cx="8001000" cy="2438400"/>
        </p:xfrm>
        <a:graphic>
          <a:graphicData uri="http://schemas.openxmlformats.org/drawingml/2006/table">
            <a:tbl>
              <a:tblPr/>
              <a:tblGrid>
                <a:gridCol w="1164164">
                  <a:extLst>
                    <a:ext uri="{9D8B030D-6E8A-4147-A177-3AD203B41FA5}">
                      <a16:colId xmlns:a16="http://schemas.microsoft.com/office/drawing/2014/main" val="20000"/>
                    </a:ext>
                  </a:extLst>
                </a:gridCol>
                <a:gridCol w="1793080">
                  <a:extLst>
                    <a:ext uri="{9D8B030D-6E8A-4147-A177-3AD203B41FA5}">
                      <a16:colId xmlns:a16="http://schemas.microsoft.com/office/drawing/2014/main" val="20001"/>
                    </a:ext>
                  </a:extLst>
                </a:gridCol>
                <a:gridCol w="1766319">
                  <a:extLst>
                    <a:ext uri="{9D8B030D-6E8A-4147-A177-3AD203B41FA5}">
                      <a16:colId xmlns:a16="http://schemas.microsoft.com/office/drawing/2014/main" val="20002"/>
                    </a:ext>
                  </a:extLst>
                </a:gridCol>
                <a:gridCol w="3277437">
                  <a:extLst>
                    <a:ext uri="{9D8B030D-6E8A-4147-A177-3AD203B41FA5}">
                      <a16:colId xmlns:a16="http://schemas.microsoft.com/office/drawing/2014/main" val="20003"/>
                    </a:ext>
                  </a:extLst>
                </a:gridCol>
              </a:tblGrid>
              <a:tr h="359417">
                <a:tc>
                  <a:txBody>
                    <a:bodyPr/>
                    <a:lstStyle/>
                    <a:p>
                      <a:pPr indent="266700" algn="ctr">
                        <a:spcBef>
                          <a:spcPts val="120"/>
                        </a:spcBef>
                        <a:spcAft>
                          <a:spcPts val="120"/>
                        </a:spcAft>
                      </a:pPr>
                      <a:r>
                        <a:rPr lang="zh-CN" sz="1200" b="1" kern="100" dirty="0">
                          <a:latin typeface="Times New Roman"/>
                          <a:ea typeface="方正书宋简体"/>
                          <a:cs typeface="Times New Roman"/>
                        </a:rPr>
                        <a:t>节</a:t>
                      </a: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号</a:t>
                      </a:r>
                      <a:endParaRPr lang="zh-CN" sz="12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过</a:t>
                      </a:r>
                      <a:r>
                        <a:rPr lang="en-US" sz="1200" b="1" kern="100">
                          <a:latin typeface="Times New Roman"/>
                          <a:ea typeface="方正书宋简体"/>
                          <a:cs typeface="Times New Roman"/>
                        </a:rPr>
                        <a:t>    </a:t>
                      </a:r>
                      <a:r>
                        <a:rPr lang="zh-CN" sz="1200" b="1" kern="100">
                          <a:latin typeface="Times New Roman"/>
                          <a:ea typeface="方正书宋简体"/>
                          <a:cs typeface="Times New Roman"/>
                        </a:rPr>
                        <a:t>程</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评价与评审对象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评 价 准 则</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78983">
                <a:tc>
                  <a:txBody>
                    <a:bodyPr/>
                    <a:lstStyle/>
                    <a:p>
                      <a:pPr indent="266700" algn="ctr">
                        <a:spcBef>
                          <a:spcPts val="120"/>
                        </a:spcBef>
                        <a:spcAft>
                          <a:spcPts val="120"/>
                        </a:spcAft>
                      </a:pPr>
                      <a:r>
                        <a:rPr lang="en-US" sz="1200" b="1" kern="100">
                          <a:latin typeface="Times New Roman"/>
                          <a:ea typeface="方正书宋简体"/>
                          <a:cs typeface="Times New Roman"/>
                        </a:rPr>
                        <a:t>7.1.7</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zh-CN" sz="1200" b="1" kern="100">
                          <a:latin typeface="Times New Roman"/>
                          <a:ea typeface="方正书宋简体"/>
                          <a:cs typeface="Times New Roman"/>
                        </a:rPr>
                        <a:t>软件合格性测试过程</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设计</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代码</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测试</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测试结果</a:t>
                      </a:r>
                      <a:endParaRPr lang="zh-CN" sz="1200" b="1" kern="1000">
                        <a:latin typeface="Times New Roman"/>
                        <a:ea typeface="方正书宋简体"/>
                        <a:cs typeface="Times New Roman"/>
                      </a:endParaRPr>
                    </a:p>
                    <a:p>
                      <a:pPr indent="266700" algn="just">
                        <a:spcBef>
                          <a:spcPts val="120"/>
                        </a:spcBef>
                        <a:spcAft>
                          <a:spcPts val="120"/>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用户文档</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软件项需求的测试覆盖率</a:t>
                      </a:r>
                      <a:endParaRPr lang="zh-CN" sz="1200" b="1" kern="1000" dirty="0">
                        <a:latin typeface="Times New Roman"/>
                        <a:ea typeface="方正书宋简体"/>
                        <a:cs typeface="Times New Roman"/>
                      </a:endParaRPr>
                    </a:p>
                    <a:p>
                      <a:pPr indent="266700" algn="just">
                        <a:spcBef>
                          <a:spcPts val="120"/>
                        </a:spcBef>
                        <a:spcAft>
                          <a:spcPts val="120"/>
                        </a:spcAft>
                      </a:pP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与预期结果的符合性</a:t>
                      </a:r>
                      <a:endParaRPr lang="zh-CN" sz="1200" b="1" kern="1000" dirty="0">
                        <a:latin typeface="Times New Roman"/>
                        <a:ea typeface="方正书宋简体"/>
                        <a:cs typeface="Times New Roman"/>
                      </a:endParaRPr>
                    </a:p>
                    <a:p>
                      <a:pPr indent="266700" algn="just">
                        <a:spcBef>
                          <a:spcPts val="120"/>
                        </a:spcBef>
                        <a:spcAft>
                          <a:spcPts val="120"/>
                        </a:spcAft>
                      </a:pPr>
                      <a:r>
                        <a:rPr lang="en-US" sz="1200" b="1" kern="100" dirty="0">
                          <a:latin typeface="Times New Roman"/>
                          <a:ea typeface="方正书宋简体"/>
                          <a:cs typeface="Times New Roman"/>
                        </a:rPr>
                        <a:t>●  </a:t>
                      </a:r>
                      <a:r>
                        <a:rPr lang="zh-CN" sz="1200" b="1" kern="100" spc="-30" dirty="0">
                          <a:latin typeface="Times New Roman"/>
                          <a:ea typeface="方正书宋简体"/>
                          <a:cs typeface="Times New Roman"/>
                        </a:rPr>
                        <a:t>若实施系统集成和测试，其实施的可行性</a:t>
                      </a:r>
                      <a:endParaRPr lang="zh-CN" sz="1200" b="1" kern="1000" dirty="0">
                        <a:latin typeface="Times New Roman"/>
                        <a:ea typeface="方正书宋简体"/>
                        <a:cs typeface="Times New Roman"/>
                      </a:endParaRPr>
                    </a:p>
                    <a:p>
                      <a:pPr indent="266700" algn="just">
                        <a:spcBef>
                          <a:spcPts val="120"/>
                        </a:spcBef>
                        <a:spcAft>
                          <a:spcPts val="120"/>
                        </a:spcAft>
                      </a:pP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运行与维护的可行性</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0977" name="矩形 4">
            <a:extLst>
              <a:ext uri="{FF2B5EF4-FFF2-40B4-BE49-F238E27FC236}">
                <a16:creationId xmlns:a16="http://schemas.microsoft.com/office/drawing/2014/main" id="{6527235B-D706-42F3-B0E9-C079AEFB249B}"/>
              </a:ext>
            </a:extLst>
          </p:cNvPr>
          <p:cNvSpPr>
            <a:spLocks noChangeArrowheads="1"/>
          </p:cNvSpPr>
          <p:nvPr/>
        </p:nvSpPr>
        <p:spPr bwMode="auto">
          <a:xfrm>
            <a:off x="7620000" y="20574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0978" name="灯片编号占位符 1">
            <a:extLst>
              <a:ext uri="{FF2B5EF4-FFF2-40B4-BE49-F238E27FC236}">
                <a16:creationId xmlns:a16="http://schemas.microsoft.com/office/drawing/2014/main" id="{9EFCA9EB-85AE-4FFB-A918-05856444436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A6E2868-34DE-4B7D-868D-9BAF89F086E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8675286"/>
      </p:ext>
    </p:extLst>
  </p:cSld>
  <p:clrMapOvr>
    <a:masterClrMapping/>
  </p:clrMapOvr>
</p:sld>
</file>

<file path=ppt/slides/slide7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593617C-1302-43B9-B22A-0B15FE26690D}"/>
              </a:ext>
            </a:extLst>
          </p:cNvPr>
          <p:cNvGraphicFramePr>
            <a:graphicFrameLocks noGrp="1"/>
          </p:cNvGraphicFramePr>
          <p:nvPr>
            <p:ph idx="1"/>
          </p:nvPr>
        </p:nvGraphicFramePr>
        <p:xfrm>
          <a:off x="228600" y="1981200"/>
          <a:ext cx="8305800" cy="4114803"/>
        </p:xfrm>
        <a:graphic>
          <a:graphicData uri="http://schemas.openxmlformats.org/drawingml/2006/table">
            <a:tbl>
              <a:tblPr/>
              <a:tblGrid>
                <a:gridCol w="1109421">
                  <a:extLst>
                    <a:ext uri="{9D8B030D-6E8A-4147-A177-3AD203B41FA5}">
                      <a16:colId xmlns:a16="http://schemas.microsoft.com/office/drawing/2014/main" val="20000"/>
                    </a:ext>
                  </a:extLst>
                </a:gridCol>
                <a:gridCol w="2163371">
                  <a:extLst>
                    <a:ext uri="{9D8B030D-6E8A-4147-A177-3AD203B41FA5}">
                      <a16:colId xmlns:a16="http://schemas.microsoft.com/office/drawing/2014/main" val="20001"/>
                    </a:ext>
                  </a:extLst>
                </a:gridCol>
                <a:gridCol w="5033008">
                  <a:extLst>
                    <a:ext uri="{9D8B030D-6E8A-4147-A177-3AD203B41FA5}">
                      <a16:colId xmlns:a16="http://schemas.microsoft.com/office/drawing/2014/main" val="20002"/>
                    </a:ext>
                  </a:extLst>
                </a:gridCol>
              </a:tblGrid>
              <a:tr h="457201">
                <a:tc>
                  <a:txBody>
                    <a:bodyPr/>
                    <a:lstStyle/>
                    <a:p>
                      <a:pPr indent="266700" algn="ctr">
                        <a:spcBef>
                          <a:spcPts val="120"/>
                        </a:spcBef>
                        <a:spcAft>
                          <a:spcPts val="120"/>
                        </a:spcAft>
                      </a:pPr>
                      <a:r>
                        <a:rPr lang="zh-CN" sz="1200" b="1" kern="100">
                          <a:latin typeface="Times New Roman"/>
                          <a:ea typeface="方正书宋简体"/>
                          <a:cs typeface="Times New Roman"/>
                        </a:rPr>
                        <a:t>节</a:t>
                      </a:r>
                      <a:r>
                        <a:rPr lang="en-US" sz="1200" b="1" kern="100">
                          <a:latin typeface="Times New Roman"/>
                          <a:ea typeface="方正书宋简体"/>
                          <a:cs typeface="Times New Roman"/>
                        </a:rPr>
                        <a:t>    </a:t>
                      </a:r>
                      <a:r>
                        <a:rPr lang="zh-CN" sz="1200" b="1" kern="100">
                          <a:latin typeface="Times New Roman"/>
                          <a:ea typeface="方正书宋简体"/>
                          <a:cs typeface="Times New Roman"/>
                        </a:rPr>
                        <a:t>号</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标</a:t>
                      </a:r>
                      <a:r>
                        <a:rPr lang="en-US" sz="1200" b="1" kern="100">
                          <a:latin typeface="Times New Roman"/>
                          <a:ea typeface="方正书宋简体"/>
                          <a:cs typeface="Times New Roman"/>
                        </a:rPr>
                        <a:t>    </a:t>
                      </a:r>
                      <a:r>
                        <a:rPr lang="zh-CN" sz="1200" b="1" kern="100">
                          <a:latin typeface="Times New Roman"/>
                          <a:ea typeface="方正书宋简体"/>
                          <a:cs typeface="Times New Roman"/>
                        </a:rPr>
                        <a:t>题</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对评审要求的摘要</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57201">
                <a:tc>
                  <a:txBody>
                    <a:bodyPr/>
                    <a:lstStyle/>
                    <a:p>
                      <a:pPr indent="266700" algn="ctr">
                        <a:spcBef>
                          <a:spcPts val="155"/>
                        </a:spcBef>
                        <a:spcAft>
                          <a:spcPts val="155"/>
                        </a:spcAft>
                      </a:pPr>
                      <a:r>
                        <a:rPr lang="en-US" sz="1200" b="1" kern="100">
                          <a:latin typeface="Times New Roman"/>
                          <a:ea typeface="方正书宋简体"/>
                          <a:cs typeface="Times New Roman"/>
                        </a:rPr>
                        <a:t>5.1</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管理承诺</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最高管理者应通过管理评审等活动对其建立和改进质量管理体系的承诺提供证据</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5.3</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质量方针</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最高管理者应确保质量方针提供制定和评审质量目标的框架</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5.5.6</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文件控制</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质量管理体系所需要的文件应得到评审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5.6</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管理评审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最高管理者应按计划的时间间隔评审质量管理体系</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7.2.2</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产品要求的评审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组织应对已识别的顾客要求连同组织确定的附加要求实施评审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57201">
                <a:tc>
                  <a:txBody>
                    <a:bodyPr/>
                    <a:lstStyle/>
                    <a:p>
                      <a:pPr indent="266700" algn="ctr">
                        <a:spcBef>
                          <a:spcPts val="155"/>
                        </a:spcBef>
                        <a:spcAft>
                          <a:spcPts val="155"/>
                        </a:spcAft>
                      </a:pPr>
                      <a:r>
                        <a:rPr lang="en-US" sz="1200" b="1" kern="100">
                          <a:latin typeface="Times New Roman"/>
                          <a:ea typeface="方正书宋简体"/>
                          <a:cs typeface="Times New Roman"/>
                        </a:rPr>
                        <a:t>7.3.1</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或开发的策划</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组织应在产品设计和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或开发的策划中确定，适合每个设计和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或开发阶段的评审活动</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685799">
                <a:tc>
                  <a:txBody>
                    <a:bodyPr/>
                    <a:lstStyle/>
                    <a:p>
                      <a:pPr indent="266700" algn="ctr">
                        <a:spcBef>
                          <a:spcPts val="155"/>
                        </a:spcBef>
                        <a:spcAft>
                          <a:spcPts val="155"/>
                        </a:spcAft>
                      </a:pPr>
                      <a:r>
                        <a:rPr lang="en-US" sz="1200" b="1" kern="100">
                          <a:latin typeface="Times New Roman"/>
                          <a:ea typeface="方正书宋简体"/>
                          <a:cs typeface="Times New Roman"/>
                        </a:rPr>
                        <a:t>7.3.4</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或开发的评审</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在适当阶段，对设计和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或开发应进行系统的评审；评审的参加者应包括与所评审的设计和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或开发阶段有关职能的代表；评审的结果应予以记录</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57201">
                <a:tc>
                  <a:txBody>
                    <a:bodyPr/>
                    <a:lstStyle/>
                    <a:p>
                      <a:pPr indent="266700" algn="ctr">
                        <a:spcBef>
                          <a:spcPts val="155"/>
                        </a:spcBef>
                        <a:spcAft>
                          <a:spcPts val="155"/>
                        </a:spcAft>
                      </a:pPr>
                      <a:r>
                        <a:rPr lang="en-US" sz="1200" b="1" kern="100">
                          <a:latin typeface="Times New Roman"/>
                          <a:ea typeface="方正书宋简体"/>
                          <a:cs typeface="Times New Roman"/>
                        </a:rPr>
                        <a:t>7.3.7</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或开发更改的控制</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设计和</a:t>
                      </a:r>
                      <a:r>
                        <a:rPr lang="en-US" sz="1200" b="1" kern="100">
                          <a:latin typeface="Times New Roman"/>
                          <a:ea typeface="方正书宋简体"/>
                          <a:cs typeface="Times New Roman"/>
                        </a:rPr>
                        <a:t>/</a:t>
                      </a:r>
                      <a:r>
                        <a:rPr lang="zh-CN" sz="1200" b="1" kern="100">
                          <a:latin typeface="Times New Roman"/>
                          <a:ea typeface="方正书宋简体"/>
                          <a:cs typeface="Times New Roman"/>
                        </a:rPr>
                        <a:t>或开发更改评审的结果应形成文件</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8.5.1</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持续改进的策划</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组织应通过管理评审促进质量管理体系的持续改进</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8.5.2</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纠正措施</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a:latin typeface="Times New Roman"/>
                          <a:ea typeface="方正书宋简体"/>
                          <a:cs typeface="Times New Roman"/>
                        </a:rPr>
                        <a:t>组织应评审所采取的纠正措施</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600">
                <a:tc>
                  <a:txBody>
                    <a:bodyPr/>
                    <a:lstStyle/>
                    <a:p>
                      <a:pPr indent="266700" algn="ctr">
                        <a:spcBef>
                          <a:spcPts val="155"/>
                        </a:spcBef>
                        <a:spcAft>
                          <a:spcPts val="155"/>
                        </a:spcAft>
                      </a:pPr>
                      <a:r>
                        <a:rPr lang="en-US" sz="1200" b="1" kern="100">
                          <a:latin typeface="Times New Roman"/>
                          <a:ea typeface="方正书宋简体"/>
                          <a:cs typeface="Times New Roman"/>
                        </a:rPr>
                        <a:t>8.5.3</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zh-CN" sz="1200" b="1" kern="100">
                          <a:latin typeface="Times New Roman"/>
                          <a:ea typeface="方正书宋简体"/>
                          <a:cs typeface="Times New Roman"/>
                        </a:rPr>
                        <a:t>预防措施</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55"/>
                        </a:spcBef>
                        <a:spcAft>
                          <a:spcPts val="155"/>
                        </a:spcAft>
                      </a:pPr>
                      <a:r>
                        <a:rPr lang="zh-CN" sz="1200" b="1" kern="100" dirty="0">
                          <a:latin typeface="Times New Roman"/>
                          <a:ea typeface="方正书宋简体"/>
                          <a:cs typeface="Times New Roman"/>
                        </a:rPr>
                        <a:t>组织应评审所采取的预防措施</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2038" name="矩形 4">
            <a:extLst>
              <a:ext uri="{FF2B5EF4-FFF2-40B4-BE49-F238E27FC236}">
                <a16:creationId xmlns:a16="http://schemas.microsoft.com/office/drawing/2014/main" id="{3E44671A-269F-4F07-A5FE-F868B2E39FD2}"/>
              </a:ext>
            </a:extLst>
          </p:cNvPr>
          <p:cNvSpPr>
            <a:spLocks noChangeArrowheads="1"/>
          </p:cNvSpPr>
          <p:nvPr/>
        </p:nvSpPr>
        <p:spPr bwMode="auto">
          <a:xfrm>
            <a:off x="1676400" y="1371600"/>
            <a:ext cx="5334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9.3	ISO 9001</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2000</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标准对评审的要求</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2039" name="灯片编号占位符 1">
            <a:extLst>
              <a:ext uri="{FF2B5EF4-FFF2-40B4-BE49-F238E27FC236}">
                <a16:creationId xmlns:a16="http://schemas.microsoft.com/office/drawing/2014/main" id="{287FB75E-C127-4EE2-A441-3FCA0B9030B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B1AD6C-BD8A-4D73-9F62-00DDC18D4D9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51884404"/>
      </p:ext>
    </p:extLst>
  </p:cSld>
  <p:clrMapOvr>
    <a:masterClrMapping/>
  </p:clrMapOvr>
</p:sld>
</file>

<file path=ppt/slides/slide7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6C32B5E4-ED87-4C9F-B423-49F978B86698}"/>
              </a:ext>
            </a:extLst>
          </p:cNvPr>
          <p:cNvGraphicFramePr>
            <a:graphicFrameLocks noGrp="1"/>
          </p:cNvGraphicFramePr>
          <p:nvPr>
            <p:ph idx="1"/>
          </p:nvPr>
        </p:nvGraphicFramePr>
        <p:xfrm>
          <a:off x="838200" y="2362200"/>
          <a:ext cx="7620000" cy="3810000"/>
        </p:xfrm>
        <a:graphic>
          <a:graphicData uri="http://schemas.openxmlformats.org/drawingml/2006/table">
            <a:tbl>
              <a:tblPr/>
              <a:tblGrid>
                <a:gridCol w="1676401">
                  <a:extLst>
                    <a:ext uri="{9D8B030D-6E8A-4147-A177-3AD203B41FA5}">
                      <a16:colId xmlns:a16="http://schemas.microsoft.com/office/drawing/2014/main" val="20000"/>
                    </a:ext>
                  </a:extLst>
                </a:gridCol>
                <a:gridCol w="3315293">
                  <a:extLst>
                    <a:ext uri="{9D8B030D-6E8A-4147-A177-3AD203B41FA5}">
                      <a16:colId xmlns:a16="http://schemas.microsoft.com/office/drawing/2014/main" val="20001"/>
                    </a:ext>
                  </a:extLst>
                </a:gridCol>
                <a:gridCol w="2628306">
                  <a:extLst>
                    <a:ext uri="{9D8B030D-6E8A-4147-A177-3AD203B41FA5}">
                      <a16:colId xmlns:a16="http://schemas.microsoft.com/office/drawing/2014/main" val="20002"/>
                    </a:ext>
                  </a:extLst>
                </a:gridCol>
              </a:tblGrid>
              <a:tr h="265451">
                <a:tc>
                  <a:txBody>
                    <a:bodyPr/>
                    <a:lstStyle/>
                    <a:p>
                      <a:pPr indent="266700" algn="ctr">
                        <a:spcBef>
                          <a:spcPts val="120"/>
                        </a:spcBef>
                        <a:spcAft>
                          <a:spcPts val="120"/>
                        </a:spcAft>
                      </a:pPr>
                      <a:r>
                        <a:rPr lang="zh-CN" sz="1200" b="1" kern="100">
                          <a:latin typeface="Times New Roman"/>
                          <a:ea typeface="方正书宋简体"/>
                          <a:cs typeface="Times New Roman"/>
                        </a:rPr>
                        <a:t>过</a:t>
                      </a:r>
                      <a:r>
                        <a:rPr lang="en-US" sz="1200" b="1" kern="100">
                          <a:latin typeface="Times New Roman"/>
                          <a:ea typeface="方正书宋简体"/>
                          <a:cs typeface="Times New Roman"/>
                        </a:rPr>
                        <a:t>  </a:t>
                      </a:r>
                      <a:r>
                        <a:rPr lang="zh-CN" sz="1200" b="1" kern="100">
                          <a:latin typeface="Times New Roman"/>
                          <a:ea typeface="方正书宋简体"/>
                          <a:cs typeface="Times New Roman"/>
                        </a:rPr>
                        <a:t>程</a:t>
                      </a:r>
                      <a:r>
                        <a:rPr lang="en-US" sz="1200" b="1" kern="100">
                          <a:latin typeface="Times New Roman"/>
                          <a:ea typeface="方正书宋简体"/>
                          <a:cs typeface="Times New Roman"/>
                        </a:rPr>
                        <a:t>  </a:t>
                      </a:r>
                      <a:r>
                        <a:rPr lang="zh-CN" sz="1200" b="1" kern="100">
                          <a:latin typeface="Times New Roman"/>
                          <a:ea typeface="方正书宋简体"/>
                          <a:cs typeface="Times New Roman"/>
                        </a:rPr>
                        <a:t>域</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接受评审的活动例子</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
                          <a:latin typeface="Times New Roman"/>
                          <a:ea typeface="方正书宋简体"/>
                          <a:cs typeface="Times New Roman"/>
                        </a:rPr>
                        <a:t>接受评审的工作产品的例子</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900451">
                <a:tc>
                  <a:txBody>
                    <a:bodyPr/>
                    <a:lstStyle/>
                    <a:p>
                      <a:pPr indent="266700" algn="just">
                        <a:spcBef>
                          <a:spcPts val="155"/>
                        </a:spcBef>
                        <a:spcAft>
                          <a:spcPts val="155"/>
                        </a:spcAft>
                      </a:pPr>
                      <a:r>
                        <a:rPr lang="zh-CN" sz="1200" b="1" kern="100">
                          <a:latin typeface="Times New Roman"/>
                          <a:ea typeface="方正书宋简体"/>
                          <a:cs typeface="Times New Roman"/>
                        </a:rPr>
                        <a:t>需求管理</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需求管理</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项目计划、工作产品和需求间不一致的标识</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需求</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需求追溯矩阵</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374098">
                <a:tc>
                  <a:txBody>
                    <a:bodyPr/>
                    <a:lstStyle/>
                    <a:p>
                      <a:pPr indent="266700" algn="just">
                        <a:spcBef>
                          <a:spcPts val="155"/>
                        </a:spcBef>
                        <a:spcAft>
                          <a:spcPts val="155"/>
                        </a:spcAft>
                      </a:pPr>
                      <a:r>
                        <a:rPr lang="zh-CN" sz="1200" b="1" kern="100">
                          <a:latin typeface="Times New Roman"/>
                          <a:ea typeface="方正书宋简体"/>
                          <a:cs typeface="Times New Roman"/>
                        </a:rPr>
                        <a:t>项目策划</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估计值的确定</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项目计划制定</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对项目计划承诺的获得</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工作分解结构（</a:t>
                      </a:r>
                      <a:r>
                        <a:rPr lang="en-US" sz="1200" b="1" kern="100">
                          <a:latin typeface="Times New Roman"/>
                          <a:ea typeface="方正书宋简体"/>
                          <a:cs typeface="Times New Roman"/>
                        </a:rPr>
                        <a:t>WBS</a:t>
                      </a:r>
                      <a:r>
                        <a:rPr lang="zh-CN" sz="1200" b="1" kern="100">
                          <a:latin typeface="Times New Roman"/>
                          <a:ea typeface="方正书宋简体"/>
                          <a:cs typeface="Times New Roman"/>
                        </a:rPr>
                        <a:t>）</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项目计划</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数据管理计划</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共利益者参与计划</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35000">
                <a:tc>
                  <a:txBody>
                    <a:bodyPr/>
                    <a:lstStyle/>
                    <a:p>
                      <a:pPr indent="266700" algn="just">
                        <a:spcBef>
                          <a:spcPts val="155"/>
                        </a:spcBef>
                        <a:spcAft>
                          <a:spcPts val="155"/>
                        </a:spcAft>
                      </a:pPr>
                      <a:r>
                        <a:rPr lang="zh-CN" sz="1200" b="1" kern="100">
                          <a:latin typeface="Times New Roman"/>
                          <a:ea typeface="方正书宋简体"/>
                          <a:cs typeface="Times New Roman"/>
                        </a:rPr>
                        <a:t>项目监督和控制</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对照项目计划监督项目性能</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管理纠正措施直至结束</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项目性能记录</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项目评审结果</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35000">
                <a:tc>
                  <a:txBody>
                    <a:bodyPr/>
                    <a:lstStyle/>
                    <a:p>
                      <a:pPr indent="266700" algn="just">
                        <a:spcBef>
                          <a:spcPts val="155"/>
                        </a:spcBef>
                        <a:spcAft>
                          <a:spcPts val="155"/>
                        </a:spcAft>
                      </a:pPr>
                      <a:r>
                        <a:rPr lang="zh-CN" sz="1200" b="1" kern="100">
                          <a:latin typeface="Times New Roman"/>
                          <a:ea typeface="方正书宋简体"/>
                          <a:cs typeface="Times New Roman"/>
                        </a:rPr>
                        <a:t>供方协议管理</a:t>
                      </a:r>
                      <a:endParaRPr lang="zh-CN" sz="12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供方协议的建立和维护</a:t>
                      </a:r>
                      <a:endParaRPr lang="zh-CN" sz="1200" b="1" kern="1000">
                        <a:latin typeface="Times New Roman"/>
                        <a:ea typeface="方正书宋简体"/>
                        <a:cs typeface="Times New Roman"/>
                      </a:endParaRPr>
                    </a:p>
                    <a:p>
                      <a:pPr indent="266700" algn="just">
                        <a:spcBef>
                          <a:spcPts val="155"/>
                        </a:spcBef>
                        <a:spcAft>
                          <a:spcPts val="155"/>
                        </a:spcAft>
                      </a:pPr>
                      <a:r>
                        <a:rPr lang="en-US" sz="1200" b="1" kern="100">
                          <a:latin typeface="Times New Roman"/>
                          <a:ea typeface="方正书宋简体"/>
                          <a:cs typeface="Times New Roman"/>
                        </a:rPr>
                        <a:t>●  </a:t>
                      </a:r>
                      <a:r>
                        <a:rPr lang="zh-CN" sz="1200" b="1" kern="100">
                          <a:latin typeface="Times New Roman"/>
                          <a:ea typeface="方正书宋简体"/>
                          <a:cs typeface="Times New Roman"/>
                        </a:rPr>
                        <a:t>供方协议的满足</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55"/>
                        </a:spcBef>
                        <a:spcAft>
                          <a:spcPts val="155"/>
                        </a:spcAft>
                      </a:pP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供方协议管理计划</a:t>
                      </a:r>
                      <a:endParaRPr lang="zh-CN" sz="1200" b="1" kern="1000" dirty="0">
                        <a:latin typeface="Times New Roman"/>
                        <a:ea typeface="方正书宋简体"/>
                        <a:cs typeface="Times New Roman"/>
                      </a:endParaRPr>
                    </a:p>
                    <a:p>
                      <a:pPr indent="266700" algn="just">
                        <a:spcBef>
                          <a:spcPts val="155"/>
                        </a:spcBef>
                        <a:spcAft>
                          <a:spcPts val="155"/>
                        </a:spcAft>
                      </a:pPr>
                      <a:r>
                        <a:rPr lang="en-US" sz="1200" b="1" kern="100" dirty="0">
                          <a:latin typeface="Times New Roman"/>
                          <a:ea typeface="方正书宋简体"/>
                          <a:cs typeface="Times New Roman"/>
                        </a:rPr>
                        <a:t>●  </a:t>
                      </a:r>
                      <a:r>
                        <a:rPr lang="zh-CN" sz="1200" b="1" kern="100" dirty="0">
                          <a:latin typeface="Times New Roman"/>
                          <a:ea typeface="方正书宋简体"/>
                          <a:cs typeface="Times New Roman"/>
                        </a:rPr>
                        <a:t>供方协议</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3034" name="矩形 4">
            <a:extLst>
              <a:ext uri="{FF2B5EF4-FFF2-40B4-BE49-F238E27FC236}">
                <a16:creationId xmlns:a16="http://schemas.microsoft.com/office/drawing/2014/main" id="{B6571789-E7EF-42FA-ACE1-D9383C1CB42D}"/>
              </a:ext>
            </a:extLst>
          </p:cNvPr>
          <p:cNvSpPr>
            <a:spLocks noChangeArrowheads="1"/>
          </p:cNvSpPr>
          <p:nvPr/>
        </p:nvSpPr>
        <p:spPr bwMode="auto">
          <a:xfrm>
            <a:off x="1905000" y="1676400"/>
            <a:ext cx="594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9.4	CMMI 2</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级各过程域要求评审的部分内容</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3035" name="灯片编号占位符 1">
            <a:extLst>
              <a:ext uri="{FF2B5EF4-FFF2-40B4-BE49-F238E27FC236}">
                <a16:creationId xmlns:a16="http://schemas.microsoft.com/office/drawing/2014/main" id="{943E0215-938E-4FE0-8223-07EE4F0211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95A021-DBB9-4656-A29A-3248E08605F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13428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8DAEB72B-6168-4B30-B2F9-A9F02EBDC317}"/>
              </a:ext>
            </a:extLst>
          </p:cNvPr>
          <p:cNvSpPr>
            <a:spLocks noGrp="1" noChangeArrowheads="1"/>
          </p:cNvSpPr>
          <p:nvPr>
            <p:ph type="title"/>
          </p:nvPr>
        </p:nvSpPr>
        <p:spPr/>
        <p:txBody>
          <a:bodyPr/>
          <a:lstStyle/>
          <a:p>
            <a:r>
              <a:rPr lang="zh-CN" altLang="en-US">
                <a:ea typeface="宋体" panose="02010600030101010101" pitchFamily="2" charset="-122"/>
              </a:rPr>
              <a:t>本章主要内容</a:t>
            </a:r>
            <a:endParaRPr lang="zh-CN" altLang="zh-CN">
              <a:ea typeface="宋体" panose="02010600030101010101" pitchFamily="2" charset="-122"/>
            </a:endParaRPr>
          </a:p>
        </p:txBody>
      </p:sp>
      <p:sp>
        <p:nvSpPr>
          <p:cNvPr id="122883" name="Rectangle 3">
            <a:extLst>
              <a:ext uri="{FF2B5EF4-FFF2-40B4-BE49-F238E27FC236}">
                <a16:creationId xmlns:a16="http://schemas.microsoft.com/office/drawing/2014/main" id="{7882EB3C-884A-450C-83BC-439F93A0768C}"/>
              </a:ext>
            </a:extLst>
          </p:cNvPr>
          <p:cNvSpPr>
            <a:spLocks noGrp="1" noChangeArrowheads="1"/>
          </p:cNvSpPr>
          <p:nvPr>
            <p:ph type="body" idx="1"/>
          </p:nvPr>
        </p:nvSpPr>
        <p:spPr>
          <a:xfrm>
            <a:off x="827088" y="1981200"/>
            <a:ext cx="7859712" cy="3886200"/>
          </a:xfrm>
        </p:spPr>
        <p:txBody>
          <a:bodyPr/>
          <a:lstStyle/>
          <a:p>
            <a:r>
              <a:rPr lang="zh-CN" altLang="en-US">
                <a:ea typeface="宋体" panose="02010600030101010101" pitchFamily="2" charset="-122"/>
              </a:rPr>
              <a:t>测试的设计</a:t>
            </a:r>
          </a:p>
          <a:p>
            <a:pPr lvl="1"/>
            <a:r>
              <a:rPr lang="zh-CN" altLang="en-US">
                <a:ea typeface="宋体" panose="02010600030101010101" pitchFamily="2" charset="-122"/>
              </a:rPr>
              <a:t>测试过程设计</a:t>
            </a:r>
          </a:p>
          <a:p>
            <a:pPr lvl="1"/>
            <a:r>
              <a:rPr lang="zh-CN" altLang="en-US">
                <a:ea typeface="宋体" panose="02010600030101010101" pitchFamily="2" charset="-122"/>
              </a:rPr>
              <a:t>测试类型设计</a:t>
            </a:r>
          </a:p>
          <a:p>
            <a:pPr lvl="1"/>
            <a:r>
              <a:rPr lang="zh-CN" altLang="en-US">
                <a:ea typeface="宋体" panose="02010600030101010101" pitchFamily="2" charset="-122"/>
              </a:rPr>
              <a:t>测试数据设计</a:t>
            </a:r>
          </a:p>
          <a:p>
            <a:r>
              <a:rPr lang="zh-CN" altLang="en-US">
                <a:ea typeface="宋体" panose="02010600030101010101" pitchFamily="2" charset="-122"/>
              </a:rPr>
              <a:t>测试的管理</a:t>
            </a:r>
          </a:p>
          <a:p>
            <a:pPr lvl="1"/>
            <a:r>
              <a:rPr lang="zh-CN" altLang="en-US">
                <a:ea typeface="宋体" panose="02010600030101010101" pitchFamily="2" charset="-122"/>
              </a:rPr>
              <a:t>流程管理</a:t>
            </a:r>
          </a:p>
          <a:p>
            <a:pPr lvl="1"/>
            <a:r>
              <a:rPr lang="zh-CN" altLang="en-US">
                <a:ea typeface="宋体" panose="02010600030101010101" pitchFamily="2" charset="-122"/>
              </a:rPr>
              <a:t>数据管理</a:t>
            </a:r>
          </a:p>
          <a:p>
            <a:endParaRPr lang="en-US" altLang="zh-CN">
              <a:ea typeface="宋体" panose="02010600030101010101" pitchFamily="2" charset="-122"/>
            </a:endParaRPr>
          </a:p>
        </p:txBody>
      </p:sp>
      <p:grpSp>
        <p:nvGrpSpPr>
          <p:cNvPr id="4100" name="Group 3">
            <a:extLst>
              <a:ext uri="{FF2B5EF4-FFF2-40B4-BE49-F238E27FC236}">
                <a16:creationId xmlns:a16="http://schemas.microsoft.com/office/drawing/2014/main" id="{BEC47E0E-4C84-457D-8855-AE309E1A3CFB}"/>
              </a:ext>
            </a:extLst>
          </p:cNvPr>
          <p:cNvGrpSpPr>
            <a:grpSpLocks/>
          </p:cNvGrpSpPr>
          <p:nvPr/>
        </p:nvGrpSpPr>
        <p:grpSpPr bwMode="auto">
          <a:xfrm>
            <a:off x="5867400" y="4221163"/>
            <a:ext cx="2489200" cy="2174875"/>
            <a:chOff x="1632" y="1248"/>
            <a:chExt cx="2682" cy="2286"/>
          </a:xfrm>
        </p:grpSpPr>
        <p:sp>
          <p:nvSpPr>
            <p:cNvPr id="4102" name="Gear">
              <a:extLst>
                <a:ext uri="{FF2B5EF4-FFF2-40B4-BE49-F238E27FC236}">
                  <a16:creationId xmlns:a16="http://schemas.microsoft.com/office/drawing/2014/main" id="{88234F34-ADCC-4C1D-8062-556B8D548076}"/>
                </a:ext>
              </a:extLst>
            </p:cNvPr>
            <p:cNvSpPr>
              <a:spLocks noEditPoints="1" noChangeArrowheads="1"/>
            </p:cNvSpPr>
            <p:nvPr/>
          </p:nvSpPr>
          <p:spPr bwMode="auto">
            <a:xfrm>
              <a:off x="3119" y="1248"/>
              <a:ext cx="1195" cy="104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74 w 21600"/>
                <a:gd name="T13" fmla="*/ 3957 h 21600"/>
                <a:gd name="T14" fmla="*/ 17840 w 21600"/>
                <a:gd name="T15" fmla="*/ 17643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00CCFF"/>
            </a:solidFill>
            <a:ln w="9525">
              <a:round/>
              <a:headEnd/>
              <a:tailEnd/>
            </a:ln>
            <a:scene3d>
              <a:camera prst="legacyPerspectiveFront">
                <a:rot lat="20099991" lon="1500000" rev="0"/>
              </a:camera>
              <a:lightRig rig="legacyFlat4" dir="b"/>
            </a:scene3d>
            <a:sp3d extrusionH="430200" prstMaterial="legacyMatte">
              <a:bevelT w="13500" h="13500" prst="angle"/>
              <a:bevelB w="13500" h="13500" prst="angle"/>
              <a:extrusionClr>
                <a:srgbClr val="00CCFF"/>
              </a:extrusionClr>
              <a:contourClr>
                <a:srgbClr val="00CCFF"/>
              </a:contourClr>
            </a:sp3d>
          </p:spPr>
          <p:txBody>
            <a:bodyP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03" name="AutoShape 5">
              <a:extLst>
                <a:ext uri="{FF2B5EF4-FFF2-40B4-BE49-F238E27FC236}">
                  <a16:creationId xmlns:a16="http://schemas.microsoft.com/office/drawing/2014/main" id="{1325E66C-FECA-43ED-85F5-4416E070253A}"/>
                </a:ext>
              </a:extLst>
            </p:cNvPr>
            <p:cNvSpPr>
              <a:spLocks noEditPoints="1" noChangeArrowheads="1"/>
            </p:cNvSpPr>
            <p:nvPr/>
          </p:nvSpPr>
          <p:spPr bwMode="auto">
            <a:xfrm>
              <a:off x="1632" y="1680"/>
              <a:ext cx="1429" cy="1253"/>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68 w 21600"/>
                <a:gd name="T13" fmla="*/ 3965 h 21600"/>
                <a:gd name="T14" fmla="*/ 17836 w 21600"/>
                <a:gd name="T15" fmla="*/ 17635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00CCFF"/>
            </a:solidFill>
            <a:ln w="9525">
              <a:round/>
              <a:headEnd/>
              <a:tailEnd/>
            </a:ln>
            <a:scene3d>
              <a:camera prst="legacyPerspectiveFront">
                <a:rot lat="20099991" lon="1500000" rev="0"/>
              </a:camera>
              <a:lightRig rig="legacyFlat4" dir="b"/>
            </a:scene3d>
            <a:sp3d extrusionH="430200" prstMaterial="legacyMatte">
              <a:bevelT w="13500" h="13500" prst="angle"/>
              <a:bevelB w="13500" h="13500" prst="angle"/>
              <a:extrusionClr>
                <a:srgbClr val="00CCFF"/>
              </a:extrusionClr>
              <a:contourClr>
                <a:srgbClr val="00CCFF"/>
              </a:contourClr>
            </a:sp3d>
          </p:spPr>
          <p:txBody>
            <a:bodyP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4104" name="AutoShape 6">
              <a:extLst>
                <a:ext uri="{FF2B5EF4-FFF2-40B4-BE49-F238E27FC236}">
                  <a16:creationId xmlns:a16="http://schemas.microsoft.com/office/drawing/2014/main" id="{04F08905-E69D-44A4-B7A2-05CC3CFA3E42}"/>
                </a:ext>
              </a:extLst>
            </p:cNvPr>
            <p:cNvSpPr>
              <a:spLocks noEditPoints="1" noChangeArrowheads="1"/>
            </p:cNvSpPr>
            <p:nvPr/>
          </p:nvSpPr>
          <p:spPr bwMode="auto">
            <a:xfrm>
              <a:off x="2559" y="2142"/>
              <a:ext cx="1588" cy="139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380 w 21600"/>
                <a:gd name="T13" fmla="*/ 3957 h 21600"/>
                <a:gd name="T14" fmla="*/ 17846 w 21600"/>
                <a:gd name="T15" fmla="*/ 17628 h 21600"/>
              </a:gdLst>
              <a:ahLst/>
              <a:cxnLst>
                <a:cxn ang="T8">
                  <a:pos x="T0" y="T1"/>
                </a:cxn>
                <a:cxn ang="T9">
                  <a:pos x="T2" y="T3"/>
                </a:cxn>
                <a:cxn ang="T10">
                  <a:pos x="T4" y="T5"/>
                </a:cxn>
                <a:cxn ang="T11">
                  <a:pos x="T6" y="T7"/>
                </a:cxn>
              </a:cxnLst>
              <a:rect l="T12" t="T13" r="T14" b="T15"/>
              <a:pathLst>
                <a:path w="21600" h="21600">
                  <a:moveTo>
                    <a:pt x="9689" y="1725"/>
                  </a:moveTo>
                  <a:lnTo>
                    <a:pt x="10304" y="85"/>
                  </a:lnTo>
                  <a:lnTo>
                    <a:pt x="11637" y="85"/>
                  </a:lnTo>
                  <a:lnTo>
                    <a:pt x="12303" y="1777"/>
                  </a:lnTo>
                  <a:lnTo>
                    <a:pt x="13072" y="1931"/>
                  </a:lnTo>
                  <a:lnTo>
                    <a:pt x="14303" y="598"/>
                  </a:lnTo>
                  <a:lnTo>
                    <a:pt x="15533" y="1110"/>
                  </a:lnTo>
                  <a:lnTo>
                    <a:pt x="15584" y="2905"/>
                  </a:lnTo>
                  <a:lnTo>
                    <a:pt x="16405" y="3520"/>
                  </a:lnTo>
                  <a:lnTo>
                    <a:pt x="17891" y="2751"/>
                  </a:lnTo>
                  <a:lnTo>
                    <a:pt x="18917" y="3674"/>
                  </a:lnTo>
                  <a:lnTo>
                    <a:pt x="18199" y="5314"/>
                  </a:lnTo>
                  <a:lnTo>
                    <a:pt x="18763" y="6083"/>
                  </a:lnTo>
                  <a:lnTo>
                    <a:pt x="20403" y="6032"/>
                  </a:lnTo>
                  <a:lnTo>
                    <a:pt x="20865" y="7211"/>
                  </a:lnTo>
                  <a:lnTo>
                    <a:pt x="19737" y="8185"/>
                  </a:lnTo>
                  <a:lnTo>
                    <a:pt x="20096" y="9723"/>
                  </a:lnTo>
                  <a:lnTo>
                    <a:pt x="21634" y="10287"/>
                  </a:lnTo>
                  <a:lnTo>
                    <a:pt x="21582" y="11620"/>
                  </a:lnTo>
                  <a:lnTo>
                    <a:pt x="20147" y="12184"/>
                  </a:lnTo>
                  <a:lnTo>
                    <a:pt x="19942" y="13158"/>
                  </a:lnTo>
                  <a:lnTo>
                    <a:pt x="21070" y="14234"/>
                  </a:lnTo>
                  <a:lnTo>
                    <a:pt x="20608" y="15362"/>
                  </a:lnTo>
                  <a:lnTo>
                    <a:pt x="19019" y="15465"/>
                  </a:lnTo>
                  <a:lnTo>
                    <a:pt x="18404" y="16439"/>
                  </a:lnTo>
                  <a:lnTo>
                    <a:pt x="19122" y="17925"/>
                  </a:lnTo>
                  <a:lnTo>
                    <a:pt x="18096" y="18797"/>
                  </a:lnTo>
                  <a:lnTo>
                    <a:pt x="16763" y="18284"/>
                  </a:lnTo>
                  <a:lnTo>
                    <a:pt x="15431" y="19002"/>
                  </a:lnTo>
                  <a:lnTo>
                    <a:pt x="15277" y="20848"/>
                  </a:lnTo>
                  <a:lnTo>
                    <a:pt x="14149" y="21155"/>
                  </a:lnTo>
                  <a:lnTo>
                    <a:pt x="13021" y="19925"/>
                  </a:lnTo>
                  <a:lnTo>
                    <a:pt x="12252" y="20181"/>
                  </a:lnTo>
                  <a:lnTo>
                    <a:pt x="11739" y="21668"/>
                  </a:lnTo>
                  <a:lnTo>
                    <a:pt x="10201" y="21668"/>
                  </a:lnTo>
                  <a:lnTo>
                    <a:pt x="9740" y="20130"/>
                  </a:lnTo>
                  <a:lnTo>
                    <a:pt x="8253" y="19771"/>
                  </a:lnTo>
                  <a:lnTo>
                    <a:pt x="7125" y="21001"/>
                  </a:lnTo>
                  <a:lnTo>
                    <a:pt x="5895" y="20489"/>
                  </a:lnTo>
                  <a:lnTo>
                    <a:pt x="5946" y="18592"/>
                  </a:lnTo>
                  <a:lnTo>
                    <a:pt x="5177" y="18131"/>
                  </a:lnTo>
                  <a:lnTo>
                    <a:pt x="3383" y="18848"/>
                  </a:lnTo>
                  <a:lnTo>
                    <a:pt x="2614" y="17874"/>
                  </a:lnTo>
                  <a:lnTo>
                    <a:pt x="3383" y="16182"/>
                  </a:lnTo>
                  <a:lnTo>
                    <a:pt x="2922" y="15465"/>
                  </a:lnTo>
                  <a:lnTo>
                    <a:pt x="922" y="15516"/>
                  </a:lnTo>
                  <a:lnTo>
                    <a:pt x="512" y="14234"/>
                  </a:lnTo>
                  <a:lnTo>
                    <a:pt x="1948" y="12901"/>
                  </a:lnTo>
                  <a:lnTo>
                    <a:pt x="1896" y="12184"/>
                  </a:lnTo>
                  <a:lnTo>
                    <a:pt x="0" y="11415"/>
                  </a:lnTo>
                  <a:lnTo>
                    <a:pt x="51" y="10031"/>
                  </a:lnTo>
                  <a:lnTo>
                    <a:pt x="1948" y="9313"/>
                  </a:lnTo>
                  <a:lnTo>
                    <a:pt x="2101" y="8595"/>
                  </a:lnTo>
                  <a:lnTo>
                    <a:pt x="615" y="7160"/>
                  </a:lnTo>
                  <a:lnTo>
                    <a:pt x="1127" y="5878"/>
                  </a:lnTo>
                  <a:lnTo>
                    <a:pt x="3178" y="5981"/>
                  </a:lnTo>
                  <a:lnTo>
                    <a:pt x="3588" y="5417"/>
                  </a:lnTo>
                  <a:lnTo>
                    <a:pt x="2819" y="3520"/>
                  </a:lnTo>
                  <a:lnTo>
                    <a:pt x="3742" y="2597"/>
                  </a:lnTo>
                  <a:lnTo>
                    <a:pt x="5536" y="3417"/>
                  </a:lnTo>
                  <a:lnTo>
                    <a:pt x="6049" y="3058"/>
                  </a:lnTo>
                  <a:lnTo>
                    <a:pt x="6100" y="1264"/>
                  </a:lnTo>
                  <a:lnTo>
                    <a:pt x="7228" y="700"/>
                  </a:lnTo>
                  <a:lnTo>
                    <a:pt x="8510" y="2033"/>
                  </a:lnTo>
                  <a:lnTo>
                    <a:pt x="9689" y="1725"/>
                  </a:lnTo>
                  <a:close/>
                  <a:moveTo>
                    <a:pt x="10817" y="14422"/>
                  </a:moveTo>
                  <a:lnTo>
                    <a:pt x="11175" y="14388"/>
                  </a:lnTo>
                  <a:lnTo>
                    <a:pt x="11534" y="14354"/>
                  </a:lnTo>
                  <a:lnTo>
                    <a:pt x="11893" y="14268"/>
                  </a:lnTo>
                  <a:lnTo>
                    <a:pt x="12218" y="14166"/>
                  </a:lnTo>
                  <a:lnTo>
                    <a:pt x="12508" y="13995"/>
                  </a:lnTo>
                  <a:lnTo>
                    <a:pt x="12816" y="13807"/>
                  </a:lnTo>
                  <a:lnTo>
                    <a:pt x="13106" y="13602"/>
                  </a:lnTo>
                  <a:lnTo>
                    <a:pt x="13329" y="13380"/>
                  </a:lnTo>
                  <a:lnTo>
                    <a:pt x="13568" y="13106"/>
                  </a:lnTo>
                  <a:lnTo>
                    <a:pt x="13790" y="12850"/>
                  </a:lnTo>
                  <a:lnTo>
                    <a:pt x="13961" y="12560"/>
                  </a:lnTo>
                  <a:lnTo>
                    <a:pt x="14115" y="12269"/>
                  </a:lnTo>
                  <a:lnTo>
                    <a:pt x="14217" y="11927"/>
                  </a:lnTo>
                  <a:lnTo>
                    <a:pt x="14320" y="11568"/>
                  </a:lnTo>
                  <a:lnTo>
                    <a:pt x="14388" y="11210"/>
                  </a:lnTo>
                  <a:lnTo>
                    <a:pt x="14388" y="10851"/>
                  </a:lnTo>
                  <a:lnTo>
                    <a:pt x="14388" y="10492"/>
                  </a:lnTo>
                  <a:lnTo>
                    <a:pt x="14320" y="10133"/>
                  </a:lnTo>
                  <a:lnTo>
                    <a:pt x="14217" y="9808"/>
                  </a:lnTo>
                  <a:lnTo>
                    <a:pt x="14115" y="9467"/>
                  </a:lnTo>
                  <a:lnTo>
                    <a:pt x="13961" y="9142"/>
                  </a:lnTo>
                  <a:lnTo>
                    <a:pt x="13790" y="8851"/>
                  </a:lnTo>
                  <a:lnTo>
                    <a:pt x="13568" y="8595"/>
                  </a:lnTo>
                  <a:lnTo>
                    <a:pt x="13329" y="8322"/>
                  </a:lnTo>
                  <a:lnTo>
                    <a:pt x="13106" y="8100"/>
                  </a:lnTo>
                  <a:lnTo>
                    <a:pt x="12816" y="7894"/>
                  </a:lnTo>
                  <a:lnTo>
                    <a:pt x="12508" y="7741"/>
                  </a:lnTo>
                  <a:lnTo>
                    <a:pt x="12218" y="7570"/>
                  </a:lnTo>
                  <a:lnTo>
                    <a:pt x="11893" y="7433"/>
                  </a:lnTo>
                  <a:lnTo>
                    <a:pt x="11534" y="7382"/>
                  </a:lnTo>
                  <a:lnTo>
                    <a:pt x="11175" y="7313"/>
                  </a:lnTo>
                  <a:lnTo>
                    <a:pt x="10817" y="7313"/>
                  </a:lnTo>
                  <a:lnTo>
                    <a:pt x="10441" y="7313"/>
                  </a:lnTo>
                  <a:lnTo>
                    <a:pt x="10082" y="7382"/>
                  </a:lnTo>
                  <a:lnTo>
                    <a:pt x="9757" y="7433"/>
                  </a:lnTo>
                  <a:lnTo>
                    <a:pt x="9432" y="7570"/>
                  </a:lnTo>
                  <a:lnTo>
                    <a:pt x="9142" y="7741"/>
                  </a:lnTo>
                  <a:lnTo>
                    <a:pt x="8834" y="7894"/>
                  </a:lnTo>
                  <a:lnTo>
                    <a:pt x="8544" y="8100"/>
                  </a:lnTo>
                  <a:lnTo>
                    <a:pt x="8287" y="8322"/>
                  </a:lnTo>
                  <a:lnTo>
                    <a:pt x="8048" y="8595"/>
                  </a:lnTo>
                  <a:lnTo>
                    <a:pt x="7860" y="8851"/>
                  </a:lnTo>
                  <a:lnTo>
                    <a:pt x="7689" y="9142"/>
                  </a:lnTo>
                  <a:lnTo>
                    <a:pt x="7536" y="9467"/>
                  </a:lnTo>
                  <a:lnTo>
                    <a:pt x="7399" y="9808"/>
                  </a:lnTo>
                  <a:lnTo>
                    <a:pt x="7331" y="10133"/>
                  </a:lnTo>
                  <a:lnTo>
                    <a:pt x="7262" y="10492"/>
                  </a:lnTo>
                  <a:lnTo>
                    <a:pt x="7262" y="10851"/>
                  </a:lnTo>
                  <a:lnTo>
                    <a:pt x="7262" y="11210"/>
                  </a:lnTo>
                  <a:lnTo>
                    <a:pt x="7331" y="11568"/>
                  </a:lnTo>
                  <a:lnTo>
                    <a:pt x="7399" y="11927"/>
                  </a:lnTo>
                  <a:lnTo>
                    <a:pt x="7536" y="12269"/>
                  </a:lnTo>
                  <a:lnTo>
                    <a:pt x="7689" y="12560"/>
                  </a:lnTo>
                  <a:lnTo>
                    <a:pt x="7860" y="12850"/>
                  </a:lnTo>
                  <a:lnTo>
                    <a:pt x="8048" y="13106"/>
                  </a:lnTo>
                  <a:lnTo>
                    <a:pt x="8287" y="13380"/>
                  </a:lnTo>
                  <a:lnTo>
                    <a:pt x="8544" y="13602"/>
                  </a:lnTo>
                  <a:lnTo>
                    <a:pt x="8834" y="13807"/>
                  </a:lnTo>
                  <a:lnTo>
                    <a:pt x="9142" y="13995"/>
                  </a:lnTo>
                  <a:lnTo>
                    <a:pt x="9432" y="14166"/>
                  </a:lnTo>
                  <a:lnTo>
                    <a:pt x="9757" y="14268"/>
                  </a:lnTo>
                  <a:lnTo>
                    <a:pt x="10082" y="14354"/>
                  </a:lnTo>
                  <a:lnTo>
                    <a:pt x="10441" y="14388"/>
                  </a:lnTo>
                  <a:lnTo>
                    <a:pt x="10817" y="14422"/>
                  </a:lnTo>
                  <a:close/>
                </a:path>
              </a:pathLst>
            </a:custGeom>
            <a:solidFill>
              <a:srgbClr val="00CCFF"/>
            </a:solidFill>
            <a:ln w="9525">
              <a:round/>
              <a:headEnd/>
              <a:tailEnd/>
            </a:ln>
            <a:scene3d>
              <a:camera prst="legacyPerspectiveFront">
                <a:rot lat="20099991" lon="1500000" rev="0"/>
              </a:camera>
              <a:lightRig rig="legacyFlat4" dir="b"/>
            </a:scene3d>
            <a:sp3d extrusionH="430200" prstMaterial="legacyMatte">
              <a:bevelT w="13500" h="13500" prst="angle"/>
              <a:bevelB w="13500" h="13500" prst="angle"/>
              <a:extrusionClr>
                <a:srgbClr val="00CCFF"/>
              </a:extrusionClr>
              <a:contourClr>
                <a:srgbClr val="00CCFF"/>
              </a:contourClr>
            </a:sp3d>
          </p:spPr>
          <p:txBody>
            <a:bodyPr>
              <a:flatTx/>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grpSp>
      <p:sp>
        <p:nvSpPr>
          <p:cNvPr id="4101" name="灯片编号占位符 1">
            <a:extLst>
              <a:ext uri="{FF2B5EF4-FFF2-40B4-BE49-F238E27FC236}">
                <a16:creationId xmlns:a16="http://schemas.microsoft.com/office/drawing/2014/main" id="{0F0D750B-9816-41FA-AB8F-FD0A9F13B45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BA3B83-093C-41AB-8682-71875AC8270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376015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Effect transition="in" filter="wipe(left)">
                                      <p:cBhvr>
                                        <p:cTn id="7" dur="500"/>
                                        <p:tgtEl>
                                          <p:spTgt spid="122883">
                                            <p:txEl>
                                              <p:pRg st="0" end="0"/>
                                            </p:txEl>
                                          </p:spTgt>
                                        </p:tgtEl>
                                      </p:cBhvr>
                                    </p:animEffect>
                                  </p:childTnLst>
                                </p:cTn>
                              </p:par>
                              <p:par>
                                <p:cTn id="8" presetID="22" presetClass="entr" presetSubtype="8" fill="hold" nodeType="withEffect">
                                  <p:stCondLst>
                                    <p:cond delay="0"/>
                                  </p:stCondLst>
                                  <p:childTnLst>
                                    <p:set>
                                      <p:cBhvr>
                                        <p:cTn id="9" dur="1" fill="hold">
                                          <p:stCondLst>
                                            <p:cond delay="0"/>
                                          </p:stCondLst>
                                        </p:cTn>
                                        <p:tgtEl>
                                          <p:spTgt spid="122883">
                                            <p:txEl>
                                              <p:pRg st="1" end="1"/>
                                            </p:txEl>
                                          </p:spTgt>
                                        </p:tgtEl>
                                        <p:attrNameLst>
                                          <p:attrName>style.visibility</p:attrName>
                                        </p:attrNameLst>
                                      </p:cBhvr>
                                      <p:to>
                                        <p:strVal val="visible"/>
                                      </p:to>
                                    </p:set>
                                    <p:animEffect transition="in" filter="wipe(left)">
                                      <p:cBhvr>
                                        <p:cTn id="10" dur="500"/>
                                        <p:tgtEl>
                                          <p:spTgt spid="122883">
                                            <p:txEl>
                                              <p:pRg st="1" end="1"/>
                                            </p:txEl>
                                          </p:spTgt>
                                        </p:tgtEl>
                                      </p:cBhvr>
                                    </p:animEffect>
                                  </p:childTnLst>
                                </p:cTn>
                              </p:par>
                              <p:par>
                                <p:cTn id="11" presetID="22" presetClass="entr" presetSubtype="8" fill="hold" nodeType="withEffect">
                                  <p:stCondLst>
                                    <p:cond delay="0"/>
                                  </p:stCondLst>
                                  <p:childTnLst>
                                    <p:set>
                                      <p:cBhvr>
                                        <p:cTn id="12" dur="1" fill="hold">
                                          <p:stCondLst>
                                            <p:cond delay="0"/>
                                          </p:stCondLst>
                                        </p:cTn>
                                        <p:tgtEl>
                                          <p:spTgt spid="122883">
                                            <p:txEl>
                                              <p:pRg st="2" end="2"/>
                                            </p:txEl>
                                          </p:spTgt>
                                        </p:tgtEl>
                                        <p:attrNameLst>
                                          <p:attrName>style.visibility</p:attrName>
                                        </p:attrNameLst>
                                      </p:cBhvr>
                                      <p:to>
                                        <p:strVal val="visible"/>
                                      </p:to>
                                    </p:set>
                                    <p:animEffect transition="in" filter="wipe(left)">
                                      <p:cBhvr>
                                        <p:cTn id="13" dur="500"/>
                                        <p:tgtEl>
                                          <p:spTgt spid="122883">
                                            <p:txEl>
                                              <p:pRg st="2" end="2"/>
                                            </p:txEl>
                                          </p:spTgt>
                                        </p:tgtEl>
                                      </p:cBhvr>
                                    </p:animEffect>
                                  </p:childTnLst>
                                </p:cTn>
                              </p:par>
                              <p:par>
                                <p:cTn id="14" presetID="22" presetClass="entr" presetSubtype="8" fill="hold" nodeType="withEffect">
                                  <p:stCondLst>
                                    <p:cond delay="0"/>
                                  </p:stCondLst>
                                  <p:childTnLst>
                                    <p:set>
                                      <p:cBhvr>
                                        <p:cTn id="15" dur="1" fill="hold">
                                          <p:stCondLst>
                                            <p:cond delay="0"/>
                                          </p:stCondLst>
                                        </p:cTn>
                                        <p:tgtEl>
                                          <p:spTgt spid="122883">
                                            <p:txEl>
                                              <p:pRg st="3" end="3"/>
                                            </p:txEl>
                                          </p:spTgt>
                                        </p:tgtEl>
                                        <p:attrNameLst>
                                          <p:attrName>style.visibility</p:attrName>
                                        </p:attrNameLst>
                                      </p:cBhvr>
                                      <p:to>
                                        <p:strVal val="visible"/>
                                      </p:to>
                                    </p:set>
                                    <p:animEffect transition="in" filter="wipe(left)">
                                      <p:cBhvr>
                                        <p:cTn id="16" dur="500"/>
                                        <p:tgtEl>
                                          <p:spTgt spid="122883">
                                            <p:txEl>
                                              <p:pRg st="3" end="3"/>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22883">
                                            <p:txEl>
                                              <p:pRg st="4" end="4"/>
                                            </p:txEl>
                                          </p:spTgt>
                                        </p:tgtEl>
                                        <p:attrNameLst>
                                          <p:attrName>style.visibility</p:attrName>
                                        </p:attrNameLst>
                                      </p:cBhvr>
                                      <p:to>
                                        <p:strVal val="visible"/>
                                      </p:to>
                                    </p:set>
                                    <p:animEffect transition="in" filter="wipe(left)">
                                      <p:cBhvr>
                                        <p:cTn id="21" dur="500"/>
                                        <p:tgtEl>
                                          <p:spTgt spid="122883">
                                            <p:txEl>
                                              <p:pRg st="4" end="4"/>
                                            </p:txEl>
                                          </p:spTgt>
                                        </p:tgtEl>
                                      </p:cBhvr>
                                    </p:animEffect>
                                  </p:childTnLst>
                                </p:cTn>
                              </p:par>
                              <p:par>
                                <p:cTn id="22" presetID="22" presetClass="entr" presetSubtype="8" fill="hold" nodeType="withEffect">
                                  <p:stCondLst>
                                    <p:cond delay="0"/>
                                  </p:stCondLst>
                                  <p:childTnLst>
                                    <p:set>
                                      <p:cBhvr>
                                        <p:cTn id="23" dur="1" fill="hold">
                                          <p:stCondLst>
                                            <p:cond delay="0"/>
                                          </p:stCondLst>
                                        </p:cTn>
                                        <p:tgtEl>
                                          <p:spTgt spid="122883">
                                            <p:txEl>
                                              <p:pRg st="5" end="5"/>
                                            </p:txEl>
                                          </p:spTgt>
                                        </p:tgtEl>
                                        <p:attrNameLst>
                                          <p:attrName>style.visibility</p:attrName>
                                        </p:attrNameLst>
                                      </p:cBhvr>
                                      <p:to>
                                        <p:strVal val="visible"/>
                                      </p:to>
                                    </p:set>
                                    <p:animEffect transition="in" filter="wipe(left)">
                                      <p:cBhvr>
                                        <p:cTn id="24" dur="500"/>
                                        <p:tgtEl>
                                          <p:spTgt spid="122883">
                                            <p:txEl>
                                              <p:pRg st="5" end="5"/>
                                            </p:txEl>
                                          </p:spTgt>
                                        </p:tgtEl>
                                      </p:cBhvr>
                                    </p:animEffect>
                                  </p:childTnLst>
                                </p:cTn>
                              </p:par>
                              <p:par>
                                <p:cTn id="25" presetID="22" presetClass="entr" presetSubtype="8" fill="hold" nodeType="withEffect">
                                  <p:stCondLst>
                                    <p:cond delay="0"/>
                                  </p:stCondLst>
                                  <p:childTnLst>
                                    <p:set>
                                      <p:cBhvr>
                                        <p:cTn id="26" dur="1" fill="hold">
                                          <p:stCondLst>
                                            <p:cond delay="0"/>
                                          </p:stCondLst>
                                        </p:cTn>
                                        <p:tgtEl>
                                          <p:spTgt spid="122883">
                                            <p:txEl>
                                              <p:pRg st="6" end="6"/>
                                            </p:txEl>
                                          </p:spTgt>
                                        </p:tgtEl>
                                        <p:attrNameLst>
                                          <p:attrName>style.visibility</p:attrName>
                                        </p:attrNameLst>
                                      </p:cBhvr>
                                      <p:to>
                                        <p:strVal val="visible"/>
                                      </p:to>
                                    </p:set>
                                    <p:animEffect transition="in" filter="wipe(left)">
                                      <p:cBhvr>
                                        <p:cTn id="27" dur="500"/>
                                        <p:tgtEl>
                                          <p:spTgt spid="122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941BC874-4D0B-4C8E-A3E0-9D45CCCD4CA7}"/>
              </a:ext>
            </a:extLst>
          </p:cNvPr>
          <p:cNvGraphicFramePr>
            <a:graphicFrameLocks noGrp="1"/>
          </p:cNvGraphicFramePr>
          <p:nvPr>
            <p:ph idx="1"/>
          </p:nvPr>
        </p:nvGraphicFramePr>
        <p:xfrm>
          <a:off x="762000" y="2362200"/>
          <a:ext cx="7696201" cy="3429000"/>
        </p:xfrm>
        <a:graphic>
          <a:graphicData uri="http://schemas.openxmlformats.org/drawingml/2006/table">
            <a:tbl>
              <a:tblPr/>
              <a:tblGrid>
                <a:gridCol w="1321339">
                  <a:extLst>
                    <a:ext uri="{9D8B030D-6E8A-4147-A177-3AD203B41FA5}">
                      <a16:colId xmlns:a16="http://schemas.microsoft.com/office/drawing/2014/main" val="20000"/>
                    </a:ext>
                  </a:extLst>
                </a:gridCol>
                <a:gridCol w="3720273">
                  <a:extLst>
                    <a:ext uri="{9D8B030D-6E8A-4147-A177-3AD203B41FA5}">
                      <a16:colId xmlns:a16="http://schemas.microsoft.com/office/drawing/2014/main" val="20001"/>
                    </a:ext>
                  </a:extLst>
                </a:gridCol>
                <a:gridCol w="2654589">
                  <a:extLst>
                    <a:ext uri="{9D8B030D-6E8A-4147-A177-3AD203B41FA5}">
                      <a16:colId xmlns:a16="http://schemas.microsoft.com/office/drawing/2014/main" val="20002"/>
                    </a:ext>
                  </a:extLst>
                </a:gridCol>
              </a:tblGrid>
              <a:tr h="343574">
                <a:tc>
                  <a:txBody>
                    <a:bodyPr/>
                    <a:lstStyle/>
                    <a:p>
                      <a:pPr indent="266700" algn="ctr">
                        <a:spcBef>
                          <a:spcPts val="120"/>
                        </a:spcBef>
                        <a:spcAft>
                          <a:spcPts val="120"/>
                        </a:spcAft>
                      </a:pPr>
                      <a:r>
                        <a:rPr lang="zh-CN" sz="1400" b="1" kern="100">
                          <a:latin typeface="Times New Roman"/>
                          <a:ea typeface="方正书宋简体"/>
                          <a:cs typeface="Times New Roman"/>
                        </a:rPr>
                        <a:t>过</a:t>
                      </a:r>
                      <a:r>
                        <a:rPr lang="en-US" sz="1400" b="1" kern="100">
                          <a:latin typeface="Times New Roman"/>
                          <a:ea typeface="方正书宋简体"/>
                          <a:cs typeface="Times New Roman"/>
                        </a:rPr>
                        <a:t>  </a:t>
                      </a:r>
                      <a:r>
                        <a:rPr lang="zh-CN" sz="1400" b="1" kern="100">
                          <a:latin typeface="Times New Roman"/>
                          <a:ea typeface="方正书宋简体"/>
                          <a:cs typeface="Times New Roman"/>
                        </a:rPr>
                        <a:t>程</a:t>
                      </a:r>
                      <a:r>
                        <a:rPr lang="en-US" sz="1400" b="1" kern="100">
                          <a:latin typeface="Times New Roman"/>
                          <a:ea typeface="方正书宋简体"/>
                          <a:cs typeface="Times New Roman"/>
                        </a:rPr>
                        <a:t>  </a:t>
                      </a:r>
                      <a:r>
                        <a:rPr lang="zh-CN" sz="1400" b="1" kern="100">
                          <a:latin typeface="Times New Roman"/>
                          <a:ea typeface="方正书宋简体"/>
                          <a:cs typeface="Times New Roman"/>
                        </a:rPr>
                        <a:t>域</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接受评审的活动例子</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接受评审的工作产品的例子</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165456">
                <a:tc>
                  <a:txBody>
                    <a:bodyPr/>
                    <a:lstStyle/>
                    <a:p>
                      <a:pPr indent="266700" algn="just">
                        <a:spcBef>
                          <a:spcPts val="120"/>
                        </a:spcBef>
                        <a:spcAft>
                          <a:spcPts val="120"/>
                        </a:spcAft>
                      </a:pPr>
                      <a:r>
                        <a:rPr lang="zh-CN" sz="1400" b="1" kern="100">
                          <a:latin typeface="Times New Roman"/>
                          <a:ea typeface="方正书宋简体"/>
                          <a:cs typeface="Times New Roman"/>
                        </a:rPr>
                        <a:t>测量和分析</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测量和分析活动的调整</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测量结果的提供</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基础和导出测度的规格说明</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数据采集和存储规程</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分析结果和报告草稿</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54514">
                <a:tc>
                  <a:txBody>
                    <a:bodyPr/>
                    <a:lstStyle/>
                    <a:p>
                      <a:pPr indent="266700" algn="just">
                        <a:spcBef>
                          <a:spcPts val="120"/>
                        </a:spcBef>
                        <a:spcAft>
                          <a:spcPts val="120"/>
                        </a:spcAft>
                      </a:pPr>
                      <a:r>
                        <a:rPr lang="zh-CN" sz="1400" b="1" kern="100">
                          <a:latin typeface="Times New Roman"/>
                          <a:ea typeface="方正书宋简体"/>
                          <a:cs typeface="Times New Roman"/>
                        </a:rPr>
                        <a:t>过程和产品质量保证</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过程和工作产品的客观评价</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不符合项的跟踪和交流</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不符合情况报告</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评价记录和报告</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165456">
                <a:tc>
                  <a:txBody>
                    <a:bodyPr/>
                    <a:lstStyle/>
                    <a:p>
                      <a:pPr indent="266700" algn="just">
                        <a:spcBef>
                          <a:spcPts val="120"/>
                        </a:spcBef>
                        <a:spcAft>
                          <a:spcPts val="120"/>
                        </a:spcAft>
                      </a:pPr>
                      <a:r>
                        <a:rPr lang="zh-CN" sz="1400" b="1" kern="100">
                          <a:latin typeface="Times New Roman"/>
                          <a:ea typeface="方正书宋简体"/>
                          <a:cs typeface="Times New Roman"/>
                        </a:rPr>
                        <a:t>配置管理</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基线的建立</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更改的跟踪和控制</a:t>
                      </a:r>
                      <a:endParaRPr lang="zh-CN" sz="1400" b="1" kern="1000">
                        <a:latin typeface="Times New Roman"/>
                        <a:ea typeface="方正书宋简体"/>
                        <a:cs typeface="Times New Roman"/>
                      </a:endParaRPr>
                    </a:p>
                    <a:p>
                      <a:pPr indent="266700" algn="just">
                        <a:spcBef>
                          <a:spcPts val="120"/>
                        </a:spcBef>
                        <a:spcAft>
                          <a:spcPts val="120"/>
                        </a:spcAft>
                      </a:pPr>
                      <a:r>
                        <a:rPr lang="en-US" sz="1400" b="1" kern="100">
                          <a:latin typeface="Times New Roman"/>
                          <a:ea typeface="方正书宋简体"/>
                          <a:cs typeface="Times New Roman"/>
                        </a:rPr>
                        <a:t>●  </a:t>
                      </a:r>
                      <a:r>
                        <a:rPr lang="zh-CN" sz="1400" b="1" kern="100">
                          <a:latin typeface="Times New Roman"/>
                          <a:ea typeface="方正书宋简体"/>
                          <a:cs typeface="Times New Roman"/>
                        </a:rPr>
                        <a:t>基线完整性的建立和维护</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20"/>
                        </a:spcBef>
                        <a:spcAft>
                          <a:spcPts val="120"/>
                        </a:spcAft>
                      </a:pP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基线档案</a:t>
                      </a:r>
                      <a:endParaRPr lang="zh-CN" sz="1400" b="1" kern="1000" dirty="0">
                        <a:latin typeface="Times New Roman"/>
                        <a:ea typeface="方正书宋简体"/>
                        <a:cs typeface="Times New Roman"/>
                      </a:endParaRPr>
                    </a:p>
                    <a:p>
                      <a:pPr indent="266700" algn="just">
                        <a:spcBef>
                          <a:spcPts val="120"/>
                        </a:spcBef>
                        <a:spcAft>
                          <a:spcPts val="120"/>
                        </a:spcAft>
                      </a:pP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更改申请数据库</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44054" name="矩形 4">
            <a:extLst>
              <a:ext uri="{FF2B5EF4-FFF2-40B4-BE49-F238E27FC236}">
                <a16:creationId xmlns:a16="http://schemas.microsoft.com/office/drawing/2014/main" id="{5E7BE4AF-6C79-4FE0-A441-60452D15EB70}"/>
              </a:ext>
            </a:extLst>
          </p:cNvPr>
          <p:cNvSpPr>
            <a:spLocks noChangeArrowheads="1"/>
          </p:cNvSpPr>
          <p:nvPr/>
        </p:nvSpPr>
        <p:spPr bwMode="auto">
          <a:xfrm>
            <a:off x="7239000" y="18288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55" name="灯片编号占位符 1">
            <a:extLst>
              <a:ext uri="{FF2B5EF4-FFF2-40B4-BE49-F238E27FC236}">
                <a16:creationId xmlns:a16="http://schemas.microsoft.com/office/drawing/2014/main" id="{DE738D83-3753-469A-BD88-D35498750F2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4572403-545C-4D01-8D3E-621DAA7C040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81855934"/>
      </p:ext>
    </p:extLst>
  </p:cSld>
  <p:clrMapOvr>
    <a:masterClrMapping/>
  </p:clrMapOvr>
</p:sld>
</file>

<file path=ppt/slides/slide7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2FBB672C-7038-4DB0-8670-3E9AA78EC5F8}"/>
              </a:ext>
            </a:extLst>
          </p:cNvPr>
          <p:cNvGraphicFramePr>
            <a:graphicFrameLocks noGrp="1"/>
          </p:cNvGraphicFramePr>
          <p:nvPr>
            <p:ph idx="1"/>
          </p:nvPr>
        </p:nvGraphicFramePr>
        <p:xfrm>
          <a:off x="381000" y="2667000"/>
          <a:ext cx="8153400" cy="3048000"/>
        </p:xfrm>
        <a:graphic>
          <a:graphicData uri="http://schemas.openxmlformats.org/drawingml/2006/table">
            <a:tbl>
              <a:tblPr/>
              <a:tblGrid>
                <a:gridCol w="2667000">
                  <a:extLst>
                    <a:ext uri="{9D8B030D-6E8A-4147-A177-3AD203B41FA5}">
                      <a16:colId xmlns:a16="http://schemas.microsoft.com/office/drawing/2014/main" val="20000"/>
                    </a:ext>
                  </a:extLst>
                </a:gridCol>
                <a:gridCol w="5486400">
                  <a:extLst>
                    <a:ext uri="{9D8B030D-6E8A-4147-A177-3AD203B41FA5}">
                      <a16:colId xmlns:a16="http://schemas.microsoft.com/office/drawing/2014/main" val="20001"/>
                    </a:ext>
                  </a:extLst>
                </a:gridCol>
              </a:tblGrid>
              <a:tr h="221437">
                <a:tc>
                  <a:txBody>
                    <a:bodyPr/>
                    <a:lstStyle/>
                    <a:p>
                      <a:pPr indent="266700" algn="ctr">
                        <a:spcBef>
                          <a:spcPts val="120"/>
                        </a:spcBef>
                        <a:spcAft>
                          <a:spcPts val="120"/>
                        </a:spcAft>
                      </a:pPr>
                      <a:r>
                        <a:rPr lang="zh-CN" sz="1400" b="1" kern="100">
                          <a:latin typeface="Times New Roman"/>
                          <a:ea typeface="方正书宋简体"/>
                          <a:cs typeface="Times New Roman"/>
                        </a:rPr>
                        <a:t>典型工作产品</a:t>
                      </a:r>
                      <a:endParaRPr lang="zh-CN" sz="1400" b="1" kern="100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子</a:t>
                      </a:r>
                      <a:r>
                        <a:rPr lang="en-US" sz="1400" b="1" kern="100">
                          <a:latin typeface="Times New Roman"/>
                          <a:ea typeface="方正书宋简体"/>
                          <a:cs typeface="Times New Roman"/>
                        </a:rPr>
                        <a:t>  </a:t>
                      </a:r>
                      <a:r>
                        <a:rPr lang="zh-CN" sz="1400" b="1" kern="100">
                          <a:latin typeface="Times New Roman"/>
                          <a:ea typeface="方正书宋简体"/>
                          <a:cs typeface="Times New Roman"/>
                        </a:rPr>
                        <a:t>实</a:t>
                      </a:r>
                      <a:r>
                        <a:rPr lang="en-US" sz="1400" b="1" kern="100">
                          <a:latin typeface="Times New Roman"/>
                          <a:ea typeface="方正书宋简体"/>
                          <a:cs typeface="Times New Roman"/>
                        </a:rPr>
                        <a:t>  </a:t>
                      </a:r>
                      <a:r>
                        <a:rPr lang="zh-CN" sz="1400" b="1" kern="100">
                          <a:latin typeface="Times New Roman"/>
                          <a:ea typeface="方正书宋简体"/>
                          <a:cs typeface="Times New Roman"/>
                        </a:rPr>
                        <a:t>践</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826563">
                <a:tc>
                  <a:txBody>
                    <a:bodyPr/>
                    <a:lstStyle/>
                    <a:p>
                      <a:pPr indent="266700" algn="just">
                        <a:spcBef>
                          <a:spcPts val="70"/>
                        </a:spcBef>
                        <a:spcAft>
                          <a:spcPts val="70"/>
                        </a:spcAft>
                      </a:pPr>
                      <a:r>
                        <a:rPr lang="en-US" sz="1400" b="1" kern="100">
                          <a:latin typeface="Times New Roman"/>
                          <a:ea typeface="方正书宋简体"/>
                          <a:cs typeface="Times New Roman"/>
                        </a:rPr>
                        <a:t>1</a:t>
                      </a:r>
                      <a:r>
                        <a:rPr lang="zh-CN" sz="1400" b="1" kern="100">
                          <a:latin typeface="Times New Roman"/>
                          <a:ea typeface="方正书宋简体"/>
                          <a:cs typeface="Times New Roman"/>
                        </a:rPr>
                        <a:t>．同行评审日程表</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2</a:t>
                      </a:r>
                      <a:r>
                        <a:rPr lang="zh-CN" sz="1400" b="1" kern="100">
                          <a:latin typeface="Times New Roman"/>
                          <a:ea typeface="方正书宋简体"/>
                          <a:cs typeface="Times New Roman"/>
                        </a:rPr>
                        <a:t>．同行评审检查单</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3</a:t>
                      </a:r>
                      <a:r>
                        <a:rPr lang="zh-CN" sz="1400" b="1" kern="100">
                          <a:latin typeface="Times New Roman"/>
                          <a:ea typeface="方正书宋简体"/>
                          <a:cs typeface="Times New Roman"/>
                        </a:rPr>
                        <a:t>．同行评审的入口出口准则</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4</a:t>
                      </a:r>
                      <a:r>
                        <a:rPr lang="zh-CN" sz="1400" b="1" kern="100">
                          <a:latin typeface="Times New Roman"/>
                          <a:ea typeface="方正书宋简体"/>
                          <a:cs typeface="Times New Roman"/>
                        </a:rPr>
                        <a:t>．要求另一次评审的准则</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5</a:t>
                      </a:r>
                      <a:r>
                        <a:rPr lang="zh-CN" sz="1400" b="1" kern="100">
                          <a:latin typeface="Times New Roman"/>
                          <a:ea typeface="方正书宋简体"/>
                          <a:cs typeface="Times New Roman"/>
                        </a:rPr>
                        <a:t>．同行评审培训材料</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6</a:t>
                      </a:r>
                      <a:r>
                        <a:rPr lang="zh-CN" sz="1400" b="1" kern="100">
                          <a:latin typeface="Times New Roman"/>
                          <a:ea typeface="方正书宋简体"/>
                          <a:cs typeface="Times New Roman"/>
                        </a:rPr>
                        <a:t>．选定的待评审的工作产品</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70"/>
                        </a:spcBef>
                        <a:spcAft>
                          <a:spcPts val="70"/>
                        </a:spcAft>
                      </a:pPr>
                      <a:r>
                        <a:rPr lang="en-US" sz="1400" b="1" kern="100" dirty="0">
                          <a:latin typeface="Times New Roman"/>
                          <a:ea typeface="方正书宋简体"/>
                          <a:cs typeface="Times New Roman"/>
                        </a:rPr>
                        <a:t>1</a:t>
                      </a:r>
                      <a:r>
                        <a:rPr lang="zh-CN" sz="1400" b="1" kern="100" dirty="0">
                          <a:latin typeface="Times New Roman"/>
                          <a:ea typeface="方正书宋简体"/>
                          <a:cs typeface="Times New Roman"/>
                        </a:rPr>
                        <a:t>．确定将进行同行评审的类型：审查、结构化走查或活动评审</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2</a:t>
                      </a:r>
                      <a:r>
                        <a:rPr lang="zh-CN" sz="1400" b="1" kern="100" dirty="0">
                          <a:latin typeface="Times New Roman"/>
                          <a:ea typeface="方正书宋简体"/>
                          <a:cs typeface="Times New Roman"/>
                        </a:rPr>
                        <a:t>．确定同行评审期间数据采集要求</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3</a:t>
                      </a:r>
                      <a:r>
                        <a:rPr lang="zh-CN" sz="1400" b="1" kern="100" dirty="0">
                          <a:latin typeface="Times New Roman"/>
                          <a:ea typeface="方正书宋简体"/>
                          <a:cs typeface="Times New Roman"/>
                        </a:rPr>
                        <a:t>．建立并维护同行评审的入口和出口准则</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4</a:t>
                      </a:r>
                      <a:r>
                        <a:rPr lang="zh-CN" sz="1400" b="1" kern="100" dirty="0">
                          <a:latin typeface="Times New Roman"/>
                          <a:ea typeface="方正书宋简体"/>
                          <a:cs typeface="Times New Roman"/>
                        </a:rPr>
                        <a:t>．建立并维护要求另一次评审的准则</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5</a:t>
                      </a:r>
                      <a:r>
                        <a:rPr lang="zh-CN" sz="1400" b="1" kern="100" dirty="0">
                          <a:latin typeface="Times New Roman"/>
                          <a:ea typeface="方正书宋简体"/>
                          <a:cs typeface="Times New Roman"/>
                        </a:rPr>
                        <a:t>．建立并维护检查单，确保评审各工作产品的一致性（检查单可包括：构造规则、设计指南、完备性、正确性、维护性、共同的缺陷类型）</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6</a:t>
                      </a:r>
                      <a:r>
                        <a:rPr lang="zh-CN" sz="1400" b="1" kern="100" dirty="0">
                          <a:latin typeface="Times New Roman"/>
                          <a:ea typeface="方正书宋简体"/>
                          <a:cs typeface="Times New Roman"/>
                        </a:rPr>
                        <a:t>．制定同行评审日程表（包括同行评审培训及评审材料汇集）</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7</a:t>
                      </a:r>
                      <a:r>
                        <a:rPr lang="zh-CN" sz="1400" b="1" kern="100" dirty="0">
                          <a:latin typeface="Times New Roman"/>
                          <a:ea typeface="方正书宋简体"/>
                          <a:cs typeface="Times New Roman"/>
                        </a:rPr>
                        <a:t>．分发之前确保工作产品满足同行评审入口准则</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8</a:t>
                      </a:r>
                      <a:r>
                        <a:rPr lang="zh-CN" sz="1400" b="1" kern="100" dirty="0">
                          <a:latin typeface="Times New Roman"/>
                          <a:ea typeface="方正书宋简体"/>
                          <a:cs typeface="Times New Roman"/>
                        </a:rPr>
                        <a:t>．尽早分发被评审的工作产品及有关信息给参与者，以利于准备</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9</a:t>
                      </a:r>
                      <a:r>
                        <a:rPr lang="zh-CN" sz="1400" b="1" kern="100" dirty="0">
                          <a:latin typeface="Times New Roman"/>
                          <a:ea typeface="方正书宋简体"/>
                          <a:cs typeface="Times New Roman"/>
                        </a:rPr>
                        <a:t>．合适时为同行评审指派角色（如领导、朗读、记录、写作者）</a:t>
                      </a:r>
                      <a:endParaRPr lang="zh-CN" sz="1400" b="1" kern="1000" dirty="0">
                        <a:latin typeface="Times New Roman"/>
                        <a:ea typeface="方正书宋简体"/>
                        <a:cs typeface="Times New Roman"/>
                      </a:endParaRPr>
                    </a:p>
                    <a:p>
                      <a:pPr indent="107950" algn="just">
                        <a:spcBef>
                          <a:spcPts val="70"/>
                        </a:spcBef>
                        <a:spcAft>
                          <a:spcPts val="70"/>
                        </a:spcAft>
                      </a:pPr>
                      <a:r>
                        <a:rPr lang="en-US" sz="1400" b="1" kern="100" dirty="0">
                          <a:latin typeface="Times New Roman"/>
                          <a:ea typeface="方正书宋简体"/>
                          <a:cs typeface="Times New Roman"/>
                        </a:rPr>
                        <a:t>10</a:t>
                      </a:r>
                      <a:r>
                        <a:rPr lang="zh-CN" sz="1400" b="1" kern="100" dirty="0">
                          <a:latin typeface="Times New Roman"/>
                          <a:ea typeface="方正书宋简体"/>
                          <a:cs typeface="Times New Roman"/>
                        </a:rPr>
                        <a:t>．同行评审前阅读工作产品，作好评审准备</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5067" name="矩形 4">
            <a:extLst>
              <a:ext uri="{FF2B5EF4-FFF2-40B4-BE49-F238E27FC236}">
                <a16:creationId xmlns:a16="http://schemas.microsoft.com/office/drawing/2014/main" id="{3C19C6A8-853E-45E2-B6CF-388436DB33B4}"/>
              </a:ext>
            </a:extLst>
          </p:cNvPr>
          <p:cNvSpPr>
            <a:spLocks noChangeArrowheads="1"/>
          </p:cNvSpPr>
          <p:nvPr/>
        </p:nvSpPr>
        <p:spPr bwMode="auto">
          <a:xfrm>
            <a:off x="1676400" y="1752600"/>
            <a:ext cx="5791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9.5	CMMI 3</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级“验证过程域”的特定实践之一</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5068" name="灯片编号占位符 1">
            <a:extLst>
              <a:ext uri="{FF2B5EF4-FFF2-40B4-BE49-F238E27FC236}">
                <a16:creationId xmlns:a16="http://schemas.microsoft.com/office/drawing/2014/main" id="{D920AD48-0698-41D4-A141-ED8F1D7772C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C77E3D8-AE71-4B5F-B80E-A38E11CC485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5503148"/>
      </p:ext>
    </p:extLst>
  </p:cSld>
  <p:clrMapOvr>
    <a:masterClrMapping/>
  </p:clrMapOvr>
</p:sld>
</file>

<file path=ppt/slides/slide7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DD6EB52-3882-4BF9-B52D-B246C3ABCD49}"/>
              </a:ext>
            </a:extLst>
          </p:cNvPr>
          <p:cNvGraphicFramePr>
            <a:graphicFrameLocks noGrp="1"/>
          </p:cNvGraphicFramePr>
          <p:nvPr>
            <p:ph idx="1"/>
          </p:nvPr>
        </p:nvGraphicFramePr>
        <p:xfrm>
          <a:off x="1066800" y="3048000"/>
          <a:ext cx="7315200" cy="2011363"/>
        </p:xfrm>
        <a:graphic>
          <a:graphicData uri="http://schemas.openxmlformats.org/drawingml/2006/table">
            <a:tbl>
              <a:tblPr/>
              <a:tblGrid>
                <a:gridCol w="2186272">
                  <a:extLst>
                    <a:ext uri="{9D8B030D-6E8A-4147-A177-3AD203B41FA5}">
                      <a16:colId xmlns:a16="http://schemas.microsoft.com/office/drawing/2014/main" val="20000"/>
                    </a:ext>
                  </a:extLst>
                </a:gridCol>
                <a:gridCol w="5128928">
                  <a:extLst>
                    <a:ext uri="{9D8B030D-6E8A-4147-A177-3AD203B41FA5}">
                      <a16:colId xmlns:a16="http://schemas.microsoft.com/office/drawing/2014/main" val="20001"/>
                    </a:ext>
                  </a:extLst>
                </a:gridCol>
              </a:tblGrid>
              <a:tr h="230813">
                <a:tc>
                  <a:txBody>
                    <a:bodyPr/>
                    <a:lstStyle/>
                    <a:p>
                      <a:pPr indent="266700" algn="ctr">
                        <a:spcBef>
                          <a:spcPts val="120"/>
                        </a:spcBef>
                        <a:spcAft>
                          <a:spcPts val="120"/>
                        </a:spcAft>
                      </a:pPr>
                      <a:r>
                        <a:rPr lang="zh-CN" sz="1400" b="1" kern="100" dirty="0">
                          <a:latin typeface="Times New Roman"/>
                          <a:ea typeface="方正书宋简体"/>
                          <a:cs typeface="Times New Roman"/>
                        </a:rPr>
                        <a:t>典型工作产品</a:t>
                      </a:r>
                      <a:endParaRPr lang="zh-CN"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子</a:t>
                      </a:r>
                      <a:r>
                        <a:rPr lang="en-US" sz="1400" b="1" kern="100">
                          <a:latin typeface="Times New Roman"/>
                          <a:ea typeface="方正书宋简体"/>
                          <a:cs typeface="Times New Roman"/>
                        </a:rPr>
                        <a:t>  </a:t>
                      </a:r>
                      <a:r>
                        <a:rPr lang="zh-CN" sz="1400" b="1" kern="100">
                          <a:latin typeface="Times New Roman"/>
                          <a:ea typeface="方正书宋简体"/>
                          <a:cs typeface="Times New Roman"/>
                        </a:rPr>
                        <a:t>实</a:t>
                      </a:r>
                      <a:r>
                        <a:rPr lang="en-US" sz="1400" b="1" kern="100">
                          <a:latin typeface="Times New Roman"/>
                          <a:ea typeface="方正书宋简体"/>
                          <a:cs typeface="Times New Roman"/>
                        </a:rPr>
                        <a:t>  </a:t>
                      </a:r>
                      <a:r>
                        <a:rPr lang="zh-CN" sz="1400" b="1" kern="100">
                          <a:latin typeface="Times New Roman"/>
                          <a:ea typeface="方正书宋简体"/>
                          <a:cs typeface="Times New Roman"/>
                        </a:rPr>
                        <a:t>践</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780550">
                <a:tc>
                  <a:txBody>
                    <a:bodyPr/>
                    <a:lstStyle/>
                    <a:p>
                      <a:pPr indent="266700" algn="just">
                        <a:spcBef>
                          <a:spcPts val="70"/>
                        </a:spcBef>
                        <a:spcAft>
                          <a:spcPts val="70"/>
                        </a:spcAft>
                      </a:pPr>
                      <a:r>
                        <a:rPr lang="en-US" sz="1400" b="1" kern="100">
                          <a:latin typeface="Times New Roman"/>
                          <a:ea typeface="方正书宋简体"/>
                          <a:cs typeface="Times New Roman"/>
                        </a:rPr>
                        <a:t>1</a:t>
                      </a:r>
                      <a:r>
                        <a:rPr lang="zh-CN" sz="1400" b="1" kern="100">
                          <a:latin typeface="Times New Roman"/>
                          <a:ea typeface="方正书宋简体"/>
                          <a:cs typeface="Times New Roman"/>
                        </a:rPr>
                        <a:t>．同行评审结果</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2</a:t>
                      </a:r>
                      <a:r>
                        <a:rPr lang="zh-CN" sz="1400" b="1" kern="100">
                          <a:latin typeface="Times New Roman"/>
                          <a:ea typeface="方正书宋简体"/>
                          <a:cs typeface="Times New Roman"/>
                        </a:rPr>
                        <a:t>．同行评审问题</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3</a:t>
                      </a:r>
                      <a:r>
                        <a:rPr lang="zh-CN" sz="1400" b="1" kern="100">
                          <a:latin typeface="Times New Roman"/>
                          <a:ea typeface="方正书宋简体"/>
                          <a:cs typeface="Times New Roman"/>
                        </a:rPr>
                        <a:t>．同行评审数据</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70"/>
                        </a:spcBef>
                        <a:spcAft>
                          <a:spcPts val="70"/>
                        </a:spcAft>
                      </a:pPr>
                      <a:r>
                        <a:rPr lang="en-US" sz="1400" b="1" kern="100" dirty="0">
                          <a:latin typeface="Times New Roman"/>
                          <a:ea typeface="方正书宋简体"/>
                          <a:cs typeface="Times New Roman"/>
                        </a:rPr>
                        <a:t>1</a:t>
                      </a:r>
                      <a:r>
                        <a:rPr lang="zh-CN" sz="1400" b="1" kern="100" dirty="0">
                          <a:latin typeface="Times New Roman"/>
                          <a:ea typeface="方正书宋简体"/>
                          <a:cs typeface="Times New Roman"/>
                        </a:rPr>
                        <a:t>．履行同行评审指派角色的职责</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2</a:t>
                      </a:r>
                      <a:r>
                        <a:rPr lang="zh-CN" sz="1400" b="1" kern="100" dirty="0">
                          <a:latin typeface="Times New Roman"/>
                          <a:ea typeface="方正书宋简体"/>
                          <a:cs typeface="Times New Roman"/>
                        </a:rPr>
                        <a:t>．标识并记录工作产品中的缺陷及其他问题</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3</a:t>
                      </a:r>
                      <a:r>
                        <a:rPr lang="zh-CN" sz="1400" b="1" kern="100" dirty="0">
                          <a:latin typeface="Times New Roman"/>
                          <a:ea typeface="方正书宋简体"/>
                          <a:cs typeface="Times New Roman"/>
                        </a:rPr>
                        <a:t>．记录同行评审的结果，包括措施项</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4</a:t>
                      </a:r>
                      <a:r>
                        <a:rPr lang="zh-CN" sz="1400" b="1" kern="100" dirty="0">
                          <a:latin typeface="Times New Roman"/>
                          <a:ea typeface="方正书宋简体"/>
                          <a:cs typeface="Times New Roman"/>
                        </a:rPr>
                        <a:t>．采集同行评审数据</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5</a:t>
                      </a:r>
                      <a:r>
                        <a:rPr lang="zh-CN" sz="1400" b="1" kern="100" dirty="0">
                          <a:latin typeface="Times New Roman"/>
                          <a:ea typeface="方正书宋简体"/>
                          <a:cs typeface="Times New Roman"/>
                        </a:rPr>
                        <a:t>．标识措施项并将问题通知有关共利益者</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6</a:t>
                      </a:r>
                      <a:r>
                        <a:rPr lang="zh-CN" sz="1400" b="1" kern="100" dirty="0">
                          <a:latin typeface="Times New Roman"/>
                          <a:ea typeface="方正书宋简体"/>
                          <a:cs typeface="Times New Roman"/>
                        </a:rPr>
                        <a:t>．若规定的准则有要求，则进行附加的同行评审</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7</a:t>
                      </a:r>
                      <a:r>
                        <a:rPr lang="zh-CN" sz="1400" b="1" kern="100" dirty="0">
                          <a:latin typeface="Times New Roman"/>
                          <a:ea typeface="方正书宋简体"/>
                          <a:cs typeface="Times New Roman"/>
                        </a:rPr>
                        <a:t>．确保满足同行评审的出口准则</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6091" name="矩形 4">
            <a:extLst>
              <a:ext uri="{FF2B5EF4-FFF2-40B4-BE49-F238E27FC236}">
                <a16:creationId xmlns:a16="http://schemas.microsoft.com/office/drawing/2014/main" id="{6F3F35B0-B9BE-43BF-B222-7197DFFE8EB0}"/>
              </a:ext>
            </a:extLst>
          </p:cNvPr>
          <p:cNvSpPr>
            <a:spLocks noChangeArrowheads="1"/>
          </p:cNvSpPr>
          <p:nvPr/>
        </p:nvSpPr>
        <p:spPr bwMode="auto">
          <a:xfrm>
            <a:off x="1905000" y="2514600"/>
            <a:ext cx="563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9.6	CMMI 3</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级“验证过程域”的特定实践之二</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6092" name="灯片编号占位符 1">
            <a:extLst>
              <a:ext uri="{FF2B5EF4-FFF2-40B4-BE49-F238E27FC236}">
                <a16:creationId xmlns:a16="http://schemas.microsoft.com/office/drawing/2014/main" id="{EC014FA1-FB9D-4716-899C-028509C0D5F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2C1090D-DD62-4C92-888D-B9B10733E73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30356576"/>
      </p:ext>
    </p:extLst>
  </p:cSld>
  <p:clrMapOvr>
    <a:masterClrMapping/>
  </p:clrMapOvr>
</p:sld>
</file>

<file path=ppt/slides/slide7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4C8EB7EE-88C3-45DD-A9EA-594A9899A785}"/>
              </a:ext>
            </a:extLst>
          </p:cNvPr>
          <p:cNvGraphicFramePr>
            <a:graphicFrameLocks noGrp="1"/>
          </p:cNvGraphicFramePr>
          <p:nvPr>
            <p:ph idx="1"/>
          </p:nvPr>
        </p:nvGraphicFramePr>
        <p:xfrm>
          <a:off x="609600" y="2743200"/>
          <a:ext cx="7772400" cy="2819400"/>
        </p:xfrm>
        <a:graphic>
          <a:graphicData uri="http://schemas.openxmlformats.org/drawingml/2006/table">
            <a:tbl>
              <a:tblPr/>
              <a:tblGrid>
                <a:gridCol w="2322914">
                  <a:extLst>
                    <a:ext uri="{9D8B030D-6E8A-4147-A177-3AD203B41FA5}">
                      <a16:colId xmlns:a16="http://schemas.microsoft.com/office/drawing/2014/main" val="20000"/>
                    </a:ext>
                  </a:extLst>
                </a:gridCol>
                <a:gridCol w="5449486">
                  <a:extLst>
                    <a:ext uri="{9D8B030D-6E8A-4147-A177-3AD203B41FA5}">
                      <a16:colId xmlns:a16="http://schemas.microsoft.com/office/drawing/2014/main" val="20001"/>
                    </a:ext>
                  </a:extLst>
                </a:gridCol>
              </a:tblGrid>
              <a:tr h="504524">
                <a:tc>
                  <a:txBody>
                    <a:bodyPr/>
                    <a:lstStyle/>
                    <a:p>
                      <a:pPr indent="266700" algn="ctr">
                        <a:spcBef>
                          <a:spcPts val="120"/>
                        </a:spcBef>
                        <a:spcAft>
                          <a:spcPts val="120"/>
                        </a:spcAft>
                      </a:pPr>
                      <a:r>
                        <a:rPr lang="zh-CN" sz="1400" b="1" kern="100" dirty="0">
                          <a:latin typeface="Times New Roman"/>
                          <a:ea typeface="方正书宋简体"/>
                          <a:cs typeface="Times New Roman"/>
                        </a:rPr>
                        <a:t>典型工作产品</a:t>
                      </a:r>
                      <a:endParaRPr lang="zh-CN" sz="1400" b="1" kern="1000" dirty="0">
                        <a:latin typeface="Times New Roman"/>
                        <a:ea typeface="方正书宋简体"/>
                        <a:cs typeface="Times New Roman"/>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子</a:t>
                      </a:r>
                      <a:r>
                        <a:rPr lang="en-US" sz="1400" b="1" kern="100">
                          <a:latin typeface="Times New Roman"/>
                          <a:ea typeface="方正书宋简体"/>
                          <a:cs typeface="Times New Roman"/>
                        </a:rPr>
                        <a:t>  </a:t>
                      </a:r>
                      <a:r>
                        <a:rPr lang="zh-CN" sz="1400" b="1" kern="100">
                          <a:latin typeface="Times New Roman"/>
                          <a:ea typeface="方正书宋简体"/>
                          <a:cs typeface="Times New Roman"/>
                        </a:rPr>
                        <a:t>实</a:t>
                      </a:r>
                      <a:r>
                        <a:rPr lang="en-US" sz="1400" b="1" kern="100">
                          <a:latin typeface="Times New Roman"/>
                          <a:ea typeface="方正书宋简体"/>
                          <a:cs typeface="Times New Roman"/>
                        </a:rPr>
                        <a:t>  </a:t>
                      </a:r>
                      <a:r>
                        <a:rPr lang="zh-CN" sz="1400" b="1" kern="100">
                          <a:latin typeface="Times New Roman"/>
                          <a:ea typeface="方正书宋简体"/>
                          <a:cs typeface="Times New Roman"/>
                        </a:rPr>
                        <a:t>践</a:t>
                      </a:r>
                      <a:endParaRPr lang="zh-CN" sz="1400" b="1" kern="100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14876">
                <a:tc>
                  <a:txBody>
                    <a:bodyPr/>
                    <a:lstStyle/>
                    <a:p>
                      <a:pPr indent="266700" algn="just">
                        <a:spcBef>
                          <a:spcPts val="70"/>
                        </a:spcBef>
                        <a:spcAft>
                          <a:spcPts val="70"/>
                        </a:spcAft>
                      </a:pPr>
                      <a:r>
                        <a:rPr lang="en-US" sz="1400" b="1" kern="100">
                          <a:latin typeface="Times New Roman"/>
                          <a:ea typeface="方正书宋简体"/>
                          <a:cs typeface="Times New Roman"/>
                        </a:rPr>
                        <a:t>1</a:t>
                      </a:r>
                      <a:r>
                        <a:rPr lang="zh-CN" sz="1400" b="1" kern="100">
                          <a:latin typeface="Times New Roman"/>
                          <a:ea typeface="方正书宋简体"/>
                          <a:cs typeface="Times New Roman"/>
                        </a:rPr>
                        <a:t>．同行评审数据</a:t>
                      </a:r>
                      <a:endParaRPr lang="zh-CN" sz="1400" b="1" kern="1000">
                        <a:latin typeface="Times New Roman"/>
                        <a:ea typeface="方正书宋简体"/>
                        <a:cs typeface="Times New Roman"/>
                      </a:endParaRPr>
                    </a:p>
                    <a:p>
                      <a:pPr indent="266700" algn="just">
                        <a:spcBef>
                          <a:spcPts val="70"/>
                        </a:spcBef>
                        <a:spcAft>
                          <a:spcPts val="70"/>
                        </a:spcAft>
                      </a:pPr>
                      <a:r>
                        <a:rPr lang="en-US" sz="1400" b="1" kern="100">
                          <a:latin typeface="Times New Roman"/>
                          <a:ea typeface="方正书宋简体"/>
                          <a:cs typeface="Times New Roman"/>
                        </a:rPr>
                        <a:t>2</a:t>
                      </a:r>
                      <a:r>
                        <a:rPr lang="zh-CN" sz="1400" b="1" kern="100">
                          <a:latin typeface="Times New Roman"/>
                          <a:ea typeface="方正书宋简体"/>
                          <a:cs typeface="Times New Roman"/>
                        </a:rPr>
                        <a:t>．同行评审措施项</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70"/>
                        </a:spcBef>
                        <a:spcAft>
                          <a:spcPts val="70"/>
                        </a:spcAft>
                      </a:pPr>
                      <a:endParaRPr lang="en-US" sz="1400" b="1" kern="100" dirty="0">
                        <a:latin typeface="Times New Roman"/>
                        <a:ea typeface="方正书宋简体"/>
                        <a:cs typeface="Times New Roman"/>
                      </a:endParaRPr>
                    </a:p>
                    <a:p>
                      <a:pPr indent="266700" algn="just">
                        <a:spcBef>
                          <a:spcPts val="70"/>
                        </a:spcBef>
                        <a:spcAft>
                          <a:spcPts val="70"/>
                        </a:spcAft>
                      </a:pPr>
                      <a:endParaRPr lang="en-US" sz="1400" b="1" kern="1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1</a:t>
                      </a:r>
                      <a:r>
                        <a:rPr lang="zh-CN" sz="1400" b="1" kern="100" dirty="0">
                          <a:latin typeface="Times New Roman"/>
                          <a:ea typeface="方正书宋简体"/>
                          <a:cs typeface="Times New Roman"/>
                        </a:rPr>
                        <a:t>．记录有关同行评审的准备、实施和结果的数据</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2</a:t>
                      </a:r>
                      <a:r>
                        <a:rPr lang="zh-CN" sz="1400" b="1" kern="100" dirty="0">
                          <a:latin typeface="Times New Roman"/>
                          <a:ea typeface="方正书宋简体"/>
                          <a:cs typeface="Times New Roman"/>
                        </a:rPr>
                        <a:t>．存储以上数据以备引用和分析</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3</a:t>
                      </a:r>
                      <a:r>
                        <a:rPr lang="zh-CN" sz="1400" b="1" kern="100" dirty="0">
                          <a:latin typeface="Times New Roman"/>
                          <a:ea typeface="方正书宋简体"/>
                          <a:cs typeface="Times New Roman"/>
                        </a:rPr>
                        <a:t>．保护这些数据，确保其免受不适当应用</a:t>
                      </a:r>
                      <a:endParaRPr lang="zh-CN" sz="1400" b="1" kern="1000" dirty="0">
                        <a:latin typeface="Times New Roman"/>
                        <a:ea typeface="方正书宋简体"/>
                        <a:cs typeface="Times New Roman"/>
                      </a:endParaRPr>
                    </a:p>
                    <a:p>
                      <a:pPr indent="266700" algn="just">
                        <a:spcBef>
                          <a:spcPts val="70"/>
                        </a:spcBef>
                        <a:spcAft>
                          <a:spcPts val="70"/>
                        </a:spcAft>
                      </a:pPr>
                      <a:r>
                        <a:rPr lang="en-US" sz="1400" b="1" kern="100" dirty="0">
                          <a:latin typeface="Times New Roman"/>
                          <a:ea typeface="方正书宋简体"/>
                          <a:cs typeface="Times New Roman"/>
                        </a:rPr>
                        <a:t>4</a:t>
                      </a:r>
                      <a:r>
                        <a:rPr lang="zh-CN" sz="1400" b="1" kern="100" dirty="0">
                          <a:latin typeface="Times New Roman"/>
                          <a:ea typeface="方正书宋简体"/>
                          <a:cs typeface="Times New Roman"/>
                        </a:rPr>
                        <a:t>．分析同行评审数据</a:t>
                      </a:r>
                      <a:endParaRPr lang="zh-CN" sz="1400" b="1" kern="1000" dirty="0">
                        <a:latin typeface="Times New Roman"/>
                        <a:ea typeface="方正书宋简体"/>
                        <a:cs typeface="Times New Roman"/>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7115" name="矩形 4">
            <a:extLst>
              <a:ext uri="{FF2B5EF4-FFF2-40B4-BE49-F238E27FC236}">
                <a16:creationId xmlns:a16="http://schemas.microsoft.com/office/drawing/2014/main" id="{6719FF1B-F2BC-4640-9D6C-3C880F0F3537}"/>
              </a:ext>
            </a:extLst>
          </p:cNvPr>
          <p:cNvSpPr>
            <a:spLocks noChangeArrowheads="1"/>
          </p:cNvSpPr>
          <p:nvPr/>
        </p:nvSpPr>
        <p:spPr bwMode="auto">
          <a:xfrm>
            <a:off x="1295400" y="2133600"/>
            <a:ext cx="5715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9.7	CMMI 3</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级“验证过程域”的特定实践之三</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7116" name="灯片编号占位符 1">
            <a:extLst>
              <a:ext uri="{FF2B5EF4-FFF2-40B4-BE49-F238E27FC236}">
                <a16:creationId xmlns:a16="http://schemas.microsoft.com/office/drawing/2014/main" id="{FB40045E-C1E6-44F0-BB01-F6C13C2ED0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5FA52D-24EC-4654-8728-1B794909911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13679136"/>
      </p:ext>
    </p:extLst>
  </p:cSld>
  <p:clrMapOvr>
    <a:masterClrMapping/>
  </p:clrMapOvr>
</p:sld>
</file>

<file path=ppt/slides/slide7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A5BFF0A6-F81B-4470-A5E6-102D902D6998}"/>
              </a:ext>
            </a:extLst>
          </p:cNvPr>
          <p:cNvSpPr>
            <a:spLocks noGrp="1"/>
          </p:cNvSpPr>
          <p:nvPr>
            <p:ph idx="1"/>
          </p:nvPr>
        </p:nvSpPr>
        <p:spPr/>
        <p:txBody>
          <a:bodyPr/>
          <a:lstStyle/>
          <a:p>
            <a:r>
              <a:rPr lang="en-US" altLang="zh-CN">
                <a:ea typeface="宋体" panose="02010600030101010101" pitchFamily="2" charset="-122"/>
              </a:rPr>
              <a:t>	9.2  </a:t>
            </a:r>
            <a:r>
              <a:rPr lang="zh-CN" altLang="zh-CN">
                <a:ea typeface="宋体" panose="02010600030101010101" pitchFamily="2" charset="-122"/>
              </a:rPr>
              <a:t>软件评审的作用</a:t>
            </a:r>
          </a:p>
          <a:p>
            <a:r>
              <a:rPr lang="en-US" altLang="zh-CN">
                <a:ea typeface="宋体" panose="02010600030101010101" pitchFamily="2" charset="-122"/>
              </a:rPr>
              <a:t>	9.2.1  </a:t>
            </a:r>
            <a:r>
              <a:rPr lang="zh-CN" altLang="zh-CN">
                <a:ea typeface="宋体" panose="02010600030101010101" pitchFamily="2" charset="-122"/>
              </a:rPr>
              <a:t>软件评审的意义</a:t>
            </a:r>
          </a:p>
          <a:p>
            <a:r>
              <a:rPr lang="en-US" altLang="zh-CN">
                <a:ea typeface="宋体" panose="02010600030101010101" pitchFamily="2" charset="-122"/>
              </a:rPr>
              <a:t>	1</a:t>
            </a:r>
            <a:r>
              <a:rPr lang="zh-CN" altLang="zh-CN">
                <a:ea typeface="宋体" panose="02010600030101010101" pitchFamily="2" charset="-122"/>
              </a:rPr>
              <a:t>．及时排除软件开发过程中引入的缺陷</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9.3</a:t>
            </a:r>
            <a:r>
              <a:rPr lang="zh-CN" altLang="zh-CN">
                <a:ea typeface="宋体" panose="02010600030101010101" pitchFamily="2" charset="-122"/>
              </a:rPr>
              <a:t>表明了在软件开发的瀑布模型中缺陷的产生、传递和排除的情况。</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9.3</a:t>
            </a:r>
            <a:r>
              <a:rPr lang="zh-CN" altLang="zh-CN">
                <a:ea typeface="宋体" panose="02010600030101010101" pitchFamily="2" charset="-122"/>
              </a:rPr>
              <a:t>中联接各框的实线箭头表示开发工作的流程和顺序。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9.3</a:t>
            </a:r>
            <a:r>
              <a:rPr lang="zh-CN" altLang="zh-CN">
                <a:ea typeface="宋体" panose="02010600030101010101" pitchFamily="2" charset="-122"/>
              </a:rPr>
              <a:t>中实线箭头以外的箭头表示：</a:t>
            </a:r>
          </a:p>
          <a:p>
            <a:endParaRPr lang="zh-CN" altLang="en-US">
              <a:ea typeface="宋体" panose="02010600030101010101" pitchFamily="2" charset="-122"/>
            </a:endParaRPr>
          </a:p>
        </p:txBody>
      </p:sp>
      <p:sp>
        <p:nvSpPr>
          <p:cNvPr id="48131" name="灯片编号占位符 1">
            <a:extLst>
              <a:ext uri="{FF2B5EF4-FFF2-40B4-BE49-F238E27FC236}">
                <a16:creationId xmlns:a16="http://schemas.microsoft.com/office/drawing/2014/main" id="{8F2B6E7C-6BD3-41AC-8078-CF365E2AC6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E566A2E-AF22-47E3-9215-B290E9B8967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6663510"/>
      </p:ext>
    </p:extLst>
  </p:cSld>
  <p:clrMapOvr>
    <a:masterClrMapping/>
  </p:clrMapOvr>
</p:sld>
</file>

<file path=ppt/slides/slide7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4" descr="0903">
            <a:extLst>
              <a:ext uri="{FF2B5EF4-FFF2-40B4-BE49-F238E27FC236}">
                <a16:creationId xmlns:a16="http://schemas.microsoft.com/office/drawing/2014/main" id="{295AB9F4-BE32-4BD8-ABA6-4FD83CC6291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86000" y="1447800"/>
            <a:ext cx="5241925" cy="4495800"/>
          </a:xfrm>
          <a:noFill/>
        </p:spPr>
      </p:pic>
      <p:sp>
        <p:nvSpPr>
          <p:cNvPr id="49155" name="矩形 4">
            <a:extLst>
              <a:ext uri="{FF2B5EF4-FFF2-40B4-BE49-F238E27FC236}">
                <a16:creationId xmlns:a16="http://schemas.microsoft.com/office/drawing/2014/main" id="{9333E1C1-D229-42FB-9F34-82F7462DC0FD}"/>
              </a:ext>
            </a:extLst>
          </p:cNvPr>
          <p:cNvSpPr>
            <a:spLocks noChangeArrowheads="1"/>
          </p:cNvSpPr>
          <p:nvPr/>
        </p:nvSpPr>
        <p:spPr bwMode="auto">
          <a:xfrm>
            <a:off x="1905000" y="6172200"/>
            <a:ext cx="5638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生存期过程中缺陷的产生、传递和排除</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156" name="灯片编号占位符 1">
            <a:extLst>
              <a:ext uri="{FF2B5EF4-FFF2-40B4-BE49-F238E27FC236}">
                <a16:creationId xmlns:a16="http://schemas.microsoft.com/office/drawing/2014/main" id="{C245A76D-A071-4FCD-BBAB-1EAD5C5409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6CFFE61-8825-4316-837E-E82252AF251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66228417"/>
      </p:ext>
    </p:extLst>
  </p:cSld>
  <p:clrMapOvr>
    <a:masterClrMapping/>
  </p:clrMapOvr>
</p:sld>
</file>

<file path=ppt/slides/slide7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8F307C2B-E7AA-474B-BE78-B7AE9564FC7C}"/>
              </a:ext>
            </a:extLst>
          </p:cNvPr>
          <p:cNvSpPr>
            <a:spLocks noGrp="1"/>
          </p:cNvSpPr>
          <p:nvPr>
            <p:ph idx="1"/>
          </p:nvPr>
        </p:nvSpPr>
        <p:spPr>
          <a:xfrm>
            <a:off x="-228600" y="1295400"/>
            <a:ext cx="9372600" cy="4953000"/>
          </a:xfrm>
        </p:spPr>
        <p:txBody>
          <a:bodyPr/>
          <a:lstStyle/>
          <a:p>
            <a:r>
              <a:rPr lang="en-US" altLang="zh-CN">
                <a:ea typeface="宋体" panose="02010600030101010101" pitchFamily="2" charset="-122"/>
              </a:rPr>
              <a:t>	</a:t>
            </a:r>
            <a:r>
              <a:rPr lang="zh-CN" altLang="zh-CN">
                <a:ea typeface="宋体" panose="02010600030101010101" pitchFamily="2" charset="-122"/>
              </a:rPr>
              <a:t>① 缺陷产生或缺陷引入（以双线箭头表示），这可能在需求分析和定义阶段、设计阶段、编码阶段以及运行维护阶段出现；</a:t>
            </a:r>
          </a:p>
          <a:p>
            <a:r>
              <a:rPr lang="en-US" altLang="zh-CN">
                <a:ea typeface="宋体" panose="02010600030101010101" pitchFamily="2" charset="-122"/>
              </a:rPr>
              <a:t>	</a:t>
            </a:r>
            <a:r>
              <a:rPr lang="zh-CN" altLang="zh-CN">
                <a:ea typeface="宋体" panose="02010600030101010101" pitchFamily="2" charset="-122"/>
              </a:rPr>
              <a:t>② 缺陷排除（以虚线箭头表示），这可能是通过评审（注有字母</a:t>
            </a:r>
            <a:r>
              <a:rPr lang="en-US" altLang="zh-CN">
                <a:ea typeface="宋体" panose="02010600030101010101" pitchFamily="2" charset="-122"/>
              </a:rPr>
              <a:t>R</a:t>
            </a:r>
            <a:r>
              <a:rPr lang="zh-CN" altLang="zh-CN">
                <a:ea typeface="宋体" panose="02010600030101010101" pitchFamily="2" charset="-122"/>
              </a:rPr>
              <a:t>）或是通过各种测试实现的；</a:t>
            </a:r>
          </a:p>
        </p:txBody>
      </p:sp>
      <p:sp>
        <p:nvSpPr>
          <p:cNvPr id="50179" name="灯片编号占位符 1">
            <a:extLst>
              <a:ext uri="{FF2B5EF4-FFF2-40B4-BE49-F238E27FC236}">
                <a16:creationId xmlns:a16="http://schemas.microsoft.com/office/drawing/2014/main" id="{3E1D8388-1E2F-45CF-9B4C-192D3E50F1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A68E919-0B54-42B4-8E2F-2C11EFF320E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27937163"/>
      </p:ext>
    </p:extLst>
  </p:cSld>
  <p:clrMapOvr>
    <a:masterClrMapping/>
  </p:clrMapOvr>
</p:sld>
</file>

<file path=ppt/slides/slide7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096D847D-75E4-45CF-AFA0-4CBE15F9495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③ 缺陷传递（以细线箭头表示）出现在各阶段之间。</a:t>
            </a:r>
          </a:p>
          <a:p>
            <a:r>
              <a:rPr lang="en-US" altLang="zh-CN">
                <a:ea typeface="宋体" panose="02010600030101010101" pitchFamily="2" charset="-122"/>
              </a:rPr>
              <a:t>		  </a:t>
            </a:r>
            <a:r>
              <a:rPr lang="zh-CN" altLang="zh-CN">
                <a:ea typeface="宋体" panose="02010600030101010101" pitchFamily="2" charset="-122"/>
              </a:rPr>
              <a:t>进一步让我们就软件开发过程中是否实施阶段评审进行对比，就更能说明评审的作用。在图</a:t>
            </a:r>
            <a:r>
              <a:rPr lang="en-US" altLang="zh-CN">
                <a:ea typeface="宋体" panose="02010600030101010101" pitchFamily="2" charset="-122"/>
              </a:rPr>
              <a:t>9.4</a:t>
            </a:r>
            <a:r>
              <a:rPr lang="zh-CN" altLang="zh-CN">
                <a:ea typeface="宋体" panose="02010600030101010101" pitchFamily="2" charset="-122"/>
              </a:rPr>
              <a:t>中：</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1203" name="灯片编号占位符 1">
            <a:extLst>
              <a:ext uri="{FF2B5EF4-FFF2-40B4-BE49-F238E27FC236}">
                <a16:creationId xmlns:a16="http://schemas.microsoft.com/office/drawing/2014/main" id="{FECF9C62-B676-419A-BF47-54FD2E87A1B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DF2656-EA1D-4AFA-BB4C-79C11D80467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43229052"/>
      </p:ext>
    </p:extLst>
  </p:cSld>
  <p:clrMapOvr>
    <a:masterClrMapping/>
  </p:clrMapOvr>
</p:sld>
</file>

<file path=ppt/slides/slide7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0904">
            <a:extLst>
              <a:ext uri="{FF2B5EF4-FFF2-40B4-BE49-F238E27FC236}">
                <a16:creationId xmlns:a16="http://schemas.microsoft.com/office/drawing/2014/main" id="{6D513744-B16D-49EB-ACBF-428A27CAC3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5075" y="1295400"/>
            <a:ext cx="4057650" cy="4953000"/>
          </a:xfrm>
          <a:noFill/>
        </p:spPr>
      </p:pic>
      <p:sp>
        <p:nvSpPr>
          <p:cNvPr id="52227" name="矩形 4">
            <a:extLst>
              <a:ext uri="{FF2B5EF4-FFF2-40B4-BE49-F238E27FC236}">
                <a16:creationId xmlns:a16="http://schemas.microsoft.com/office/drawing/2014/main" id="{C602820F-B01A-40BF-B19F-D8EF1FF52163}"/>
              </a:ext>
            </a:extLst>
          </p:cNvPr>
          <p:cNvSpPr>
            <a:spLocks noChangeArrowheads="1"/>
          </p:cNvSpPr>
          <p:nvPr/>
        </p:nvSpPr>
        <p:spPr bwMode="auto">
          <a:xfrm>
            <a:off x="1676400" y="6335713"/>
            <a:ext cx="5791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实施与不实施阶段评审缺陷数变化的对比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2228" name="灯片编号占位符 1">
            <a:extLst>
              <a:ext uri="{FF2B5EF4-FFF2-40B4-BE49-F238E27FC236}">
                <a16:creationId xmlns:a16="http://schemas.microsoft.com/office/drawing/2014/main" id="{2F71180C-BF08-47D1-A4E2-9D106379D2D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BC6F788-69ED-4BB7-93B0-0C320744F9E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5818979"/>
      </p:ext>
    </p:extLst>
  </p:cSld>
  <p:clrMapOvr>
    <a:masterClrMapping/>
  </p:clrMapOvr>
</p:sld>
</file>

<file path=ppt/slides/slide7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F42B420D-B69A-4B80-B96C-04C33B503AB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9.4</a:t>
            </a:r>
            <a:r>
              <a:rPr lang="zh-CN" altLang="zh-CN">
                <a:ea typeface="宋体" panose="02010600030101010101" pitchFamily="2" charset="-122"/>
              </a:rPr>
              <a:t>（</a:t>
            </a:r>
            <a:r>
              <a:rPr lang="en-US" altLang="zh-CN">
                <a:ea typeface="宋体" panose="02010600030101010101" pitchFamily="2" charset="-122"/>
              </a:rPr>
              <a:t>b</a:t>
            </a:r>
            <a:r>
              <a:rPr lang="zh-CN" altLang="zh-CN">
                <a:ea typeface="宋体" panose="02010600030101010101" pitchFamily="2" charset="-122"/>
              </a:rPr>
              <a:t>）给出了不作阶段评审的开发过程缺陷的产生、消除和传递的情况，其中缺陷的消除仅靠测试。最终在系统测试后交付的软件中含有</a:t>
            </a:r>
            <a:r>
              <a:rPr lang="en-US" altLang="zh-CN">
                <a:ea typeface="宋体" panose="02010600030101010101" pitchFamily="2" charset="-122"/>
              </a:rPr>
              <a:t>12</a:t>
            </a:r>
            <a:r>
              <a:rPr lang="zh-CN" altLang="zh-CN">
                <a:ea typeface="宋体" panose="02010600030101010101" pitchFamily="2" charset="-122"/>
              </a:rPr>
              <a:t>个缺陷。</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9.4</a:t>
            </a:r>
            <a:r>
              <a:rPr lang="zh-CN" altLang="zh-CN">
                <a:ea typeface="宋体" panose="02010600030101010101" pitchFamily="2" charset="-122"/>
              </a:rPr>
              <a:t>（</a:t>
            </a:r>
            <a:r>
              <a:rPr lang="en-US" altLang="zh-CN">
                <a:ea typeface="宋体" panose="02010600030101010101" pitchFamily="2" charset="-122"/>
              </a:rPr>
              <a:t>c</a:t>
            </a:r>
            <a:r>
              <a:rPr lang="zh-CN" altLang="zh-CN">
                <a:ea typeface="宋体" panose="02010600030101010101" pitchFamily="2" charset="-122"/>
              </a:rPr>
              <a:t>）表明了实施阶段评审的开发过程，在测试和评审的双重作用下，消除了大量的缺陷，使得交付的软件产品仅含有</a:t>
            </a:r>
            <a:r>
              <a:rPr lang="en-US" altLang="zh-CN">
                <a:ea typeface="宋体" panose="02010600030101010101" pitchFamily="2" charset="-122"/>
              </a:rPr>
              <a:t>3</a:t>
            </a:r>
            <a:r>
              <a:rPr lang="zh-CN" altLang="zh-CN">
                <a:ea typeface="宋体" panose="02010600030101010101" pitchFamily="2" charset="-122"/>
              </a:rPr>
              <a:t>个缺陷。</a:t>
            </a:r>
          </a:p>
        </p:txBody>
      </p:sp>
      <p:sp>
        <p:nvSpPr>
          <p:cNvPr id="53251" name="灯片编号占位符 1">
            <a:extLst>
              <a:ext uri="{FF2B5EF4-FFF2-40B4-BE49-F238E27FC236}">
                <a16:creationId xmlns:a16="http://schemas.microsoft.com/office/drawing/2014/main" id="{DF7D9A35-0EF8-4602-AF16-58F47522FA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762F1A-2F78-40A2-9256-FA9012AD4C2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05582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3490788F-7DBF-47AC-A452-F7F48A081246}"/>
              </a:ext>
            </a:extLst>
          </p:cNvPr>
          <p:cNvSpPr>
            <a:spLocks noGrp="1" noChangeArrowheads="1"/>
          </p:cNvSpPr>
          <p:nvPr>
            <p:ph type="title"/>
          </p:nvPr>
        </p:nvSpPr>
        <p:spPr>
          <a:xfrm>
            <a:off x="1066800" y="152400"/>
            <a:ext cx="7772400" cy="738188"/>
          </a:xfrm>
        </p:spPr>
        <p:txBody>
          <a:bodyPr/>
          <a:lstStyle/>
          <a:p>
            <a:r>
              <a:rPr lang="zh-CN" altLang="en-US" sz="3600">
                <a:solidFill>
                  <a:srgbClr val="333399"/>
                </a:solidFill>
                <a:ea typeface="华文中宋" panose="02010600040101010101" pitchFamily="2" charset="-122"/>
              </a:rPr>
              <a:t>软件测试与软件工程模型</a:t>
            </a:r>
          </a:p>
        </p:txBody>
      </p:sp>
      <p:sp>
        <p:nvSpPr>
          <p:cNvPr id="5123" name="Rectangle 3">
            <a:extLst>
              <a:ext uri="{FF2B5EF4-FFF2-40B4-BE49-F238E27FC236}">
                <a16:creationId xmlns:a16="http://schemas.microsoft.com/office/drawing/2014/main" id="{62A4086D-F09B-4B97-B5C8-454271A1D290}"/>
              </a:ext>
            </a:extLst>
          </p:cNvPr>
          <p:cNvSpPr>
            <a:spLocks noGrp="1" noChangeArrowheads="1"/>
          </p:cNvSpPr>
          <p:nvPr>
            <p:ph type="body" idx="1"/>
          </p:nvPr>
        </p:nvSpPr>
        <p:spPr>
          <a:xfrm>
            <a:off x="685800" y="1219200"/>
            <a:ext cx="7113588" cy="533400"/>
          </a:xfrm>
        </p:spPr>
        <p:txBody>
          <a:bodyPr/>
          <a:lstStyle/>
          <a:p>
            <a:pPr>
              <a:lnSpc>
                <a:spcPct val="90000"/>
              </a:lnSpc>
            </a:pPr>
            <a:r>
              <a:rPr lang="en-US" altLang="zh-CN" sz="2800">
                <a:solidFill>
                  <a:srgbClr val="FF9933"/>
                </a:solidFill>
                <a:latin typeface="华文中宋" panose="02010600040101010101" pitchFamily="2" charset="-122"/>
                <a:ea typeface="华文中宋" panose="02010600040101010101" pitchFamily="2" charset="-122"/>
              </a:rPr>
              <a:t>V</a:t>
            </a:r>
            <a:r>
              <a:rPr lang="zh-CN" altLang="en-US" sz="2800">
                <a:solidFill>
                  <a:srgbClr val="FF9933"/>
                </a:solidFill>
                <a:latin typeface="华文中宋" panose="02010600040101010101" pitchFamily="2" charset="-122"/>
                <a:ea typeface="华文中宋" panose="02010600040101010101" pitchFamily="2" charset="-122"/>
              </a:rPr>
              <a:t>模型介绍</a:t>
            </a:r>
          </a:p>
        </p:txBody>
      </p:sp>
      <p:sp>
        <p:nvSpPr>
          <p:cNvPr id="9239" name="Freeform 23">
            <a:extLst>
              <a:ext uri="{FF2B5EF4-FFF2-40B4-BE49-F238E27FC236}">
                <a16:creationId xmlns:a16="http://schemas.microsoft.com/office/drawing/2014/main" id="{52B73DAF-0A45-4975-B8FA-4968CA0542EF}"/>
              </a:ext>
            </a:extLst>
          </p:cNvPr>
          <p:cNvSpPr>
            <a:spLocks/>
          </p:cNvSpPr>
          <p:nvPr/>
        </p:nvSpPr>
        <p:spPr bwMode="auto">
          <a:xfrm>
            <a:off x="2208213" y="2514600"/>
            <a:ext cx="180975" cy="554038"/>
          </a:xfrm>
          <a:custGeom>
            <a:avLst/>
            <a:gdLst>
              <a:gd name="T0" fmla="*/ 0 w 195"/>
              <a:gd name="T1" fmla="*/ 0 h 666"/>
              <a:gd name="T2" fmla="*/ 2147483647 w 195"/>
              <a:gd name="T3" fmla="*/ 2147483647 h 666"/>
              <a:gd name="T4" fmla="*/ 2147483647 w 195"/>
              <a:gd name="T5" fmla="*/ 2147483647 h 666"/>
              <a:gd name="T6" fmla="*/ 0 60000 65536"/>
              <a:gd name="T7" fmla="*/ 0 60000 65536"/>
              <a:gd name="T8" fmla="*/ 0 60000 65536"/>
              <a:gd name="T9" fmla="*/ 0 w 195"/>
              <a:gd name="T10" fmla="*/ 0 h 666"/>
              <a:gd name="T11" fmla="*/ 195 w 195"/>
              <a:gd name="T12" fmla="*/ 666 h 666"/>
            </a:gdLst>
            <a:ahLst/>
            <a:cxnLst>
              <a:cxn ang="T6">
                <a:pos x="T0" y="T1"/>
              </a:cxn>
              <a:cxn ang="T7">
                <a:pos x="T2" y="T3"/>
              </a:cxn>
              <a:cxn ang="T8">
                <a:pos x="T4" y="T5"/>
              </a:cxn>
            </a:cxnLst>
            <a:rect l="T9" t="T10" r="T11" b="T12"/>
            <a:pathLst>
              <a:path w="195" h="666">
                <a:moveTo>
                  <a:pt x="0" y="0"/>
                </a:moveTo>
                <a:lnTo>
                  <a:pt x="195"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0" name="Freeform 24">
            <a:extLst>
              <a:ext uri="{FF2B5EF4-FFF2-40B4-BE49-F238E27FC236}">
                <a16:creationId xmlns:a16="http://schemas.microsoft.com/office/drawing/2014/main" id="{6477F5EC-6C91-4D1A-B725-6C4F4D1FFD7E}"/>
              </a:ext>
            </a:extLst>
          </p:cNvPr>
          <p:cNvSpPr>
            <a:spLocks/>
          </p:cNvSpPr>
          <p:nvPr/>
        </p:nvSpPr>
        <p:spPr bwMode="auto">
          <a:xfrm>
            <a:off x="2517775" y="3467100"/>
            <a:ext cx="158750" cy="538163"/>
          </a:xfrm>
          <a:custGeom>
            <a:avLst/>
            <a:gdLst>
              <a:gd name="T0" fmla="*/ 0 w 194"/>
              <a:gd name="T1" fmla="*/ 0 h 666"/>
              <a:gd name="T2" fmla="*/ 2147483647 w 194"/>
              <a:gd name="T3" fmla="*/ 2147483647 h 666"/>
              <a:gd name="T4" fmla="*/ 2147483647 w 194"/>
              <a:gd name="T5" fmla="*/ 2147483647 h 666"/>
              <a:gd name="T6" fmla="*/ 0 60000 65536"/>
              <a:gd name="T7" fmla="*/ 0 60000 65536"/>
              <a:gd name="T8" fmla="*/ 0 60000 65536"/>
              <a:gd name="T9" fmla="*/ 0 w 194"/>
              <a:gd name="T10" fmla="*/ 0 h 666"/>
              <a:gd name="T11" fmla="*/ 194 w 194"/>
              <a:gd name="T12" fmla="*/ 666 h 666"/>
            </a:gdLst>
            <a:ahLst/>
            <a:cxnLst>
              <a:cxn ang="T6">
                <a:pos x="T0" y="T1"/>
              </a:cxn>
              <a:cxn ang="T7">
                <a:pos x="T2" y="T3"/>
              </a:cxn>
              <a:cxn ang="T8">
                <a:pos x="T4" y="T5"/>
              </a:cxn>
            </a:cxnLst>
            <a:rect l="T9" t="T10" r="T11" b="T12"/>
            <a:pathLst>
              <a:path w="194" h="666">
                <a:moveTo>
                  <a:pt x="0" y="0"/>
                </a:moveTo>
                <a:lnTo>
                  <a:pt x="194"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1" name="Freeform 25">
            <a:extLst>
              <a:ext uri="{FF2B5EF4-FFF2-40B4-BE49-F238E27FC236}">
                <a16:creationId xmlns:a16="http://schemas.microsoft.com/office/drawing/2014/main" id="{F65D6D69-F8CF-4A59-A3B5-40419D80B331}"/>
              </a:ext>
            </a:extLst>
          </p:cNvPr>
          <p:cNvSpPr>
            <a:spLocks/>
          </p:cNvSpPr>
          <p:nvPr/>
        </p:nvSpPr>
        <p:spPr bwMode="auto">
          <a:xfrm>
            <a:off x="2825750" y="4419600"/>
            <a:ext cx="211138" cy="522288"/>
          </a:xfrm>
          <a:custGeom>
            <a:avLst/>
            <a:gdLst>
              <a:gd name="T0" fmla="*/ 0 w 194"/>
              <a:gd name="T1" fmla="*/ 0 h 666"/>
              <a:gd name="T2" fmla="*/ 2147483647 w 194"/>
              <a:gd name="T3" fmla="*/ 2147483647 h 666"/>
              <a:gd name="T4" fmla="*/ 2147483647 w 194"/>
              <a:gd name="T5" fmla="*/ 2147483647 h 666"/>
              <a:gd name="T6" fmla="*/ 0 60000 65536"/>
              <a:gd name="T7" fmla="*/ 0 60000 65536"/>
              <a:gd name="T8" fmla="*/ 0 60000 65536"/>
              <a:gd name="T9" fmla="*/ 0 w 194"/>
              <a:gd name="T10" fmla="*/ 0 h 666"/>
              <a:gd name="T11" fmla="*/ 194 w 194"/>
              <a:gd name="T12" fmla="*/ 666 h 666"/>
            </a:gdLst>
            <a:ahLst/>
            <a:cxnLst>
              <a:cxn ang="T6">
                <a:pos x="T0" y="T1"/>
              </a:cxn>
              <a:cxn ang="T7">
                <a:pos x="T2" y="T3"/>
              </a:cxn>
              <a:cxn ang="T8">
                <a:pos x="T4" y="T5"/>
              </a:cxn>
            </a:cxnLst>
            <a:rect l="T9" t="T10" r="T11" b="T12"/>
            <a:pathLst>
              <a:path w="194" h="666">
                <a:moveTo>
                  <a:pt x="0" y="0"/>
                </a:moveTo>
                <a:lnTo>
                  <a:pt x="194"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2" name="Freeform 26">
            <a:extLst>
              <a:ext uri="{FF2B5EF4-FFF2-40B4-BE49-F238E27FC236}">
                <a16:creationId xmlns:a16="http://schemas.microsoft.com/office/drawing/2014/main" id="{EA9B08E7-4211-4A10-89CD-E0150BC92646}"/>
              </a:ext>
            </a:extLst>
          </p:cNvPr>
          <p:cNvSpPr>
            <a:spLocks/>
          </p:cNvSpPr>
          <p:nvPr/>
        </p:nvSpPr>
        <p:spPr bwMode="auto">
          <a:xfrm>
            <a:off x="6492875" y="2492375"/>
            <a:ext cx="222250" cy="528638"/>
          </a:xfrm>
          <a:custGeom>
            <a:avLst/>
            <a:gdLst>
              <a:gd name="T0" fmla="*/ 2147483647 w 140"/>
              <a:gd name="T1" fmla="*/ 0 h 666"/>
              <a:gd name="T2" fmla="*/ 0 w 140"/>
              <a:gd name="T3" fmla="*/ 2147483647 h 666"/>
              <a:gd name="T4" fmla="*/ 0 w 140"/>
              <a:gd name="T5" fmla="*/ 2147483647 h 666"/>
              <a:gd name="T6" fmla="*/ 0 60000 65536"/>
              <a:gd name="T7" fmla="*/ 0 60000 65536"/>
              <a:gd name="T8" fmla="*/ 0 60000 65536"/>
              <a:gd name="T9" fmla="*/ 0 w 140"/>
              <a:gd name="T10" fmla="*/ 0 h 666"/>
              <a:gd name="T11" fmla="*/ 140 w 140"/>
              <a:gd name="T12" fmla="*/ 666 h 666"/>
            </a:gdLst>
            <a:ahLst/>
            <a:cxnLst>
              <a:cxn ang="T6">
                <a:pos x="T0" y="T1"/>
              </a:cxn>
              <a:cxn ang="T7">
                <a:pos x="T2" y="T3"/>
              </a:cxn>
              <a:cxn ang="T8">
                <a:pos x="T4" y="T5"/>
              </a:cxn>
            </a:cxnLst>
            <a:rect l="T9" t="T10" r="T11" b="T12"/>
            <a:pathLst>
              <a:path w="140" h="666">
                <a:moveTo>
                  <a:pt x="140" y="0"/>
                </a:moveTo>
                <a:lnTo>
                  <a:pt x="0"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3" name="Freeform 27">
            <a:extLst>
              <a:ext uri="{FF2B5EF4-FFF2-40B4-BE49-F238E27FC236}">
                <a16:creationId xmlns:a16="http://schemas.microsoft.com/office/drawing/2014/main" id="{3F6ABFFC-AEA6-4FDE-A3E3-B0F3762D1A59}"/>
              </a:ext>
            </a:extLst>
          </p:cNvPr>
          <p:cNvSpPr>
            <a:spLocks/>
          </p:cNvSpPr>
          <p:nvPr/>
        </p:nvSpPr>
        <p:spPr bwMode="auto">
          <a:xfrm>
            <a:off x="6061075" y="3500438"/>
            <a:ext cx="271463" cy="528637"/>
          </a:xfrm>
          <a:custGeom>
            <a:avLst/>
            <a:gdLst>
              <a:gd name="T0" fmla="*/ 2147483647 w 171"/>
              <a:gd name="T1" fmla="*/ 0 h 666"/>
              <a:gd name="T2" fmla="*/ 0 w 171"/>
              <a:gd name="T3" fmla="*/ 2147483647 h 666"/>
              <a:gd name="T4" fmla="*/ 0 w 171"/>
              <a:gd name="T5" fmla="*/ 2147483647 h 666"/>
              <a:gd name="T6" fmla="*/ 0 60000 65536"/>
              <a:gd name="T7" fmla="*/ 0 60000 65536"/>
              <a:gd name="T8" fmla="*/ 0 60000 65536"/>
              <a:gd name="T9" fmla="*/ 0 w 171"/>
              <a:gd name="T10" fmla="*/ 0 h 666"/>
              <a:gd name="T11" fmla="*/ 171 w 171"/>
              <a:gd name="T12" fmla="*/ 666 h 666"/>
            </a:gdLst>
            <a:ahLst/>
            <a:cxnLst>
              <a:cxn ang="T6">
                <a:pos x="T0" y="T1"/>
              </a:cxn>
              <a:cxn ang="T7">
                <a:pos x="T2" y="T3"/>
              </a:cxn>
              <a:cxn ang="T8">
                <a:pos x="T4" y="T5"/>
              </a:cxn>
            </a:cxnLst>
            <a:rect l="T9" t="T10" r="T11" b="T12"/>
            <a:pathLst>
              <a:path w="171" h="666">
                <a:moveTo>
                  <a:pt x="171" y="0"/>
                </a:moveTo>
                <a:lnTo>
                  <a:pt x="0"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4" name="Freeform 28">
            <a:extLst>
              <a:ext uri="{FF2B5EF4-FFF2-40B4-BE49-F238E27FC236}">
                <a16:creationId xmlns:a16="http://schemas.microsoft.com/office/drawing/2014/main" id="{99154F56-7849-420D-9B20-2F8D41C8889C}"/>
              </a:ext>
            </a:extLst>
          </p:cNvPr>
          <p:cNvSpPr>
            <a:spLocks/>
          </p:cNvSpPr>
          <p:nvPr/>
        </p:nvSpPr>
        <p:spPr bwMode="auto">
          <a:xfrm>
            <a:off x="5700713" y="4437063"/>
            <a:ext cx="246062" cy="528637"/>
          </a:xfrm>
          <a:custGeom>
            <a:avLst/>
            <a:gdLst>
              <a:gd name="T0" fmla="*/ 2147483647 w 155"/>
              <a:gd name="T1" fmla="*/ 0 h 666"/>
              <a:gd name="T2" fmla="*/ 0 w 155"/>
              <a:gd name="T3" fmla="*/ 2147483647 h 666"/>
              <a:gd name="T4" fmla="*/ 0 w 155"/>
              <a:gd name="T5" fmla="*/ 2147483647 h 666"/>
              <a:gd name="T6" fmla="*/ 0 60000 65536"/>
              <a:gd name="T7" fmla="*/ 0 60000 65536"/>
              <a:gd name="T8" fmla="*/ 0 60000 65536"/>
              <a:gd name="T9" fmla="*/ 0 w 155"/>
              <a:gd name="T10" fmla="*/ 0 h 666"/>
              <a:gd name="T11" fmla="*/ 155 w 155"/>
              <a:gd name="T12" fmla="*/ 666 h 666"/>
            </a:gdLst>
            <a:ahLst/>
            <a:cxnLst>
              <a:cxn ang="T6">
                <a:pos x="T0" y="T1"/>
              </a:cxn>
              <a:cxn ang="T7">
                <a:pos x="T2" y="T3"/>
              </a:cxn>
              <a:cxn ang="T8">
                <a:pos x="T4" y="T5"/>
              </a:cxn>
            </a:cxnLst>
            <a:rect l="T9" t="T10" r="T11" b="T12"/>
            <a:pathLst>
              <a:path w="155" h="666">
                <a:moveTo>
                  <a:pt x="155" y="0"/>
                </a:moveTo>
                <a:lnTo>
                  <a:pt x="0" y="666"/>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5" name="Freeform 29">
            <a:extLst>
              <a:ext uri="{FF2B5EF4-FFF2-40B4-BE49-F238E27FC236}">
                <a16:creationId xmlns:a16="http://schemas.microsoft.com/office/drawing/2014/main" id="{B5AED7EB-524E-45A8-ABB4-6AB503C64C3C}"/>
              </a:ext>
            </a:extLst>
          </p:cNvPr>
          <p:cNvSpPr>
            <a:spLocks/>
          </p:cNvSpPr>
          <p:nvPr/>
        </p:nvSpPr>
        <p:spPr bwMode="auto">
          <a:xfrm>
            <a:off x="3011488" y="2303463"/>
            <a:ext cx="2652712" cy="1587"/>
          </a:xfrm>
          <a:custGeom>
            <a:avLst/>
            <a:gdLst>
              <a:gd name="T0" fmla="*/ 0 w 1671"/>
              <a:gd name="T1" fmla="*/ 0 h 1587"/>
              <a:gd name="T2" fmla="*/ 2147483647 w 1671"/>
              <a:gd name="T3" fmla="*/ 0 h 1587"/>
              <a:gd name="T4" fmla="*/ 2147483647 w 1671"/>
              <a:gd name="T5" fmla="*/ 0 h 1587"/>
              <a:gd name="T6" fmla="*/ 0 60000 65536"/>
              <a:gd name="T7" fmla="*/ 0 60000 65536"/>
              <a:gd name="T8" fmla="*/ 0 60000 65536"/>
              <a:gd name="T9" fmla="*/ 0 w 1671"/>
              <a:gd name="T10" fmla="*/ 0 h 1587"/>
              <a:gd name="T11" fmla="*/ 1671 w 1671"/>
              <a:gd name="T12" fmla="*/ 1587 h 1587"/>
            </a:gdLst>
            <a:ahLst/>
            <a:cxnLst>
              <a:cxn ang="T6">
                <a:pos x="T0" y="T1"/>
              </a:cxn>
              <a:cxn ang="T7">
                <a:pos x="T2" y="T3"/>
              </a:cxn>
              <a:cxn ang="T8">
                <a:pos x="T4" y="T5"/>
              </a:cxn>
            </a:cxnLst>
            <a:rect l="T9" t="T10" r="T11" b="T12"/>
            <a:pathLst>
              <a:path w="1671" h="1587">
                <a:moveTo>
                  <a:pt x="0" y="0"/>
                </a:moveTo>
                <a:lnTo>
                  <a:pt x="1671"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6" name="Freeform 30">
            <a:extLst>
              <a:ext uri="{FF2B5EF4-FFF2-40B4-BE49-F238E27FC236}">
                <a16:creationId xmlns:a16="http://schemas.microsoft.com/office/drawing/2014/main" id="{F268E8B3-7208-4667-B73D-7DD95C822E84}"/>
              </a:ext>
            </a:extLst>
          </p:cNvPr>
          <p:cNvSpPr>
            <a:spLocks/>
          </p:cNvSpPr>
          <p:nvPr/>
        </p:nvSpPr>
        <p:spPr bwMode="auto">
          <a:xfrm>
            <a:off x="3319463" y="3255963"/>
            <a:ext cx="2124075" cy="1587"/>
          </a:xfrm>
          <a:custGeom>
            <a:avLst/>
            <a:gdLst>
              <a:gd name="T0" fmla="*/ 0 w 1338"/>
              <a:gd name="T1" fmla="*/ 0 h 1587"/>
              <a:gd name="T2" fmla="*/ 2147483647 w 1338"/>
              <a:gd name="T3" fmla="*/ 0 h 1587"/>
              <a:gd name="T4" fmla="*/ 2147483647 w 1338"/>
              <a:gd name="T5" fmla="*/ 0 h 1587"/>
              <a:gd name="T6" fmla="*/ 0 60000 65536"/>
              <a:gd name="T7" fmla="*/ 0 60000 65536"/>
              <a:gd name="T8" fmla="*/ 0 60000 65536"/>
              <a:gd name="T9" fmla="*/ 0 w 1338"/>
              <a:gd name="T10" fmla="*/ 0 h 1587"/>
              <a:gd name="T11" fmla="*/ 1338 w 1338"/>
              <a:gd name="T12" fmla="*/ 1587 h 1587"/>
            </a:gdLst>
            <a:ahLst/>
            <a:cxnLst>
              <a:cxn ang="T6">
                <a:pos x="T0" y="T1"/>
              </a:cxn>
              <a:cxn ang="T7">
                <a:pos x="T2" y="T3"/>
              </a:cxn>
              <a:cxn ang="T8">
                <a:pos x="T4" y="T5"/>
              </a:cxn>
            </a:cxnLst>
            <a:rect l="T9" t="T10" r="T11" b="T12"/>
            <a:pathLst>
              <a:path w="1338" h="1587">
                <a:moveTo>
                  <a:pt x="0" y="0"/>
                </a:moveTo>
                <a:lnTo>
                  <a:pt x="1338"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7" name="Freeform 31">
            <a:extLst>
              <a:ext uri="{FF2B5EF4-FFF2-40B4-BE49-F238E27FC236}">
                <a16:creationId xmlns:a16="http://schemas.microsoft.com/office/drawing/2014/main" id="{583D8B67-0E0C-4125-8153-F949583C9D0D}"/>
              </a:ext>
            </a:extLst>
          </p:cNvPr>
          <p:cNvSpPr>
            <a:spLocks/>
          </p:cNvSpPr>
          <p:nvPr/>
        </p:nvSpPr>
        <p:spPr bwMode="auto">
          <a:xfrm>
            <a:off x="4370388" y="4206875"/>
            <a:ext cx="1543050" cy="1588"/>
          </a:xfrm>
          <a:custGeom>
            <a:avLst/>
            <a:gdLst>
              <a:gd name="T0" fmla="*/ 0 w 972"/>
              <a:gd name="T1" fmla="*/ 0 h 1588"/>
              <a:gd name="T2" fmla="*/ 2147483647 w 972"/>
              <a:gd name="T3" fmla="*/ 0 h 1588"/>
              <a:gd name="T4" fmla="*/ 2147483647 w 972"/>
              <a:gd name="T5" fmla="*/ 0 h 1588"/>
              <a:gd name="T6" fmla="*/ 0 60000 65536"/>
              <a:gd name="T7" fmla="*/ 0 60000 65536"/>
              <a:gd name="T8" fmla="*/ 0 60000 65536"/>
              <a:gd name="T9" fmla="*/ 0 w 972"/>
              <a:gd name="T10" fmla="*/ 0 h 1588"/>
              <a:gd name="T11" fmla="*/ 972 w 972"/>
              <a:gd name="T12" fmla="*/ 1588 h 1588"/>
            </a:gdLst>
            <a:ahLst/>
            <a:cxnLst>
              <a:cxn ang="T6">
                <a:pos x="T0" y="T1"/>
              </a:cxn>
              <a:cxn ang="T7">
                <a:pos x="T2" y="T3"/>
              </a:cxn>
              <a:cxn ang="T8">
                <a:pos x="T4" y="T5"/>
              </a:cxn>
            </a:cxnLst>
            <a:rect l="T9" t="T10" r="T11" b="T12"/>
            <a:pathLst>
              <a:path w="972" h="1588">
                <a:moveTo>
                  <a:pt x="0" y="0"/>
                </a:moveTo>
                <a:lnTo>
                  <a:pt x="97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48" name="Freeform 32">
            <a:extLst>
              <a:ext uri="{FF2B5EF4-FFF2-40B4-BE49-F238E27FC236}">
                <a16:creationId xmlns:a16="http://schemas.microsoft.com/office/drawing/2014/main" id="{470BC2CE-FA2B-4B81-B454-3953CABEE1F1}"/>
              </a:ext>
            </a:extLst>
          </p:cNvPr>
          <p:cNvSpPr>
            <a:spLocks/>
          </p:cNvSpPr>
          <p:nvPr/>
        </p:nvSpPr>
        <p:spPr bwMode="auto">
          <a:xfrm>
            <a:off x="4678363" y="5159375"/>
            <a:ext cx="987425" cy="1588"/>
          </a:xfrm>
          <a:custGeom>
            <a:avLst/>
            <a:gdLst>
              <a:gd name="T0" fmla="*/ 0 w 622"/>
              <a:gd name="T1" fmla="*/ 0 h 1588"/>
              <a:gd name="T2" fmla="*/ 2147483647 w 622"/>
              <a:gd name="T3" fmla="*/ 0 h 1588"/>
              <a:gd name="T4" fmla="*/ 2147483647 w 622"/>
              <a:gd name="T5" fmla="*/ 0 h 1588"/>
              <a:gd name="T6" fmla="*/ 0 60000 65536"/>
              <a:gd name="T7" fmla="*/ 0 60000 65536"/>
              <a:gd name="T8" fmla="*/ 0 60000 65536"/>
              <a:gd name="T9" fmla="*/ 0 w 622"/>
              <a:gd name="T10" fmla="*/ 0 h 1588"/>
              <a:gd name="T11" fmla="*/ 622 w 622"/>
              <a:gd name="T12" fmla="*/ 1588 h 1588"/>
            </a:gdLst>
            <a:ahLst/>
            <a:cxnLst>
              <a:cxn ang="T6">
                <a:pos x="T0" y="T1"/>
              </a:cxn>
              <a:cxn ang="T7">
                <a:pos x="T2" y="T3"/>
              </a:cxn>
              <a:cxn ang="T8">
                <a:pos x="T4" y="T5"/>
              </a:cxn>
            </a:cxnLst>
            <a:rect l="T9" t="T10" r="T11" b="T12"/>
            <a:pathLst>
              <a:path w="622" h="1588">
                <a:moveTo>
                  <a:pt x="0" y="0"/>
                </a:moveTo>
                <a:lnTo>
                  <a:pt x="622" y="0"/>
                </a:lnTo>
              </a:path>
            </a:pathLst>
          </a:custGeom>
          <a:noFill/>
          <a:ln w="28575" cmpd="sng">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51" name="Freeform 35">
            <a:extLst>
              <a:ext uri="{FF2B5EF4-FFF2-40B4-BE49-F238E27FC236}">
                <a16:creationId xmlns:a16="http://schemas.microsoft.com/office/drawing/2014/main" id="{A59FAB5C-53F2-4EA1-9A78-138BEF2190B2}"/>
              </a:ext>
            </a:extLst>
          </p:cNvPr>
          <p:cNvSpPr>
            <a:spLocks/>
          </p:cNvSpPr>
          <p:nvPr/>
        </p:nvSpPr>
        <p:spPr bwMode="auto">
          <a:xfrm>
            <a:off x="533400" y="2192338"/>
            <a:ext cx="1514475" cy="3284537"/>
          </a:xfrm>
          <a:custGeom>
            <a:avLst/>
            <a:gdLst>
              <a:gd name="T0" fmla="*/ 2147483647 w 954"/>
              <a:gd name="T1" fmla="*/ 2147483647 h 4138"/>
              <a:gd name="T2" fmla="*/ 2147483647 w 954"/>
              <a:gd name="T3" fmla="*/ 2147483647 h 4138"/>
              <a:gd name="T4" fmla="*/ 2147483647 w 954"/>
              <a:gd name="T5" fmla="*/ 2147483647 h 4138"/>
              <a:gd name="T6" fmla="*/ 0 w 954"/>
              <a:gd name="T7" fmla="*/ 2147483647 h 4138"/>
              <a:gd name="T8" fmla="*/ 2147483647 w 954"/>
              <a:gd name="T9" fmla="*/ 2147483647 h 4138"/>
              <a:gd name="T10" fmla="*/ 2147483647 w 954"/>
              <a:gd name="T11" fmla="*/ 0 h 4138"/>
              <a:gd name="T12" fmla="*/ 2147483647 w 954"/>
              <a:gd name="T13" fmla="*/ 2147483647 h 4138"/>
              <a:gd name="T14" fmla="*/ 2147483647 w 954"/>
              <a:gd name="T15" fmla="*/ 2147483647 h 4138"/>
              <a:gd name="T16" fmla="*/ 2147483647 w 954"/>
              <a:gd name="T17" fmla="*/ 2147483647 h 4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54"/>
              <a:gd name="T28" fmla="*/ 0 h 4138"/>
              <a:gd name="T29" fmla="*/ 954 w 954"/>
              <a:gd name="T30" fmla="*/ 4138 h 4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54" h="4138">
                <a:moveTo>
                  <a:pt x="861" y="4138"/>
                </a:moveTo>
                <a:lnTo>
                  <a:pt x="656" y="3896"/>
                </a:lnTo>
                <a:lnTo>
                  <a:pt x="742" y="3921"/>
                </a:lnTo>
                <a:lnTo>
                  <a:pt x="0" y="152"/>
                </a:lnTo>
                <a:lnTo>
                  <a:pt x="161" y="140"/>
                </a:lnTo>
                <a:lnTo>
                  <a:pt x="299" y="0"/>
                </a:lnTo>
                <a:lnTo>
                  <a:pt x="891" y="3844"/>
                </a:lnTo>
                <a:lnTo>
                  <a:pt x="954" y="3741"/>
                </a:lnTo>
                <a:lnTo>
                  <a:pt x="861" y="4138"/>
                </a:lnTo>
                <a:close/>
              </a:path>
            </a:pathLst>
          </a:custGeom>
          <a:solidFill>
            <a:srgbClr val="FFFFFF"/>
          </a:solidFill>
          <a:ln w="3175">
            <a:solidFill>
              <a:srgbClr val="000000"/>
            </a:solidFill>
            <a:prstDash val="solid"/>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52" name="Rectangle 36">
            <a:extLst>
              <a:ext uri="{FF2B5EF4-FFF2-40B4-BE49-F238E27FC236}">
                <a16:creationId xmlns:a16="http://schemas.microsoft.com/office/drawing/2014/main" id="{F4C2672F-7FE8-4D32-815A-BD6CC3E9CE07}"/>
              </a:ext>
            </a:extLst>
          </p:cNvPr>
          <p:cNvSpPr>
            <a:spLocks noChangeArrowheads="1"/>
          </p:cNvSpPr>
          <p:nvPr/>
        </p:nvSpPr>
        <p:spPr bwMode="auto">
          <a:xfrm rot="4231633">
            <a:off x="676276" y="3524250"/>
            <a:ext cx="1306512"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宋体" panose="02010600030101010101" pitchFamily="2" charset="-122"/>
                <a:ea typeface="华文中宋" panose="02010600040101010101" pitchFamily="2" charset="-122"/>
                <a:cs typeface="+mn-cs"/>
              </a:rPr>
              <a:t>测试编码</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华文中宋" panose="02010600040101010101" pitchFamily="2" charset="-122"/>
              <a:cs typeface="+mn-cs"/>
            </a:endParaRPr>
          </a:p>
        </p:txBody>
      </p:sp>
      <p:sp>
        <p:nvSpPr>
          <p:cNvPr id="9253" name="Freeform 37">
            <a:extLst>
              <a:ext uri="{FF2B5EF4-FFF2-40B4-BE49-F238E27FC236}">
                <a16:creationId xmlns:a16="http://schemas.microsoft.com/office/drawing/2014/main" id="{D0F7E79F-B765-4CE1-9428-4FCEAAED2383}"/>
              </a:ext>
            </a:extLst>
          </p:cNvPr>
          <p:cNvSpPr>
            <a:spLocks/>
          </p:cNvSpPr>
          <p:nvPr/>
        </p:nvSpPr>
        <p:spPr bwMode="auto">
          <a:xfrm>
            <a:off x="7324725" y="2303463"/>
            <a:ext cx="1060450" cy="3049587"/>
          </a:xfrm>
          <a:custGeom>
            <a:avLst/>
            <a:gdLst>
              <a:gd name="T0" fmla="*/ 2147483647 w 668"/>
              <a:gd name="T1" fmla="*/ 0 h 3843"/>
              <a:gd name="T2" fmla="*/ 2147483647 w 668"/>
              <a:gd name="T3" fmla="*/ 2147483647 h 3843"/>
              <a:gd name="T4" fmla="*/ 2147483647 w 668"/>
              <a:gd name="T5" fmla="*/ 2147483647 h 3843"/>
              <a:gd name="T6" fmla="*/ 2147483647 w 668"/>
              <a:gd name="T7" fmla="*/ 2147483647 h 3843"/>
              <a:gd name="T8" fmla="*/ 2147483647 w 668"/>
              <a:gd name="T9" fmla="*/ 2147483647 h 3843"/>
              <a:gd name="T10" fmla="*/ 0 w 668"/>
              <a:gd name="T11" fmla="*/ 2147483647 h 3843"/>
              <a:gd name="T12" fmla="*/ 2147483647 w 668"/>
              <a:gd name="T13" fmla="*/ 2147483647 h 3843"/>
              <a:gd name="T14" fmla="*/ 2147483647 w 668"/>
              <a:gd name="T15" fmla="*/ 2147483647 h 3843"/>
              <a:gd name="T16" fmla="*/ 2147483647 w 668"/>
              <a:gd name="T17" fmla="*/ 0 h 38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8"/>
              <a:gd name="T28" fmla="*/ 0 h 3843"/>
              <a:gd name="T29" fmla="*/ 668 w 668"/>
              <a:gd name="T30" fmla="*/ 3843 h 38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8" h="3843">
                <a:moveTo>
                  <a:pt x="548" y="0"/>
                </a:moveTo>
                <a:lnTo>
                  <a:pt x="668" y="375"/>
                </a:lnTo>
                <a:lnTo>
                  <a:pt x="597" y="286"/>
                </a:lnTo>
                <a:lnTo>
                  <a:pt x="306" y="3843"/>
                </a:lnTo>
                <a:lnTo>
                  <a:pt x="160" y="3731"/>
                </a:lnTo>
                <a:lnTo>
                  <a:pt x="0" y="3751"/>
                </a:lnTo>
                <a:lnTo>
                  <a:pt x="445" y="238"/>
                </a:lnTo>
                <a:lnTo>
                  <a:pt x="361" y="281"/>
                </a:lnTo>
                <a:lnTo>
                  <a:pt x="548" y="0"/>
                </a:lnTo>
                <a:close/>
              </a:path>
            </a:pathLst>
          </a:custGeom>
          <a:solidFill>
            <a:srgbClr val="FFFFFF"/>
          </a:solidFill>
          <a:ln w="3175">
            <a:solidFill>
              <a:srgbClr val="000000"/>
            </a:solidFill>
            <a:prstDash val="solid"/>
            <a:round/>
            <a:headEnd/>
            <a:tailEnd/>
          </a:ln>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p:txBody>
      </p:sp>
      <p:sp>
        <p:nvSpPr>
          <p:cNvPr id="9254" name="Rectangle 38">
            <a:extLst>
              <a:ext uri="{FF2B5EF4-FFF2-40B4-BE49-F238E27FC236}">
                <a16:creationId xmlns:a16="http://schemas.microsoft.com/office/drawing/2014/main" id="{DD4F1DB1-9AE3-4EF9-B0E6-FE79F9686B46}"/>
              </a:ext>
            </a:extLst>
          </p:cNvPr>
          <p:cNvSpPr>
            <a:spLocks noChangeArrowheads="1"/>
          </p:cNvSpPr>
          <p:nvPr/>
        </p:nvSpPr>
        <p:spPr bwMode="auto">
          <a:xfrm rot="-4800000">
            <a:off x="7377907" y="3807619"/>
            <a:ext cx="914400"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1" lang="zh-CN" altLang="en-US" sz="1800" b="1" i="0" u="none" strike="noStrike" kern="1200" cap="none" spc="0" normalizeH="0" baseline="0" noProof="0">
                <a:ln>
                  <a:noFill/>
                </a:ln>
                <a:solidFill>
                  <a:srgbClr val="000000"/>
                </a:solidFill>
                <a:effectLst/>
                <a:uLnTx/>
                <a:uFillTx/>
                <a:latin typeface="宋体" panose="02010600030101010101" pitchFamily="2" charset="-122"/>
                <a:ea typeface="华文中宋" panose="02010600040101010101" pitchFamily="2" charset="-122"/>
                <a:cs typeface="+mn-cs"/>
              </a:rPr>
              <a:t>测试运行</a:t>
            </a:r>
            <a:endParaRPr kumimoji="1" lang="zh-CN" altLang="en-US" sz="1800" b="0" i="0" u="none" strike="noStrike" kern="1200" cap="none" spc="0" normalizeH="0" baseline="0" noProof="0">
              <a:ln>
                <a:noFill/>
              </a:ln>
              <a:solidFill>
                <a:srgbClr val="000000"/>
              </a:solidFill>
              <a:effectLst/>
              <a:uLnTx/>
              <a:uFillTx/>
              <a:latin typeface="Times New Roman" panose="02020603050405020304" pitchFamily="18" charset="0"/>
              <a:ea typeface="华文中宋" panose="02010600040101010101" pitchFamily="2" charset="-122"/>
              <a:cs typeface="+mn-cs"/>
            </a:endParaRPr>
          </a:p>
        </p:txBody>
      </p:sp>
      <p:sp>
        <p:nvSpPr>
          <p:cNvPr id="9266" name="Oval 50">
            <a:extLst>
              <a:ext uri="{FF2B5EF4-FFF2-40B4-BE49-F238E27FC236}">
                <a16:creationId xmlns:a16="http://schemas.microsoft.com/office/drawing/2014/main" id="{C5F05854-4FA1-470E-9374-8545C36D5D41}"/>
              </a:ext>
            </a:extLst>
          </p:cNvPr>
          <p:cNvSpPr>
            <a:spLocks noChangeArrowheads="1"/>
          </p:cNvSpPr>
          <p:nvPr/>
        </p:nvSpPr>
        <p:spPr bwMode="auto">
          <a:xfrm>
            <a:off x="3829050" y="2997200"/>
            <a:ext cx="647700" cy="576263"/>
          </a:xfrm>
          <a:prstGeom prst="ellipse">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测试</a:t>
            </a:r>
          </a:p>
        </p:txBody>
      </p:sp>
      <p:sp>
        <p:nvSpPr>
          <p:cNvPr id="9267" name="Oval 51">
            <a:extLst>
              <a:ext uri="{FF2B5EF4-FFF2-40B4-BE49-F238E27FC236}">
                <a16:creationId xmlns:a16="http://schemas.microsoft.com/office/drawing/2014/main" id="{3F56D274-9918-4C1C-AADD-2AE6B9F99152}"/>
              </a:ext>
            </a:extLst>
          </p:cNvPr>
          <p:cNvSpPr>
            <a:spLocks noChangeArrowheads="1"/>
          </p:cNvSpPr>
          <p:nvPr/>
        </p:nvSpPr>
        <p:spPr bwMode="auto">
          <a:xfrm>
            <a:off x="3468688" y="1989138"/>
            <a:ext cx="647700" cy="576262"/>
          </a:xfrm>
          <a:prstGeom prst="ellipse">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测试</a:t>
            </a:r>
          </a:p>
        </p:txBody>
      </p:sp>
      <p:sp>
        <p:nvSpPr>
          <p:cNvPr id="9268" name="Oval 52">
            <a:extLst>
              <a:ext uri="{FF2B5EF4-FFF2-40B4-BE49-F238E27FC236}">
                <a16:creationId xmlns:a16="http://schemas.microsoft.com/office/drawing/2014/main" id="{CD8AAAB7-5716-4EB6-ACF9-13F98692A663}"/>
              </a:ext>
            </a:extLst>
          </p:cNvPr>
          <p:cNvSpPr>
            <a:spLocks noChangeArrowheads="1"/>
          </p:cNvSpPr>
          <p:nvPr/>
        </p:nvSpPr>
        <p:spPr bwMode="auto">
          <a:xfrm>
            <a:off x="4044950" y="3933825"/>
            <a:ext cx="647700" cy="576263"/>
          </a:xfrm>
          <a:prstGeom prst="ellipse">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测试</a:t>
            </a:r>
          </a:p>
        </p:txBody>
      </p:sp>
      <p:sp>
        <p:nvSpPr>
          <p:cNvPr id="9269" name="Oval 53">
            <a:extLst>
              <a:ext uri="{FF2B5EF4-FFF2-40B4-BE49-F238E27FC236}">
                <a16:creationId xmlns:a16="http://schemas.microsoft.com/office/drawing/2014/main" id="{769FA187-2395-415A-B756-C5E09EA3C570}"/>
              </a:ext>
            </a:extLst>
          </p:cNvPr>
          <p:cNvSpPr>
            <a:spLocks noChangeArrowheads="1"/>
          </p:cNvSpPr>
          <p:nvPr/>
        </p:nvSpPr>
        <p:spPr bwMode="auto">
          <a:xfrm>
            <a:off x="4189413" y="4868863"/>
            <a:ext cx="647700" cy="576262"/>
          </a:xfrm>
          <a:prstGeom prst="ellipse">
            <a:avLst/>
          </a:prstGeom>
          <a:solidFill>
            <a:srgbClr val="FFFF99"/>
          </a:soli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0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测试</a:t>
            </a:r>
          </a:p>
        </p:txBody>
      </p:sp>
      <p:sp>
        <p:nvSpPr>
          <p:cNvPr id="9270" name="Rectangle 54">
            <a:extLst>
              <a:ext uri="{FF2B5EF4-FFF2-40B4-BE49-F238E27FC236}">
                <a16:creationId xmlns:a16="http://schemas.microsoft.com/office/drawing/2014/main" id="{09484373-BE59-4ED6-B1ED-D357157139B7}"/>
              </a:ext>
            </a:extLst>
          </p:cNvPr>
          <p:cNvSpPr>
            <a:spLocks noChangeArrowheads="1"/>
          </p:cNvSpPr>
          <p:nvPr/>
        </p:nvSpPr>
        <p:spPr bwMode="auto">
          <a:xfrm>
            <a:off x="1452563" y="2060575"/>
            <a:ext cx="1522412" cy="484188"/>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需求</a:t>
            </a:r>
          </a:p>
        </p:txBody>
      </p:sp>
      <p:sp>
        <p:nvSpPr>
          <p:cNvPr id="9271" name="Rectangle 55">
            <a:extLst>
              <a:ext uri="{FF2B5EF4-FFF2-40B4-BE49-F238E27FC236}">
                <a16:creationId xmlns:a16="http://schemas.microsoft.com/office/drawing/2014/main" id="{01F9E454-725A-4C00-958E-E4C49C834F9F}"/>
              </a:ext>
            </a:extLst>
          </p:cNvPr>
          <p:cNvSpPr>
            <a:spLocks noChangeArrowheads="1"/>
          </p:cNvSpPr>
          <p:nvPr/>
        </p:nvSpPr>
        <p:spPr bwMode="auto">
          <a:xfrm>
            <a:off x="1812925" y="2997200"/>
            <a:ext cx="1522413" cy="484188"/>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功能</a:t>
            </a:r>
          </a:p>
        </p:txBody>
      </p:sp>
      <p:sp>
        <p:nvSpPr>
          <p:cNvPr id="9272" name="Rectangle 56">
            <a:extLst>
              <a:ext uri="{FF2B5EF4-FFF2-40B4-BE49-F238E27FC236}">
                <a16:creationId xmlns:a16="http://schemas.microsoft.com/office/drawing/2014/main" id="{3BBE28ED-5250-4BEB-86A6-62FB805294D8}"/>
              </a:ext>
            </a:extLst>
          </p:cNvPr>
          <p:cNvSpPr>
            <a:spLocks noChangeArrowheads="1"/>
          </p:cNvSpPr>
          <p:nvPr/>
        </p:nvSpPr>
        <p:spPr bwMode="auto">
          <a:xfrm>
            <a:off x="2100263" y="4005263"/>
            <a:ext cx="1522412" cy="484187"/>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设计</a:t>
            </a:r>
          </a:p>
        </p:txBody>
      </p:sp>
      <p:sp>
        <p:nvSpPr>
          <p:cNvPr id="9273" name="Rectangle 57">
            <a:extLst>
              <a:ext uri="{FF2B5EF4-FFF2-40B4-BE49-F238E27FC236}">
                <a16:creationId xmlns:a16="http://schemas.microsoft.com/office/drawing/2014/main" id="{AE852A1E-4B90-4528-A22F-E44A7291200B}"/>
              </a:ext>
            </a:extLst>
          </p:cNvPr>
          <p:cNvSpPr>
            <a:spLocks noChangeArrowheads="1"/>
          </p:cNvSpPr>
          <p:nvPr/>
        </p:nvSpPr>
        <p:spPr bwMode="auto">
          <a:xfrm>
            <a:off x="2389188" y="4941888"/>
            <a:ext cx="1522412" cy="484187"/>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编码</a:t>
            </a:r>
          </a:p>
        </p:txBody>
      </p:sp>
      <p:sp>
        <p:nvSpPr>
          <p:cNvPr id="9274" name="Rectangle 58">
            <a:extLst>
              <a:ext uri="{FF2B5EF4-FFF2-40B4-BE49-F238E27FC236}">
                <a16:creationId xmlns:a16="http://schemas.microsoft.com/office/drawing/2014/main" id="{292F1E72-928B-49EB-8EE1-D6DC9BD0EC9A}"/>
              </a:ext>
            </a:extLst>
          </p:cNvPr>
          <p:cNvSpPr>
            <a:spLocks noChangeArrowheads="1"/>
          </p:cNvSpPr>
          <p:nvPr/>
        </p:nvSpPr>
        <p:spPr bwMode="auto">
          <a:xfrm>
            <a:off x="5700713" y="1989138"/>
            <a:ext cx="1944687" cy="484187"/>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验收测试</a:t>
            </a:r>
          </a:p>
        </p:txBody>
      </p:sp>
      <p:sp>
        <p:nvSpPr>
          <p:cNvPr id="9275" name="Rectangle 59">
            <a:extLst>
              <a:ext uri="{FF2B5EF4-FFF2-40B4-BE49-F238E27FC236}">
                <a16:creationId xmlns:a16="http://schemas.microsoft.com/office/drawing/2014/main" id="{02A4EA04-947C-46CC-A63C-80422FB4616D}"/>
              </a:ext>
            </a:extLst>
          </p:cNvPr>
          <p:cNvSpPr>
            <a:spLocks noChangeArrowheads="1"/>
          </p:cNvSpPr>
          <p:nvPr/>
        </p:nvSpPr>
        <p:spPr bwMode="auto">
          <a:xfrm>
            <a:off x="5484813" y="2997200"/>
            <a:ext cx="1944687" cy="484188"/>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系统测试</a:t>
            </a:r>
          </a:p>
        </p:txBody>
      </p:sp>
      <p:sp>
        <p:nvSpPr>
          <p:cNvPr id="9276" name="Rectangle 60">
            <a:extLst>
              <a:ext uri="{FF2B5EF4-FFF2-40B4-BE49-F238E27FC236}">
                <a16:creationId xmlns:a16="http://schemas.microsoft.com/office/drawing/2014/main" id="{29E2AFB8-A77A-4014-ABF8-28D8D0D2C3DB}"/>
              </a:ext>
            </a:extLst>
          </p:cNvPr>
          <p:cNvSpPr>
            <a:spLocks noChangeArrowheads="1"/>
          </p:cNvSpPr>
          <p:nvPr/>
        </p:nvSpPr>
        <p:spPr bwMode="auto">
          <a:xfrm>
            <a:off x="5197475" y="4005263"/>
            <a:ext cx="1944688" cy="484187"/>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集成测试</a:t>
            </a:r>
          </a:p>
        </p:txBody>
      </p:sp>
      <p:sp>
        <p:nvSpPr>
          <p:cNvPr id="9277" name="Rectangle 61">
            <a:extLst>
              <a:ext uri="{FF2B5EF4-FFF2-40B4-BE49-F238E27FC236}">
                <a16:creationId xmlns:a16="http://schemas.microsoft.com/office/drawing/2014/main" id="{894C356D-EAC5-4648-8182-F821F886294C}"/>
              </a:ext>
            </a:extLst>
          </p:cNvPr>
          <p:cNvSpPr>
            <a:spLocks noChangeArrowheads="1"/>
          </p:cNvSpPr>
          <p:nvPr/>
        </p:nvSpPr>
        <p:spPr bwMode="auto">
          <a:xfrm>
            <a:off x="4908550" y="4941888"/>
            <a:ext cx="1944688" cy="484187"/>
          </a:xfrm>
          <a:prstGeom prst="rect">
            <a:avLst/>
          </a:prstGeom>
          <a:solidFill>
            <a:srgbClr val="99FFCC"/>
          </a:solidFill>
          <a:ln w="9525">
            <a:solidFill>
              <a:schemeClr val="tx1"/>
            </a:solidFill>
            <a:miter lim="800000"/>
            <a:headEnd/>
            <a:tailEnd/>
          </a:ln>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sz="2400" b="0" i="0" u="none" strike="noStrike" kern="1200" cap="none" spc="0" normalizeH="0" baseline="0" noProof="0">
                <a:ln>
                  <a:noFill/>
                </a:ln>
                <a:solidFill>
                  <a:srgbClr val="000000"/>
                </a:solidFill>
                <a:effectLst/>
                <a:uLnTx/>
                <a:uFillTx/>
                <a:latin typeface="Arial" panose="020B0604020202020204" pitchFamily="34" charset="0"/>
                <a:ea typeface="黑体" panose="02010609060101010101" pitchFamily="49" charset="-122"/>
                <a:cs typeface="+mn-cs"/>
              </a:rPr>
              <a:t>单元测试</a:t>
            </a:r>
          </a:p>
        </p:txBody>
      </p:sp>
      <p:sp>
        <p:nvSpPr>
          <p:cNvPr id="5150" name="灯片编号占位符 1">
            <a:extLst>
              <a:ext uri="{FF2B5EF4-FFF2-40B4-BE49-F238E27FC236}">
                <a16:creationId xmlns:a16="http://schemas.microsoft.com/office/drawing/2014/main" id="{9297AE05-F251-4AF2-A036-AEB3209E6FC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EB7F75-6BDF-4F77-BE6E-7B882A0F1DB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971780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9270"/>
                                        </p:tgtEl>
                                        <p:attrNameLst>
                                          <p:attrName>style.visibility</p:attrName>
                                        </p:attrNameLst>
                                      </p:cBhvr>
                                      <p:to>
                                        <p:strVal val="visible"/>
                                      </p:to>
                                    </p:set>
                                    <p:anim calcmode="lin" valueType="num">
                                      <p:cBhvr>
                                        <p:cTn id="7" dur="500" fill="hold"/>
                                        <p:tgtEl>
                                          <p:spTgt spid="9270"/>
                                        </p:tgtEl>
                                        <p:attrNameLst>
                                          <p:attrName>ppt_w</p:attrName>
                                        </p:attrNameLst>
                                      </p:cBhvr>
                                      <p:tavLst>
                                        <p:tav tm="0">
                                          <p:val>
                                            <p:fltVal val="0"/>
                                          </p:val>
                                        </p:tav>
                                        <p:tav tm="100000">
                                          <p:val>
                                            <p:strVal val="#ppt_w"/>
                                          </p:val>
                                        </p:tav>
                                      </p:tavLst>
                                    </p:anim>
                                    <p:anim calcmode="lin" valueType="num">
                                      <p:cBhvr>
                                        <p:cTn id="8" dur="500" fill="hold"/>
                                        <p:tgtEl>
                                          <p:spTgt spid="9270"/>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9271"/>
                                        </p:tgtEl>
                                        <p:attrNameLst>
                                          <p:attrName>style.visibility</p:attrName>
                                        </p:attrNameLst>
                                      </p:cBhvr>
                                      <p:to>
                                        <p:strVal val="visible"/>
                                      </p:to>
                                    </p:set>
                                    <p:anim calcmode="lin" valueType="num">
                                      <p:cBhvr>
                                        <p:cTn id="11" dur="500" fill="hold"/>
                                        <p:tgtEl>
                                          <p:spTgt spid="9271"/>
                                        </p:tgtEl>
                                        <p:attrNameLst>
                                          <p:attrName>ppt_w</p:attrName>
                                        </p:attrNameLst>
                                      </p:cBhvr>
                                      <p:tavLst>
                                        <p:tav tm="0">
                                          <p:val>
                                            <p:fltVal val="0"/>
                                          </p:val>
                                        </p:tav>
                                        <p:tav tm="100000">
                                          <p:val>
                                            <p:strVal val="#ppt_w"/>
                                          </p:val>
                                        </p:tav>
                                      </p:tavLst>
                                    </p:anim>
                                    <p:anim calcmode="lin" valueType="num">
                                      <p:cBhvr>
                                        <p:cTn id="12" dur="500" fill="hold"/>
                                        <p:tgtEl>
                                          <p:spTgt spid="9271"/>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9239"/>
                                        </p:tgtEl>
                                        <p:attrNameLst>
                                          <p:attrName>style.visibility</p:attrName>
                                        </p:attrNameLst>
                                      </p:cBhvr>
                                      <p:to>
                                        <p:strVal val="visible"/>
                                      </p:to>
                                    </p:set>
                                    <p:anim calcmode="lin" valueType="num">
                                      <p:cBhvr>
                                        <p:cTn id="15" dur="500" fill="hold"/>
                                        <p:tgtEl>
                                          <p:spTgt spid="9239"/>
                                        </p:tgtEl>
                                        <p:attrNameLst>
                                          <p:attrName>ppt_w</p:attrName>
                                        </p:attrNameLst>
                                      </p:cBhvr>
                                      <p:tavLst>
                                        <p:tav tm="0">
                                          <p:val>
                                            <p:fltVal val="0"/>
                                          </p:val>
                                        </p:tav>
                                        <p:tav tm="100000">
                                          <p:val>
                                            <p:strVal val="#ppt_w"/>
                                          </p:val>
                                        </p:tav>
                                      </p:tavLst>
                                    </p:anim>
                                    <p:anim calcmode="lin" valueType="num">
                                      <p:cBhvr>
                                        <p:cTn id="16" dur="500" fill="hold"/>
                                        <p:tgtEl>
                                          <p:spTgt spid="9239"/>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9240"/>
                                        </p:tgtEl>
                                        <p:attrNameLst>
                                          <p:attrName>style.visibility</p:attrName>
                                        </p:attrNameLst>
                                      </p:cBhvr>
                                      <p:to>
                                        <p:strVal val="visible"/>
                                      </p:to>
                                    </p:set>
                                    <p:anim calcmode="lin" valueType="num">
                                      <p:cBhvr>
                                        <p:cTn id="19" dur="500" fill="hold"/>
                                        <p:tgtEl>
                                          <p:spTgt spid="9240"/>
                                        </p:tgtEl>
                                        <p:attrNameLst>
                                          <p:attrName>ppt_w</p:attrName>
                                        </p:attrNameLst>
                                      </p:cBhvr>
                                      <p:tavLst>
                                        <p:tav tm="0">
                                          <p:val>
                                            <p:fltVal val="0"/>
                                          </p:val>
                                        </p:tav>
                                        <p:tav tm="100000">
                                          <p:val>
                                            <p:strVal val="#ppt_w"/>
                                          </p:val>
                                        </p:tav>
                                      </p:tavLst>
                                    </p:anim>
                                    <p:anim calcmode="lin" valueType="num">
                                      <p:cBhvr>
                                        <p:cTn id="20" dur="500" fill="hold"/>
                                        <p:tgtEl>
                                          <p:spTgt spid="924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9272"/>
                                        </p:tgtEl>
                                        <p:attrNameLst>
                                          <p:attrName>style.visibility</p:attrName>
                                        </p:attrNameLst>
                                      </p:cBhvr>
                                      <p:to>
                                        <p:strVal val="visible"/>
                                      </p:to>
                                    </p:set>
                                    <p:anim calcmode="lin" valueType="num">
                                      <p:cBhvr>
                                        <p:cTn id="23" dur="500" fill="hold"/>
                                        <p:tgtEl>
                                          <p:spTgt spid="9272"/>
                                        </p:tgtEl>
                                        <p:attrNameLst>
                                          <p:attrName>ppt_w</p:attrName>
                                        </p:attrNameLst>
                                      </p:cBhvr>
                                      <p:tavLst>
                                        <p:tav tm="0">
                                          <p:val>
                                            <p:fltVal val="0"/>
                                          </p:val>
                                        </p:tav>
                                        <p:tav tm="100000">
                                          <p:val>
                                            <p:strVal val="#ppt_w"/>
                                          </p:val>
                                        </p:tav>
                                      </p:tavLst>
                                    </p:anim>
                                    <p:anim calcmode="lin" valueType="num">
                                      <p:cBhvr>
                                        <p:cTn id="24" dur="500" fill="hold"/>
                                        <p:tgtEl>
                                          <p:spTgt spid="9272"/>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9241"/>
                                        </p:tgtEl>
                                        <p:attrNameLst>
                                          <p:attrName>style.visibility</p:attrName>
                                        </p:attrNameLst>
                                      </p:cBhvr>
                                      <p:to>
                                        <p:strVal val="visible"/>
                                      </p:to>
                                    </p:set>
                                    <p:anim calcmode="lin" valueType="num">
                                      <p:cBhvr>
                                        <p:cTn id="27" dur="500" fill="hold"/>
                                        <p:tgtEl>
                                          <p:spTgt spid="9241"/>
                                        </p:tgtEl>
                                        <p:attrNameLst>
                                          <p:attrName>ppt_w</p:attrName>
                                        </p:attrNameLst>
                                      </p:cBhvr>
                                      <p:tavLst>
                                        <p:tav tm="0">
                                          <p:val>
                                            <p:fltVal val="0"/>
                                          </p:val>
                                        </p:tav>
                                        <p:tav tm="100000">
                                          <p:val>
                                            <p:strVal val="#ppt_w"/>
                                          </p:val>
                                        </p:tav>
                                      </p:tavLst>
                                    </p:anim>
                                    <p:anim calcmode="lin" valueType="num">
                                      <p:cBhvr>
                                        <p:cTn id="28" dur="500" fill="hold"/>
                                        <p:tgtEl>
                                          <p:spTgt spid="924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9273"/>
                                        </p:tgtEl>
                                        <p:attrNameLst>
                                          <p:attrName>style.visibility</p:attrName>
                                        </p:attrNameLst>
                                      </p:cBhvr>
                                      <p:to>
                                        <p:strVal val="visible"/>
                                      </p:to>
                                    </p:set>
                                    <p:anim calcmode="lin" valueType="num">
                                      <p:cBhvr>
                                        <p:cTn id="31" dur="500" fill="hold"/>
                                        <p:tgtEl>
                                          <p:spTgt spid="9273"/>
                                        </p:tgtEl>
                                        <p:attrNameLst>
                                          <p:attrName>ppt_w</p:attrName>
                                        </p:attrNameLst>
                                      </p:cBhvr>
                                      <p:tavLst>
                                        <p:tav tm="0">
                                          <p:val>
                                            <p:fltVal val="0"/>
                                          </p:val>
                                        </p:tav>
                                        <p:tav tm="100000">
                                          <p:val>
                                            <p:strVal val="#ppt_w"/>
                                          </p:val>
                                        </p:tav>
                                      </p:tavLst>
                                    </p:anim>
                                    <p:anim calcmode="lin" valueType="num">
                                      <p:cBhvr>
                                        <p:cTn id="32" dur="500" fill="hold"/>
                                        <p:tgtEl>
                                          <p:spTgt spid="9273"/>
                                        </p:tgtEl>
                                        <p:attrNameLst>
                                          <p:attrName>ppt_h</p:attrName>
                                        </p:attrNameLst>
                                      </p:cBhvr>
                                      <p:tavLst>
                                        <p:tav tm="0">
                                          <p:val>
                                            <p:fltVal val="0"/>
                                          </p:val>
                                        </p:tav>
                                        <p:tav tm="100000">
                                          <p:val>
                                            <p:strVal val="#ppt_h"/>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3" presetClass="entr" presetSubtype="16" fill="hold" nodeType="clickEffect">
                                  <p:stCondLst>
                                    <p:cond delay="0"/>
                                  </p:stCondLst>
                                  <p:childTnLst>
                                    <p:set>
                                      <p:cBhvr>
                                        <p:cTn id="36" dur="1" fill="hold">
                                          <p:stCondLst>
                                            <p:cond delay="0"/>
                                          </p:stCondLst>
                                        </p:cTn>
                                        <p:tgtEl>
                                          <p:spTgt spid="9252">
                                            <p:txEl>
                                              <p:pRg st="0" end="0"/>
                                            </p:txEl>
                                          </p:spTgt>
                                        </p:tgtEl>
                                        <p:attrNameLst>
                                          <p:attrName>style.visibility</p:attrName>
                                        </p:attrNameLst>
                                      </p:cBhvr>
                                      <p:to>
                                        <p:strVal val="visible"/>
                                      </p:to>
                                    </p:set>
                                    <p:anim calcmode="lin" valueType="num">
                                      <p:cBhvr>
                                        <p:cTn id="37" dur="500" fill="hold"/>
                                        <p:tgtEl>
                                          <p:spTgt spid="9252">
                                            <p:txEl>
                                              <p:pRg st="0" end="0"/>
                                            </p:txEl>
                                          </p:spTgt>
                                        </p:tgtEl>
                                        <p:attrNameLst>
                                          <p:attrName>ppt_w</p:attrName>
                                        </p:attrNameLst>
                                      </p:cBhvr>
                                      <p:tavLst>
                                        <p:tav tm="0">
                                          <p:val>
                                            <p:fltVal val="0"/>
                                          </p:val>
                                        </p:tav>
                                        <p:tav tm="100000">
                                          <p:val>
                                            <p:strVal val="#ppt_w"/>
                                          </p:val>
                                        </p:tav>
                                      </p:tavLst>
                                    </p:anim>
                                    <p:anim calcmode="lin" valueType="num">
                                      <p:cBhvr>
                                        <p:cTn id="38" dur="500" fill="hold"/>
                                        <p:tgtEl>
                                          <p:spTgt spid="925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1" presetClass="entr" presetSubtype="4" fill="hold" nodeType="clickEffect">
                                  <p:stCondLst>
                                    <p:cond delay="0"/>
                                  </p:stCondLst>
                                  <p:childTnLst>
                                    <p:set>
                                      <p:cBhvr>
                                        <p:cTn id="42" dur="1" fill="hold">
                                          <p:stCondLst>
                                            <p:cond delay="0"/>
                                          </p:stCondLst>
                                        </p:cTn>
                                        <p:tgtEl>
                                          <p:spTgt spid="9251"/>
                                        </p:tgtEl>
                                        <p:attrNameLst>
                                          <p:attrName>style.visibility</p:attrName>
                                        </p:attrNameLst>
                                      </p:cBhvr>
                                      <p:to>
                                        <p:strVal val="visible"/>
                                      </p:to>
                                    </p:set>
                                    <p:animEffect transition="in" filter="wheel(4)">
                                      <p:cBhvr>
                                        <p:cTn id="43" dur="2000"/>
                                        <p:tgtEl>
                                          <p:spTgt spid="92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0" presetClass="entr" presetSubtype="0" fill="hold" nodeType="clickEffect">
                                  <p:stCondLst>
                                    <p:cond delay="0"/>
                                  </p:stCondLst>
                                  <p:childTnLst>
                                    <p:set>
                                      <p:cBhvr>
                                        <p:cTn id="47" dur="1" fill="hold">
                                          <p:stCondLst>
                                            <p:cond delay="0"/>
                                          </p:stCondLst>
                                        </p:cTn>
                                        <p:tgtEl>
                                          <p:spTgt spid="9248"/>
                                        </p:tgtEl>
                                        <p:attrNameLst>
                                          <p:attrName>style.visibility</p:attrName>
                                        </p:attrNameLst>
                                      </p:cBhvr>
                                      <p:to>
                                        <p:strVal val="visible"/>
                                      </p:to>
                                    </p:set>
                                    <p:animEffect transition="in" filter="wedge">
                                      <p:cBhvr>
                                        <p:cTn id="48" dur="2000"/>
                                        <p:tgtEl>
                                          <p:spTgt spid="9248"/>
                                        </p:tgtEl>
                                      </p:cBhvr>
                                    </p:animEffect>
                                  </p:childTnLst>
                                </p:cTn>
                              </p:par>
                              <p:par>
                                <p:cTn id="49" presetID="20" presetClass="entr" presetSubtype="0" fill="hold" grpId="0" nodeType="withEffect">
                                  <p:stCondLst>
                                    <p:cond delay="0"/>
                                  </p:stCondLst>
                                  <p:childTnLst>
                                    <p:set>
                                      <p:cBhvr>
                                        <p:cTn id="50" dur="1" fill="hold">
                                          <p:stCondLst>
                                            <p:cond delay="0"/>
                                          </p:stCondLst>
                                        </p:cTn>
                                        <p:tgtEl>
                                          <p:spTgt spid="9269"/>
                                        </p:tgtEl>
                                        <p:attrNameLst>
                                          <p:attrName>style.visibility</p:attrName>
                                        </p:attrNameLst>
                                      </p:cBhvr>
                                      <p:to>
                                        <p:strVal val="visible"/>
                                      </p:to>
                                    </p:set>
                                    <p:animEffect transition="in" filter="wedge">
                                      <p:cBhvr>
                                        <p:cTn id="51" dur="2000"/>
                                        <p:tgtEl>
                                          <p:spTgt spid="9269"/>
                                        </p:tgtEl>
                                      </p:cBhvr>
                                    </p:animEffect>
                                  </p:childTnLst>
                                </p:cTn>
                              </p:par>
                              <p:par>
                                <p:cTn id="52" presetID="20" presetClass="entr" presetSubtype="0" fill="hold" grpId="0" nodeType="withEffect">
                                  <p:stCondLst>
                                    <p:cond delay="0"/>
                                  </p:stCondLst>
                                  <p:childTnLst>
                                    <p:set>
                                      <p:cBhvr>
                                        <p:cTn id="53" dur="1" fill="hold">
                                          <p:stCondLst>
                                            <p:cond delay="0"/>
                                          </p:stCondLst>
                                        </p:cTn>
                                        <p:tgtEl>
                                          <p:spTgt spid="9277"/>
                                        </p:tgtEl>
                                        <p:attrNameLst>
                                          <p:attrName>style.visibility</p:attrName>
                                        </p:attrNameLst>
                                      </p:cBhvr>
                                      <p:to>
                                        <p:strVal val="visible"/>
                                      </p:to>
                                    </p:set>
                                    <p:animEffect transition="in" filter="wedge">
                                      <p:cBhvr>
                                        <p:cTn id="54" dur="2000"/>
                                        <p:tgtEl>
                                          <p:spTgt spid="9277"/>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20" presetClass="entr" presetSubtype="0" fill="hold" nodeType="clickEffect">
                                  <p:stCondLst>
                                    <p:cond delay="0"/>
                                  </p:stCondLst>
                                  <p:childTnLst>
                                    <p:set>
                                      <p:cBhvr>
                                        <p:cTn id="58" dur="1" fill="hold">
                                          <p:stCondLst>
                                            <p:cond delay="0"/>
                                          </p:stCondLst>
                                        </p:cTn>
                                        <p:tgtEl>
                                          <p:spTgt spid="9247"/>
                                        </p:tgtEl>
                                        <p:attrNameLst>
                                          <p:attrName>style.visibility</p:attrName>
                                        </p:attrNameLst>
                                      </p:cBhvr>
                                      <p:to>
                                        <p:strVal val="visible"/>
                                      </p:to>
                                    </p:set>
                                    <p:animEffect transition="in" filter="wedge">
                                      <p:cBhvr>
                                        <p:cTn id="59" dur="2000"/>
                                        <p:tgtEl>
                                          <p:spTgt spid="9247"/>
                                        </p:tgtEl>
                                      </p:cBhvr>
                                    </p:animEffect>
                                  </p:childTnLst>
                                </p:cTn>
                              </p:par>
                              <p:par>
                                <p:cTn id="60" presetID="20" presetClass="entr" presetSubtype="0" fill="hold" grpId="0" nodeType="withEffect">
                                  <p:stCondLst>
                                    <p:cond delay="0"/>
                                  </p:stCondLst>
                                  <p:childTnLst>
                                    <p:set>
                                      <p:cBhvr>
                                        <p:cTn id="61" dur="1" fill="hold">
                                          <p:stCondLst>
                                            <p:cond delay="0"/>
                                          </p:stCondLst>
                                        </p:cTn>
                                        <p:tgtEl>
                                          <p:spTgt spid="9268"/>
                                        </p:tgtEl>
                                        <p:attrNameLst>
                                          <p:attrName>style.visibility</p:attrName>
                                        </p:attrNameLst>
                                      </p:cBhvr>
                                      <p:to>
                                        <p:strVal val="visible"/>
                                      </p:to>
                                    </p:set>
                                    <p:animEffect transition="in" filter="wedge">
                                      <p:cBhvr>
                                        <p:cTn id="62" dur="2000"/>
                                        <p:tgtEl>
                                          <p:spTgt spid="9268"/>
                                        </p:tgtEl>
                                      </p:cBhvr>
                                    </p:animEffect>
                                  </p:childTnLst>
                                </p:cTn>
                              </p:par>
                              <p:par>
                                <p:cTn id="63" presetID="20" presetClass="entr" presetSubtype="0" fill="hold" grpId="0" nodeType="withEffect">
                                  <p:stCondLst>
                                    <p:cond delay="0"/>
                                  </p:stCondLst>
                                  <p:childTnLst>
                                    <p:set>
                                      <p:cBhvr>
                                        <p:cTn id="64" dur="1" fill="hold">
                                          <p:stCondLst>
                                            <p:cond delay="0"/>
                                          </p:stCondLst>
                                        </p:cTn>
                                        <p:tgtEl>
                                          <p:spTgt spid="9276"/>
                                        </p:tgtEl>
                                        <p:attrNameLst>
                                          <p:attrName>style.visibility</p:attrName>
                                        </p:attrNameLst>
                                      </p:cBhvr>
                                      <p:to>
                                        <p:strVal val="visible"/>
                                      </p:to>
                                    </p:set>
                                    <p:animEffect transition="in" filter="wedge">
                                      <p:cBhvr>
                                        <p:cTn id="65" dur="2000"/>
                                        <p:tgtEl>
                                          <p:spTgt spid="9276"/>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23" presetClass="entr" presetSubtype="16" fill="hold" nodeType="clickEffect">
                                  <p:stCondLst>
                                    <p:cond delay="0"/>
                                  </p:stCondLst>
                                  <p:childTnLst>
                                    <p:set>
                                      <p:cBhvr>
                                        <p:cTn id="69" dur="1" fill="hold">
                                          <p:stCondLst>
                                            <p:cond delay="0"/>
                                          </p:stCondLst>
                                        </p:cTn>
                                        <p:tgtEl>
                                          <p:spTgt spid="9246"/>
                                        </p:tgtEl>
                                        <p:attrNameLst>
                                          <p:attrName>style.visibility</p:attrName>
                                        </p:attrNameLst>
                                      </p:cBhvr>
                                      <p:to>
                                        <p:strVal val="visible"/>
                                      </p:to>
                                    </p:set>
                                    <p:anim calcmode="lin" valueType="num">
                                      <p:cBhvr>
                                        <p:cTn id="70" dur="500" fill="hold"/>
                                        <p:tgtEl>
                                          <p:spTgt spid="9246"/>
                                        </p:tgtEl>
                                        <p:attrNameLst>
                                          <p:attrName>ppt_w</p:attrName>
                                        </p:attrNameLst>
                                      </p:cBhvr>
                                      <p:tavLst>
                                        <p:tav tm="0">
                                          <p:val>
                                            <p:fltVal val="0"/>
                                          </p:val>
                                        </p:tav>
                                        <p:tav tm="100000">
                                          <p:val>
                                            <p:strVal val="#ppt_w"/>
                                          </p:val>
                                        </p:tav>
                                      </p:tavLst>
                                    </p:anim>
                                    <p:anim calcmode="lin" valueType="num">
                                      <p:cBhvr>
                                        <p:cTn id="71" dur="500" fill="hold"/>
                                        <p:tgtEl>
                                          <p:spTgt spid="9246"/>
                                        </p:tgtEl>
                                        <p:attrNameLst>
                                          <p:attrName>ppt_h</p:attrName>
                                        </p:attrNameLst>
                                      </p:cBhvr>
                                      <p:tavLst>
                                        <p:tav tm="0">
                                          <p:val>
                                            <p:fltVal val="0"/>
                                          </p:val>
                                        </p:tav>
                                        <p:tav tm="100000">
                                          <p:val>
                                            <p:strVal val="#ppt_h"/>
                                          </p:val>
                                        </p:tav>
                                      </p:tavLst>
                                    </p:anim>
                                  </p:childTnLst>
                                </p:cTn>
                              </p:par>
                              <p:par>
                                <p:cTn id="72" presetID="23" presetClass="entr" presetSubtype="16" fill="hold" grpId="0" nodeType="withEffect">
                                  <p:stCondLst>
                                    <p:cond delay="0"/>
                                  </p:stCondLst>
                                  <p:childTnLst>
                                    <p:set>
                                      <p:cBhvr>
                                        <p:cTn id="73" dur="1" fill="hold">
                                          <p:stCondLst>
                                            <p:cond delay="0"/>
                                          </p:stCondLst>
                                        </p:cTn>
                                        <p:tgtEl>
                                          <p:spTgt spid="9266"/>
                                        </p:tgtEl>
                                        <p:attrNameLst>
                                          <p:attrName>style.visibility</p:attrName>
                                        </p:attrNameLst>
                                      </p:cBhvr>
                                      <p:to>
                                        <p:strVal val="visible"/>
                                      </p:to>
                                    </p:set>
                                    <p:anim calcmode="lin" valueType="num">
                                      <p:cBhvr>
                                        <p:cTn id="74" dur="500" fill="hold"/>
                                        <p:tgtEl>
                                          <p:spTgt spid="9266"/>
                                        </p:tgtEl>
                                        <p:attrNameLst>
                                          <p:attrName>ppt_w</p:attrName>
                                        </p:attrNameLst>
                                      </p:cBhvr>
                                      <p:tavLst>
                                        <p:tav tm="0">
                                          <p:val>
                                            <p:fltVal val="0"/>
                                          </p:val>
                                        </p:tav>
                                        <p:tav tm="100000">
                                          <p:val>
                                            <p:strVal val="#ppt_w"/>
                                          </p:val>
                                        </p:tav>
                                      </p:tavLst>
                                    </p:anim>
                                    <p:anim calcmode="lin" valueType="num">
                                      <p:cBhvr>
                                        <p:cTn id="75" dur="500" fill="hold"/>
                                        <p:tgtEl>
                                          <p:spTgt spid="9266"/>
                                        </p:tgtEl>
                                        <p:attrNameLst>
                                          <p:attrName>ppt_h</p:attrName>
                                        </p:attrNameLst>
                                      </p:cBhvr>
                                      <p:tavLst>
                                        <p:tav tm="0">
                                          <p:val>
                                            <p:fltVal val="0"/>
                                          </p:val>
                                        </p:tav>
                                        <p:tav tm="100000">
                                          <p:val>
                                            <p:strVal val="#ppt_h"/>
                                          </p:val>
                                        </p:tav>
                                      </p:tavLst>
                                    </p:anim>
                                  </p:childTnLst>
                                </p:cTn>
                              </p:par>
                              <p:par>
                                <p:cTn id="76" presetID="23" presetClass="entr" presetSubtype="16" fill="hold" grpId="0" nodeType="withEffect">
                                  <p:stCondLst>
                                    <p:cond delay="0"/>
                                  </p:stCondLst>
                                  <p:childTnLst>
                                    <p:set>
                                      <p:cBhvr>
                                        <p:cTn id="77" dur="1" fill="hold">
                                          <p:stCondLst>
                                            <p:cond delay="0"/>
                                          </p:stCondLst>
                                        </p:cTn>
                                        <p:tgtEl>
                                          <p:spTgt spid="9275"/>
                                        </p:tgtEl>
                                        <p:attrNameLst>
                                          <p:attrName>style.visibility</p:attrName>
                                        </p:attrNameLst>
                                      </p:cBhvr>
                                      <p:to>
                                        <p:strVal val="visible"/>
                                      </p:to>
                                    </p:set>
                                    <p:anim calcmode="lin" valueType="num">
                                      <p:cBhvr>
                                        <p:cTn id="78" dur="500" fill="hold"/>
                                        <p:tgtEl>
                                          <p:spTgt spid="9275"/>
                                        </p:tgtEl>
                                        <p:attrNameLst>
                                          <p:attrName>ppt_w</p:attrName>
                                        </p:attrNameLst>
                                      </p:cBhvr>
                                      <p:tavLst>
                                        <p:tav tm="0">
                                          <p:val>
                                            <p:fltVal val="0"/>
                                          </p:val>
                                        </p:tav>
                                        <p:tav tm="100000">
                                          <p:val>
                                            <p:strVal val="#ppt_w"/>
                                          </p:val>
                                        </p:tav>
                                      </p:tavLst>
                                    </p:anim>
                                    <p:anim calcmode="lin" valueType="num">
                                      <p:cBhvr>
                                        <p:cTn id="79" dur="500" fill="hold"/>
                                        <p:tgtEl>
                                          <p:spTgt spid="9275"/>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20" presetClass="entr" presetSubtype="0" fill="hold" nodeType="clickEffect">
                                  <p:stCondLst>
                                    <p:cond delay="0"/>
                                  </p:stCondLst>
                                  <p:childTnLst>
                                    <p:set>
                                      <p:cBhvr>
                                        <p:cTn id="83" dur="1" fill="hold">
                                          <p:stCondLst>
                                            <p:cond delay="0"/>
                                          </p:stCondLst>
                                        </p:cTn>
                                        <p:tgtEl>
                                          <p:spTgt spid="9245"/>
                                        </p:tgtEl>
                                        <p:attrNameLst>
                                          <p:attrName>style.visibility</p:attrName>
                                        </p:attrNameLst>
                                      </p:cBhvr>
                                      <p:to>
                                        <p:strVal val="visible"/>
                                      </p:to>
                                    </p:set>
                                    <p:animEffect transition="in" filter="wedge">
                                      <p:cBhvr>
                                        <p:cTn id="84" dur="2000"/>
                                        <p:tgtEl>
                                          <p:spTgt spid="9245"/>
                                        </p:tgtEl>
                                      </p:cBhvr>
                                    </p:animEffect>
                                  </p:childTnLst>
                                </p:cTn>
                              </p:par>
                              <p:par>
                                <p:cTn id="85" presetID="20" presetClass="entr" presetSubtype="0" fill="hold" grpId="0" nodeType="withEffect">
                                  <p:stCondLst>
                                    <p:cond delay="0"/>
                                  </p:stCondLst>
                                  <p:childTnLst>
                                    <p:set>
                                      <p:cBhvr>
                                        <p:cTn id="86" dur="1" fill="hold">
                                          <p:stCondLst>
                                            <p:cond delay="0"/>
                                          </p:stCondLst>
                                        </p:cTn>
                                        <p:tgtEl>
                                          <p:spTgt spid="9267"/>
                                        </p:tgtEl>
                                        <p:attrNameLst>
                                          <p:attrName>style.visibility</p:attrName>
                                        </p:attrNameLst>
                                      </p:cBhvr>
                                      <p:to>
                                        <p:strVal val="visible"/>
                                      </p:to>
                                    </p:set>
                                    <p:animEffect transition="in" filter="wedge">
                                      <p:cBhvr>
                                        <p:cTn id="87" dur="2000"/>
                                        <p:tgtEl>
                                          <p:spTgt spid="9267"/>
                                        </p:tgtEl>
                                      </p:cBhvr>
                                    </p:animEffect>
                                  </p:childTnLst>
                                </p:cTn>
                              </p:par>
                              <p:par>
                                <p:cTn id="88" presetID="20" presetClass="entr" presetSubtype="0" fill="hold" grpId="0" nodeType="withEffect">
                                  <p:stCondLst>
                                    <p:cond delay="0"/>
                                  </p:stCondLst>
                                  <p:childTnLst>
                                    <p:set>
                                      <p:cBhvr>
                                        <p:cTn id="89" dur="1" fill="hold">
                                          <p:stCondLst>
                                            <p:cond delay="0"/>
                                          </p:stCondLst>
                                        </p:cTn>
                                        <p:tgtEl>
                                          <p:spTgt spid="9274"/>
                                        </p:tgtEl>
                                        <p:attrNameLst>
                                          <p:attrName>style.visibility</p:attrName>
                                        </p:attrNameLst>
                                      </p:cBhvr>
                                      <p:to>
                                        <p:strVal val="visible"/>
                                      </p:to>
                                    </p:set>
                                    <p:animEffect transition="in" filter="wedge">
                                      <p:cBhvr>
                                        <p:cTn id="90" dur="2000"/>
                                        <p:tgtEl>
                                          <p:spTgt spid="9274"/>
                                        </p:tgtEl>
                                      </p:cBhvr>
                                    </p:animEffect>
                                  </p:childTnLst>
                                </p:cTn>
                              </p:par>
                            </p:childTnLst>
                          </p:cTn>
                        </p:par>
                      </p:childTnLst>
                    </p:cTn>
                  </p:par>
                  <p:par>
                    <p:cTn id="91" fill="hold" nodeType="clickPar">
                      <p:stCondLst>
                        <p:cond delay="indefinite"/>
                      </p:stCondLst>
                      <p:childTnLst>
                        <p:par>
                          <p:cTn id="92" fill="hold" nodeType="withGroup">
                            <p:stCondLst>
                              <p:cond delay="0"/>
                            </p:stCondLst>
                            <p:childTnLst>
                              <p:par>
                                <p:cTn id="93" presetID="55" presetClass="entr" presetSubtype="0" fill="hold" nodeType="clickEffect">
                                  <p:stCondLst>
                                    <p:cond delay="0"/>
                                  </p:stCondLst>
                                  <p:childTnLst>
                                    <p:set>
                                      <p:cBhvr>
                                        <p:cTn id="94" dur="1" fill="hold">
                                          <p:stCondLst>
                                            <p:cond delay="0"/>
                                          </p:stCondLst>
                                        </p:cTn>
                                        <p:tgtEl>
                                          <p:spTgt spid="9242"/>
                                        </p:tgtEl>
                                        <p:attrNameLst>
                                          <p:attrName>style.visibility</p:attrName>
                                        </p:attrNameLst>
                                      </p:cBhvr>
                                      <p:to>
                                        <p:strVal val="visible"/>
                                      </p:to>
                                    </p:set>
                                    <p:anim calcmode="lin" valueType="num">
                                      <p:cBhvr>
                                        <p:cTn id="95" dur="1000" fill="hold"/>
                                        <p:tgtEl>
                                          <p:spTgt spid="9242"/>
                                        </p:tgtEl>
                                        <p:attrNameLst>
                                          <p:attrName>ppt_w</p:attrName>
                                        </p:attrNameLst>
                                      </p:cBhvr>
                                      <p:tavLst>
                                        <p:tav tm="0">
                                          <p:val>
                                            <p:strVal val="#ppt_w*0.70"/>
                                          </p:val>
                                        </p:tav>
                                        <p:tav tm="100000">
                                          <p:val>
                                            <p:strVal val="#ppt_w"/>
                                          </p:val>
                                        </p:tav>
                                      </p:tavLst>
                                    </p:anim>
                                    <p:anim calcmode="lin" valueType="num">
                                      <p:cBhvr>
                                        <p:cTn id="96" dur="1000" fill="hold"/>
                                        <p:tgtEl>
                                          <p:spTgt spid="9242"/>
                                        </p:tgtEl>
                                        <p:attrNameLst>
                                          <p:attrName>ppt_h</p:attrName>
                                        </p:attrNameLst>
                                      </p:cBhvr>
                                      <p:tavLst>
                                        <p:tav tm="0">
                                          <p:val>
                                            <p:strVal val="#ppt_h"/>
                                          </p:val>
                                        </p:tav>
                                        <p:tav tm="100000">
                                          <p:val>
                                            <p:strVal val="#ppt_h"/>
                                          </p:val>
                                        </p:tav>
                                      </p:tavLst>
                                    </p:anim>
                                    <p:animEffect transition="in" filter="fade">
                                      <p:cBhvr>
                                        <p:cTn id="97" dur="1000"/>
                                        <p:tgtEl>
                                          <p:spTgt spid="9242"/>
                                        </p:tgtEl>
                                      </p:cBhvr>
                                    </p:animEffect>
                                  </p:childTnLst>
                                </p:cTn>
                              </p:par>
                              <p:par>
                                <p:cTn id="98" presetID="55" presetClass="entr" presetSubtype="0" fill="hold" nodeType="withEffect">
                                  <p:stCondLst>
                                    <p:cond delay="0"/>
                                  </p:stCondLst>
                                  <p:childTnLst>
                                    <p:set>
                                      <p:cBhvr>
                                        <p:cTn id="99" dur="1" fill="hold">
                                          <p:stCondLst>
                                            <p:cond delay="0"/>
                                          </p:stCondLst>
                                        </p:cTn>
                                        <p:tgtEl>
                                          <p:spTgt spid="9243"/>
                                        </p:tgtEl>
                                        <p:attrNameLst>
                                          <p:attrName>style.visibility</p:attrName>
                                        </p:attrNameLst>
                                      </p:cBhvr>
                                      <p:to>
                                        <p:strVal val="visible"/>
                                      </p:to>
                                    </p:set>
                                    <p:anim calcmode="lin" valueType="num">
                                      <p:cBhvr>
                                        <p:cTn id="100" dur="1000" fill="hold"/>
                                        <p:tgtEl>
                                          <p:spTgt spid="9243"/>
                                        </p:tgtEl>
                                        <p:attrNameLst>
                                          <p:attrName>ppt_w</p:attrName>
                                        </p:attrNameLst>
                                      </p:cBhvr>
                                      <p:tavLst>
                                        <p:tav tm="0">
                                          <p:val>
                                            <p:strVal val="#ppt_w*0.70"/>
                                          </p:val>
                                        </p:tav>
                                        <p:tav tm="100000">
                                          <p:val>
                                            <p:strVal val="#ppt_w"/>
                                          </p:val>
                                        </p:tav>
                                      </p:tavLst>
                                    </p:anim>
                                    <p:anim calcmode="lin" valueType="num">
                                      <p:cBhvr>
                                        <p:cTn id="101" dur="1000" fill="hold"/>
                                        <p:tgtEl>
                                          <p:spTgt spid="9243"/>
                                        </p:tgtEl>
                                        <p:attrNameLst>
                                          <p:attrName>ppt_h</p:attrName>
                                        </p:attrNameLst>
                                      </p:cBhvr>
                                      <p:tavLst>
                                        <p:tav tm="0">
                                          <p:val>
                                            <p:strVal val="#ppt_h"/>
                                          </p:val>
                                        </p:tav>
                                        <p:tav tm="100000">
                                          <p:val>
                                            <p:strVal val="#ppt_h"/>
                                          </p:val>
                                        </p:tav>
                                      </p:tavLst>
                                    </p:anim>
                                    <p:animEffect transition="in" filter="fade">
                                      <p:cBhvr>
                                        <p:cTn id="102" dur="1000"/>
                                        <p:tgtEl>
                                          <p:spTgt spid="9243"/>
                                        </p:tgtEl>
                                      </p:cBhvr>
                                    </p:animEffect>
                                  </p:childTnLst>
                                </p:cTn>
                              </p:par>
                              <p:par>
                                <p:cTn id="103" presetID="55" presetClass="entr" presetSubtype="0" fill="hold" nodeType="withEffect">
                                  <p:stCondLst>
                                    <p:cond delay="0"/>
                                  </p:stCondLst>
                                  <p:childTnLst>
                                    <p:set>
                                      <p:cBhvr>
                                        <p:cTn id="104" dur="1" fill="hold">
                                          <p:stCondLst>
                                            <p:cond delay="0"/>
                                          </p:stCondLst>
                                        </p:cTn>
                                        <p:tgtEl>
                                          <p:spTgt spid="9244"/>
                                        </p:tgtEl>
                                        <p:attrNameLst>
                                          <p:attrName>style.visibility</p:attrName>
                                        </p:attrNameLst>
                                      </p:cBhvr>
                                      <p:to>
                                        <p:strVal val="visible"/>
                                      </p:to>
                                    </p:set>
                                    <p:anim calcmode="lin" valueType="num">
                                      <p:cBhvr>
                                        <p:cTn id="105" dur="1000" fill="hold"/>
                                        <p:tgtEl>
                                          <p:spTgt spid="9244"/>
                                        </p:tgtEl>
                                        <p:attrNameLst>
                                          <p:attrName>ppt_w</p:attrName>
                                        </p:attrNameLst>
                                      </p:cBhvr>
                                      <p:tavLst>
                                        <p:tav tm="0">
                                          <p:val>
                                            <p:strVal val="#ppt_w*0.70"/>
                                          </p:val>
                                        </p:tav>
                                        <p:tav tm="100000">
                                          <p:val>
                                            <p:strVal val="#ppt_w"/>
                                          </p:val>
                                        </p:tav>
                                      </p:tavLst>
                                    </p:anim>
                                    <p:anim calcmode="lin" valueType="num">
                                      <p:cBhvr>
                                        <p:cTn id="106" dur="1000" fill="hold"/>
                                        <p:tgtEl>
                                          <p:spTgt spid="9244"/>
                                        </p:tgtEl>
                                        <p:attrNameLst>
                                          <p:attrName>ppt_h</p:attrName>
                                        </p:attrNameLst>
                                      </p:cBhvr>
                                      <p:tavLst>
                                        <p:tav tm="0">
                                          <p:val>
                                            <p:strVal val="#ppt_h"/>
                                          </p:val>
                                        </p:tav>
                                        <p:tav tm="100000">
                                          <p:val>
                                            <p:strVal val="#ppt_h"/>
                                          </p:val>
                                        </p:tav>
                                      </p:tavLst>
                                    </p:anim>
                                    <p:animEffect transition="in" filter="fade">
                                      <p:cBhvr>
                                        <p:cTn id="107" dur="1000"/>
                                        <p:tgtEl>
                                          <p:spTgt spid="9244"/>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4" fill="hold" nodeType="clickEffect">
                                  <p:stCondLst>
                                    <p:cond delay="0"/>
                                  </p:stCondLst>
                                  <p:childTnLst>
                                    <p:set>
                                      <p:cBhvr>
                                        <p:cTn id="111" dur="1" fill="hold">
                                          <p:stCondLst>
                                            <p:cond delay="0"/>
                                          </p:stCondLst>
                                        </p:cTn>
                                        <p:tgtEl>
                                          <p:spTgt spid="9253"/>
                                        </p:tgtEl>
                                        <p:attrNameLst>
                                          <p:attrName>style.visibility</p:attrName>
                                        </p:attrNameLst>
                                      </p:cBhvr>
                                      <p:to>
                                        <p:strVal val="visible"/>
                                      </p:to>
                                    </p:set>
                                    <p:animEffect transition="in" filter="wipe(down)">
                                      <p:cBhvr>
                                        <p:cTn id="112" dur="500"/>
                                        <p:tgtEl>
                                          <p:spTgt spid="9253"/>
                                        </p:tgtEl>
                                      </p:cBhvr>
                                    </p:animEffect>
                                  </p:childTnLst>
                                </p:cTn>
                              </p:par>
                              <p:par>
                                <p:cTn id="113" presetID="22" presetClass="entr" presetSubtype="4" fill="hold" grpId="0" nodeType="withEffect">
                                  <p:stCondLst>
                                    <p:cond delay="0"/>
                                  </p:stCondLst>
                                  <p:childTnLst>
                                    <p:set>
                                      <p:cBhvr>
                                        <p:cTn id="114" dur="1" fill="hold">
                                          <p:stCondLst>
                                            <p:cond delay="0"/>
                                          </p:stCondLst>
                                        </p:cTn>
                                        <p:tgtEl>
                                          <p:spTgt spid="9254"/>
                                        </p:tgtEl>
                                        <p:attrNameLst>
                                          <p:attrName>style.visibility</p:attrName>
                                        </p:attrNameLst>
                                      </p:cBhvr>
                                      <p:to>
                                        <p:strVal val="visible"/>
                                      </p:to>
                                    </p:set>
                                    <p:animEffect transition="in" filter="wipe(down)">
                                      <p:cBhvr>
                                        <p:cTn id="115" dur="500"/>
                                        <p:tgtEl>
                                          <p:spTgt spid="9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54" grpId="0"/>
      <p:bldP spid="9266" grpId="0" animBg="1"/>
      <p:bldP spid="9267" grpId="0" animBg="1"/>
      <p:bldP spid="9268" grpId="0" animBg="1"/>
      <p:bldP spid="9269" grpId="0" animBg="1"/>
      <p:bldP spid="9270" grpId="0" animBg="1"/>
      <p:bldP spid="9271" grpId="0" animBg="1"/>
      <p:bldP spid="9272" grpId="0" animBg="1"/>
      <p:bldP spid="9273" grpId="0" animBg="1"/>
      <p:bldP spid="9274" grpId="0" animBg="1"/>
      <p:bldP spid="9275" grpId="0" animBg="1"/>
      <p:bldP spid="9276" grpId="0" animBg="1"/>
      <p:bldP spid="9277" grpId="0" animBg="1"/>
    </p:bldLst>
  </p:timing>
</p:sld>
</file>

<file path=ppt/slides/slide7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76A7059B-DA9F-49B4-8E51-49EFD936AFC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2</a:t>
            </a:r>
            <a:r>
              <a:rPr lang="zh-CN" altLang="zh-CN">
                <a:ea typeface="宋体" panose="02010600030101010101" pitchFamily="2" charset="-122"/>
              </a:rPr>
              <a:t>．提高软件生产率，降低消除缺陷的成本</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）采用评审方法及时消除缺陷的工作量小，难度低</a:t>
            </a:r>
            <a:endParaRPr lang="en-US" altLang="zh-CN">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54275" name="灯片编号占位符 1">
            <a:extLst>
              <a:ext uri="{FF2B5EF4-FFF2-40B4-BE49-F238E27FC236}">
                <a16:creationId xmlns:a16="http://schemas.microsoft.com/office/drawing/2014/main" id="{7997A2FB-3AE1-49FB-B65D-48643A2A4E9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49A5A90-A38F-45B2-8C22-592AFE025FD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6671666"/>
      </p:ext>
    </p:extLst>
  </p:cSld>
  <p:clrMapOvr>
    <a:masterClrMapping/>
  </p:clrMapOvr>
</p:sld>
</file>

<file path=ppt/slides/slide7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0905">
            <a:extLst>
              <a:ext uri="{FF2B5EF4-FFF2-40B4-BE49-F238E27FC236}">
                <a16:creationId xmlns:a16="http://schemas.microsoft.com/office/drawing/2014/main" id="{AA17E5F2-5355-47AC-8EA6-E5CADC8B33B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438400" y="1676400"/>
            <a:ext cx="4467225" cy="2895600"/>
          </a:xfrm>
          <a:noFill/>
        </p:spPr>
      </p:pic>
      <p:sp>
        <p:nvSpPr>
          <p:cNvPr id="55299" name="矩形 4">
            <a:extLst>
              <a:ext uri="{FF2B5EF4-FFF2-40B4-BE49-F238E27FC236}">
                <a16:creationId xmlns:a16="http://schemas.microsoft.com/office/drawing/2014/main" id="{6DF51E27-F981-483B-8DAA-F11138B95B0E}"/>
              </a:ext>
            </a:extLst>
          </p:cNvPr>
          <p:cNvSpPr>
            <a:spLocks noChangeArrowheads="1"/>
          </p:cNvSpPr>
          <p:nvPr/>
        </p:nvSpPr>
        <p:spPr bwMode="auto">
          <a:xfrm>
            <a:off x="3352800" y="5334000"/>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需求缺陷的扩展</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5300" name="灯片编号占位符 1">
            <a:extLst>
              <a:ext uri="{FF2B5EF4-FFF2-40B4-BE49-F238E27FC236}">
                <a16:creationId xmlns:a16="http://schemas.microsoft.com/office/drawing/2014/main" id="{392F5AEB-080A-45C4-B85D-E191552A8F6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D905C5-1735-459D-AD05-158806208B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68161682"/>
      </p:ext>
    </p:extLst>
  </p:cSld>
  <p:clrMapOvr>
    <a:masterClrMapping/>
  </p:clrMapOvr>
</p:sld>
</file>

<file path=ppt/slides/slide7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3297DA60-F583-4F61-A28F-988CC5F442FC}"/>
              </a:ext>
            </a:extLst>
          </p:cNvPr>
          <p:cNvSpPr>
            <a:spLocks noGrp="1"/>
          </p:cNvSpPr>
          <p:nvPr>
            <p:ph idx="1"/>
          </p:nvPr>
        </p:nvSpPr>
        <p:spPr/>
        <p:txBody>
          <a:bodyPr/>
          <a:lstStyle/>
          <a:p>
            <a:r>
              <a:rPr lang="en-US" altLang="zh-CN">
                <a:ea typeface="宋体" panose="02010600030101010101" pitchFamily="2" charset="-122"/>
              </a:rPr>
              <a:t>		  W</a:t>
            </a:r>
            <a:r>
              <a:rPr lang="zh-CN" altLang="zh-CN">
                <a:ea typeface="宋体" panose="02010600030101010101" pitchFamily="2" charset="-122"/>
              </a:rPr>
              <a:t>．</a:t>
            </a:r>
            <a:r>
              <a:rPr lang="en-US" altLang="zh-CN">
                <a:ea typeface="宋体" panose="02010600030101010101" pitchFamily="2" charset="-122"/>
              </a:rPr>
              <a:t>Humphrey</a:t>
            </a:r>
            <a:r>
              <a:rPr lang="zh-CN" altLang="zh-CN">
                <a:ea typeface="宋体" panose="02010600030101010101" pitchFamily="2" charset="-122"/>
              </a:rPr>
              <a:t>对许多项目收集的数据进行统计，将评审和代码编译、测试以及通过使用来发现缺陷和排除缺陷所需的时间作了对比，结论是评审所花的时间最少（参见图</a:t>
            </a:r>
            <a:r>
              <a:rPr lang="en-US" altLang="zh-CN">
                <a:ea typeface="宋体" panose="02010600030101010101" pitchFamily="2" charset="-122"/>
              </a:rPr>
              <a:t>9.6</a:t>
            </a:r>
            <a:r>
              <a:rPr lang="zh-CN" altLang="zh-CN">
                <a:ea typeface="宋体" panose="02010600030101010101" pitchFamily="2" charset="-122"/>
              </a:rPr>
              <a:t>）。</a:t>
            </a:r>
          </a:p>
          <a:p>
            <a:endParaRPr lang="zh-CN" altLang="en-US">
              <a:ea typeface="宋体" panose="02010600030101010101" pitchFamily="2" charset="-122"/>
            </a:endParaRPr>
          </a:p>
        </p:txBody>
      </p:sp>
      <p:sp>
        <p:nvSpPr>
          <p:cNvPr id="56323" name="灯片编号占位符 1">
            <a:extLst>
              <a:ext uri="{FF2B5EF4-FFF2-40B4-BE49-F238E27FC236}">
                <a16:creationId xmlns:a16="http://schemas.microsoft.com/office/drawing/2014/main" id="{1F6C794F-FF4F-4067-AA2A-8F7B349DD41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A8D044-1E1A-4560-B862-8DF2F308483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324289"/>
      </p:ext>
    </p:extLst>
  </p:cSld>
  <p:clrMapOvr>
    <a:masterClrMapping/>
  </p:clrMapOvr>
</p:sld>
</file>

<file path=ppt/slides/slide7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0906">
            <a:extLst>
              <a:ext uri="{FF2B5EF4-FFF2-40B4-BE49-F238E27FC236}">
                <a16:creationId xmlns:a16="http://schemas.microsoft.com/office/drawing/2014/main" id="{AD44DFFC-4F7C-4010-822D-5DD6688117A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362200" y="1752600"/>
            <a:ext cx="4670425" cy="4114800"/>
          </a:xfrm>
          <a:noFill/>
        </p:spPr>
      </p:pic>
      <p:sp>
        <p:nvSpPr>
          <p:cNvPr id="57347" name="矩形 4">
            <a:extLst>
              <a:ext uri="{FF2B5EF4-FFF2-40B4-BE49-F238E27FC236}">
                <a16:creationId xmlns:a16="http://schemas.microsoft.com/office/drawing/2014/main" id="{26FF48F8-CF40-4CBA-B0B5-2B4B4C02D880}"/>
              </a:ext>
            </a:extLst>
          </p:cNvPr>
          <p:cNvSpPr>
            <a:spLocks noChangeArrowheads="1"/>
          </p:cNvSpPr>
          <p:nvPr/>
        </p:nvSpPr>
        <p:spPr bwMode="auto">
          <a:xfrm>
            <a:off x="3429000" y="6019800"/>
            <a:ext cx="2479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缺陷的修复时间</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7348" name="灯片编号占位符 1">
            <a:extLst>
              <a:ext uri="{FF2B5EF4-FFF2-40B4-BE49-F238E27FC236}">
                <a16:creationId xmlns:a16="http://schemas.microsoft.com/office/drawing/2014/main" id="{E6E7E404-7298-4258-9499-E8466EE8291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E111A1-A4D3-49F0-AEAA-6C0C7862369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72800614"/>
      </p:ext>
    </p:extLst>
  </p:cSld>
  <p:clrMapOvr>
    <a:masterClrMapping/>
  </p:clrMapOvr>
</p:sld>
</file>

<file path=ppt/slides/slide7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DB0B9886-12C3-427F-800E-07A9C185B51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）及早发现</a:t>
            </a:r>
          </a:p>
          <a:p>
            <a:r>
              <a:rPr lang="en-US" altLang="zh-CN">
                <a:ea typeface="宋体" panose="02010600030101010101" pitchFamily="2" charset="-122"/>
              </a:rPr>
              <a:t>		  </a:t>
            </a:r>
            <a:r>
              <a:rPr lang="zh-CN" altLang="zh-CN">
                <a:ea typeface="宋体" panose="02010600030101010101" pitchFamily="2" charset="-122"/>
              </a:rPr>
              <a:t>在软件开发的后期，甚至在运行维护阶段发现并消除需求或设计阶段形成的缺陷所付出的代价要比开发初期及时发现和消除高出十几倍、几十倍甚至可达百倍。</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9.7</a:t>
            </a:r>
            <a:r>
              <a:rPr lang="zh-CN" altLang="zh-CN">
                <a:ea typeface="宋体" panose="02010600030101010101" pitchFamily="2" charset="-122"/>
              </a:rPr>
              <a:t>和图</a:t>
            </a:r>
            <a:r>
              <a:rPr lang="en-US" altLang="zh-CN">
                <a:ea typeface="宋体" panose="02010600030101010101" pitchFamily="2" charset="-122"/>
              </a:rPr>
              <a:t>9.8</a:t>
            </a:r>
            <a:r>
              <a:rPr lang="zh-CN" altLang="zh-CN">
                <a:ea typeface="宋体" panose="02010600030101010101" pitchFamily="2" charset="-122"/>
              </a:rPr>
              <a:t>都说明了这一问题。</a:t>
            </a:r>
          </a:p>
          <a:p>
            <a:endParaRPr lang="zh-CN" altLang="en-US">
              <a:ea typeface="宋体" panose="02010600030101010101" pitchFamily="2" charset="-122"/>
            </a:endParaRPr>
          </a:p>
        </p:txBody>
      </p:sp>
      <p:sp>
        <p:nvSpPr>
          <p:cNvPr id="58371" name="灯片编号占位符 1">
            <a:extLst>
              <a:ext uri="{FF2B5EF4-FFF2-40B4-BE49-F238E27FC236}">
                <a16:creationId xmlns:a16="http://schemas.microsoft.com/office/drawing/2014/main" id="{F3D03F89-4184-497D-A728-288408F441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1DFE5E-5623-4635-848D-66C3F410198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84764778"/>
      </p:ext>
    </p:extLst>
  </p:cSld>
  <p:clrMapOvr>
    <a:masterClrMapping/>
  </p:clrMapOvr>
</p:sld>
</file>

<file path=ppt/slides/slide7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0907">
            <a:extLst>
              <a:ext uri="{FF2B5EF4-FFF2-40B4-BE49-F238E27FC236}">
                <a16:creationId xmlns:a16="http://schemas.microsoft.com/office/drawing/2014/main" id="{B86505E5-B562-460B-80BF-A426C1B57E6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447800" y="1981200"/>
            <a:ext cx="6413500" cy="4191000"/>
          </a:xfrm>
          <a:noFill/>
        </p:spPr>
      </p:pic>
      <p:sp>
        <p:nvSpPr>
          <p:cNvPr id="59395" name="矩形 4">
            <a:extLst>
              <a:ext uri="{FF2B5EF4-FFF2-40B4-BE49-F238E27FC236}">
                <a16:creationId xmlns:a16="http://schemas.microsoft.com/office/drawing/2014/main" id="{129D6368-ABA8-4C85-818C-BBC1EF216C03}"/>
              </a:ext>
            </a:extLst>
          </p:cNvPr>
          <p:cNvSpPr>
            <a:spLocks noChangeArrowheads="1"/>
          </p:cNvSpPr>
          <p:nvPr/>
        </p:nvSpPr>
        <p:spPr bwMode="auto">
          <a:xfrm>
            <a:off x="2895600" y="6400800"/>
            <a:ext cx="3865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不同阶段发现错误的相对成本</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59396" name="灯片编号占位符 1">
            <a:extLst>
              <a:ext uri="{FF2B5EF4-FFF2-40B4-BE49-F238E27FC236}">
                <a16:creationId xmlns:a16="http://schemas.microsoft.com/office/drawing/2014/main" id="{5C965403-BFED-4384-ACAE-4D846851984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B2784E-DA0D-4E6D-9877-778BC0B615B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5973587"/>
      </p:ext>
    </p:extLst>
  </p:cSld>
  <p:clrMapOvr>
    <a:masterClrMapping/>
  </p:clrMapOvr>
</p:sld>
</file>

<file path=ppt/slides/slide7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0908">
            <a:extLst>
              <a:ext uri="{FF2B5EF4-FFF2-40B4-BE49-F238E27FC236}">
                <a16:creationId xmlns:a16="http://schemas.microsoft.com/office/drawing/2014/main" id="{5C26CD66-8B80-4023-86B0-F3C31F59E16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752600"/>
            <a:ext cx="6553200" cy="4168775"/>
          </a:xfrm>
          <a:noFill/>
        </p:spPr>
      </p:pic>
      <p:sp>
        <p:nvSpPr>
          <p:cNvPr id="60419" name="矩形 4">
            <a:extLst>
              <a:ext uri="{FF2B5EF4-FFF2-40B4-BE49-F238E27FC236}">
                <a16:creationId xmlns:a16="http://schemas.microsoft.com/office/drawing/2014/main" id="{D3F3B85E-6131-4C5D-B5C9-10786547B9A2}"/>
              </a:ext>
            </a:extLst>
          </p:cNvPr>
          <p:cNvSpPr>
            <a:spLocks noChangeArrowheads="1"/>
          </p:cNvSpPr>
          <p:nvPr/>
        </p:nvSpPr>
        <p:spPr bwMode="auto">
          <a:xfrm>
            <a:off x="2971800" y="6248400"/>
            <a:ext cx="3173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各阶段消除缺陷的代价</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0420" name="灯片编号占位符 1">
            <a:extLst>
              <a:ext uri="{FF2B5EF4-FFF2-40B4-BE49-F238E27FC236}">
                <a16:creationId xmlns:a16="http://schemas.microsoft.com/office/drawing/2014/main" id="{9A996146-954A-4575-87C3-9232DF74ADB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1AA3B9-F4C7-439C-BA0A-54C0222B92D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6033772"/>
      </p:ext>
    </p:extLst>
  </p:cSld>
  <p:clrMapOvr>
    <a:masterClrMapping/>
  </p:clrMapOvr>
</p:sld>
</file>

<file path=ppt/slides/slide7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543E52B4-ABD4-4E6E-92B7-AC957661E369}"/>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3</a:t>
            </a:r>
            <a:r>
              <a:rPr lang="zh-CN" altLang="zh-CN">
                <a:ea typeface="宋体" panose="02010600030101010101" pitchFamily="2" charset="-122"/>
              </a:rPr>
              <a:t>．评审可为项目监控提供信息</a:t>
            </a:r>
          </a:p>
          <a:p>
            <a:r>
              <a:rPr lang="en-US" altLang="zh-CN">
                <a:ea typeface="宋体" panose="02010600030101010101" pitchFamily="2" charset="-122"/>
              </a:rPr>
              <a:t>		  </a:t>
            </a:r>
            <a:r>
              <a:rPr lang="zh-CN" altLang="zh-CN">
                <a:ea typeface="宋体" panose="02010600030101010101" pitchFamily="2" charset="-122"/>
              </a:rPr>
              <a:t>一般认为，管理人员通过阶段评审所获得的项目信息更为及时、客观，也更为可靠，要比通过报告得到的信息更有效，这对于项目的质量管理、进度管理是很有意义的。</a:t>
            </a:r>
          </a:p>
          <a:p>
            <a:r>
              <a:rPr lang="en-US" altLang="zh-CN">
                <a:ea typeface="宋体" panose="02010600030101010101" pitchFamily="2" charset="-122"/>
              </a:rPr>
              <a:t>		  </a:t>
            </a:r>
            <a:r>
              <a:rPr lang="zh-CN" altLang="zh-CN">
                <a:ea typeface="宋体" panose="02010600030101010101" pitchFamily="2" charset="-122"/>
              </a:rPr>
              <a:t>通过评审收集到有关软件缺陷的信息如能加以分析，将有助于总结缺陷出现的规律和排除的规律，对这些信息的进一步利用将有助于软件过程的改进。</a:t>
            </a:r>
          </a:p>
        </p:txBody>
      </p:sp>
      <p:sp>
        <p:nvSpPr>
          <p:cNvPr id="61443" name="灯片编号占位符 1">
            <a:extLst>
              <a:ext uri="{FF2B5EF4-FFF2-40B4-BE49-F238E27FC236}">
                <a16:creationId xmlns:a16="http://schemas.microsoft.com/office/drawing/2014/main" id="{B38DF104-C364-4FAC-B047-57ABA45557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17E78E-6F50-4022-9260-A53E070A79B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428268473"/>
      </p:ext>
    </p:extLst>
  </p:cSld>
  <p:clrMapOvr>
    <a:masterClrMapping/>
  </p:clrMapOvr>
</p:sld>
</file>

<file path=ppt/slides/slide7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E6573CE1-A7FB-4CAD-B2D0-52B5CA20F133}"/>
              </a:ext>
            </a:extLst>
          </p:cNvPr>
          <p:cNvSpPr>
            <a:spLocks noGrp="1"/>
          </p:cNvSpPr>
          <p:nvPr>
            <p:ph idx="1"/>
          </p:nvPr>
        </p:nvSpPr>
        <p:spPr>
          <a:xfrm>
            <a:off x="381000" y="1219200"/>
            <a:ext cx="8305800" cy="4953000"/>
          </a:xfrm>
        </p:spPr>
        <p:txBody>
          <a:bodyPr/>
          <a:lstStyle/>
          <a:p>
            <a:r>
              <a:rPr lang="en-US" altLang="zh-CN">
                <a:ea typeface="宋体" panose="02010600030101010101" pitchFamily="2" charset="-122"/>
              </a:rPr>
              <a:t>	4</a:t>
            </a:r>
            <a:r>
              <a:rPr lang="zh-CN" altLang="zh-CN">
                <a:ea typeface="宋体" panose="02010600030101010101" pitchFamily="2" charset="-122"/>
              </a:rPr>
              <a:t>．评审可找出测试无法发现的缺陷</a:t>
            </a:r>
          </a:p>
          <a:p>
            <a:r>
              <a:rPr lang="en-US" altLang="zh-CN">
                <a:ea typeface="宋体" panose="02010600030101010101" pitchFamily="2" charset="-122"/>
              </a:rPr>
              <a:t>		  </a:t>
            </a:r>
            <a:r>
              <a:rPr lang="zh-CN" altLang="zh-CN">
                <a:ea typeface="宋体" panose="02010600030101010101" pitchFamily="2" charset="-122"/>
              </a:rPr>
              <a:t>评审可找出测试无法发现以下诸方面的问题：</a:t>
            </a:r>
          </a:p>
          <a:p>
            <a:r>
              <a:rPr lang="en-US" altLang="zh-CN">
                <a:ea typeface="宋体" panose="02010600030101010101" pitchFamily="2" charset="-122"/>
              </a:rPr>
              <a:t>●	</a:t>
            </a:r>
            <a:r>
              <a:rPr lang="zh-CN" altLang="zh-CN">
                <a:ea typeface="宋体" panose="02010600030101010101" pitchFamily="2" charset="-122"/>
              </a:rPr>
              <a:t>对标准的符合性；</a:t>
            </a:r>
          </a:p>
          <a:p>
            <a:r>
              <a:rPr lang="en-US" altLang="zh-CN">
                <a:ea typeface="宋体" panose="02010600030101010101" pitchFamily="2" charset="-122"/>
              </a:rPr>
              <a:t>●	</a:t>
            </a:r>
            <a:r>
              <a:rPr lang="zh-CN" altLang="zh-CN">
                <a:ea typeface="宋体" panose="02010600030101010101" pitchFamily="2" charset="-122"/>
              </a:rPr>
              <a:t>逻辑性；</a:t>
            </a:r>
          </a:p>
          <a:p>
            <a:r>
              <a:rPr lang="en-US" altLang="zh-CN">
                <a:ea typeface="宋体" panose="02010600030101010101" pitchFamily="2" charset="-122"/>
              </a:rPr>
              <a:t>●	</a:t>
            </a:r>
            <a:r>
              <a:rPr lang="zh-CN" altLang="zh-CN">
                <a:ea typeface="宋体" panose="02010600030101010101" pitchFamily="2" charset="-122"/>
              </a:rPr>
              <a:t>数据问题；</a:t>
            </a:r>
          </a:p>
          <a:p>
            <a:r>
              <a:rPr lang="en-US" altLang="zh-CN">
                <a:ea typeface="宋体" panose="02010600030101010101" pitchFamily="2" charset="-122"/>
              </a:rPr>
              <a:t>●	</a:t>
            </a:r>
            <a:r>
              <a:rPr lang="zh-CN" altLang="zh-CN">
                <a:ea typeface="宋体" panose="02010600030101010101" pitchFamily="2" charset="-122"/>
              </a:rPr>
              <a:t>模块化；</a:t>
            </a:r>
          </a:p>
          <a:p>
            <a:r>
              <a:rPr lang="en-US" altLang="zh-CN">
                <a:ea typeface="宋体" panose="02010600030101010101" pitchFamily="2" charset="-122"/>
              </a:rPr>
              <a:t>●	</a:t>
            </a:r>
            <a:r>
              <a:rPr lang="zh-CN" altLang="zh-CN">
                <a:ea typeface="宋体" panose="02010600030101010101" pitchFamily="2" charset="-122"/>
              </a:rPr>
              <a:t>接口；</a:t>
            </a:r>
          </a:p>
          <a:p>
            <a:r>
              <a:rPr lang="en-US" altLang="zh-CN">
                <a:ea typeface="宋体" panose="02010600030101010101" pitchFamily="2" charset="-122"/>
              </a:rPr>
              <a:t>●	</a:t>
            </a:r>
            <a:r>
              <a:rPr lang="zh-CN" altLang="zh-CN">
                <a:ea typeface="宋体" panose="02010600030101010101" pitchFamily="2" charset="-122"/>
              </a:rPr>
              <a:t>简明性；</a:t>
            </a:r>
          </a:p>
          <a:p>
            <a:r>
              <a:rPr lang="en-US" altLang="zh-CN">
                <a:ea typeface="宋体" panose="02010600030101010101" pitchFamily="2" charset="-122"/>
              </a:rPr>
              <a:t>●	</a:t>
            </a:r>
            <a:r>
              <a:rPr lang="zh-CN" altLang="zh-CN">
                <a:ea typeface="宋体" panose="02010600030101010101" pitchFamily="2" charset="-122"/>
              </a:rPr>
              <a:t>性能。</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2467" name="灯片编号占位符 1">
            <a:extLst>
              <a:ext uri="{FF2B5EF4-FFF2-40B4-BE49-F238E27FC236}">
                <a16:creationId xmlns:a16="http://schemas.microsoft.com/office/drawing/2014/main" id="{30AC2C18-F581-4122-8CD2-550B235985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5174E5-2FA3-457C-9C3F-5E72386979D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05031761"/>
      </p:ext>
    </p:extLst>
  </p:cSld>
  <p:clrMapOvr>
    <a:masterClrMapping/>
  </p:clrMapOvr>
</p:sld>
</file>

<file path=ppt/slides/slide7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7131E28F-3A9F-482E-BDED-27161D6E101B}"/>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5</a:t>
            </a:r>
            <a:r>
              <a:rPr lang="zh-CN" altLang="zh-CN">
                <a:ea typeface="宋体" panose="02010600030101010101" pitchFamily="2" charset="-122"/>
              </a:rPr>
              <a:t>．通过评审学习</a:t>
            </a:r>
          </a:p>
          <a:p>
            <a:r>
              <a:rPr lang="en-US" altLang="zh-CN">
                <a:ea typeface="宋体" panose="02010600030101010101" pitchFamily="2" charset="-122"/>
              </a:rPr>
              <a:t>		  </a:t>
            </a:r>
            <a:r>
              <a:rPr lang="zh-CN" altLang="zh-CN">
                <a:ea typeface="宋体" panose="02010600030101010101" pitchFamily="2" charset="-122"/>
              </a:rPr>
              <a:t>参加评审的人员和被评审软件的项目组人员都可从评审所发现的缺陷中学到知识，从中吸取有益的教训。</a:t>
            </a:r>
          </a:p>
          <a:p>
            <a:endParaRPr lang="zh-CN" altLang="en-US">
              <a:ea typeface="宋体" panose="02010600030101010101" pitchFamily="2" charset="-122"/>
            </a:endParaRPr>
          </a:p>
        </p:txBody>
      </p:sp>
      <p:sp>
        <p:nvSpPr>
          <p:cNvPr id="63491" name="灯片编号占位符 1">
            <a:extLst>
              <a:ext uri="{FF2B5EF4-FFF2-40B4-BE49-F238E27FC236}">
                <a16:creationId xmlns:a16="http://schemas.microsoft.com/office/drawing/2014/main" id="{A2F07FFB-2985-4053-BC8A-5498D40E67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90F5685-19B0-4C1A-9A49-6C856B86B63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17987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a:extLst>
              <a:ext uri="{FF2B5EF4-FFF2-40B4-BE49-F238E27FC236}">
                <a16:creationId xmlns:a16="http://schemas.microsoft.com/office/drawing/2014/main" id="{F04F400D-F6C3-460B-AD64-247AA3BFBC59}"/>
              </a:ext>
            </a:extLst>
          </p:cNvPr>
          <p:cNvSpPr>
            <a:spLocks noGrp="1"/>
          </p:cNvSpPr>
          <p:nvPr>
            <p:ph type="title"/>
          </p:nvPr>
        </p:nvSpPr>
        <p:spPr/>
        <p:txBody>
          <a:bodyPr/>
          <a:lstStyle/>
          <a:p>
            <a:r>
              <a:rPr lang="en-US" altLang="zh-CN">
                <a:ea typeface="宋体" panose="02010600030101010101" pitchFamily="2" charset="-122"/>
              </a:rPr>
              <a:t>2.1  </a:t>
            </a:r>
            <a:r>
              <a:rPr lang="zh-CN" altLang="zh-CN">
                <a:ea typeface="宋体" panose="02010600030101010101" pitchFamily="2" charset="-122"/>
              </a:rPr>
              <a:t>测试的生命周期</a:t>
            </a:r>
            <a:endParaRPr lang="zh-CN" altLang="en-US">
              <a:ea typeface="宋体" panose="02010600030101010101" pitchFamily="2" charset="-122"/>
            </a:endParaRPr>
          </a:p>
        </p:txBody>
      </p:sp>
      <p:sp>
        <p:nvSpPr>
          <p:cNvPr id="6147" name="内容占位符 2">
            <a:extLst>
              <a:ext uri="{FF2B5EF4-FFF2-40B4-BE49-F238E27FC236}">
                <a16:creationId xmlns:a16="http://schemas.microsoft.com/office/drawing/2014/main" id="{01D9AC50-3804-4679-8AB4-C3E9C8A9B91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软件测试是软件开发的一个阶段，然而测试阶段本身又可以划分成不同的阶段，这就构成了软件测试的生命周期。</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根据实践经验的总结，我们仿照软件开发的生命周期模型，给出软件测试的生命周期模型，如图</a:t>
            </a:r>
            <a:r>
              <a:rPr lang="en-US" altLang="zh-CN">
                <a:ea typeface="宋体" panose="02010600030101010101" pitchFamily="2" charset="-122"/>
              </a:rPr>
              <a:t>2.1</a:t>
            </a:r>
            <a:r>
              <a:rPr lang="zh-CN" altLang="zh-CN">
                <a:ea typeface="宋体" panose="02010600030101010101" pitchFamily="2" charset="-122"/>
              </a:rPr>
              <a:t>所示。</a:t>
            </a:r>
          </a:p>
          <a:p>
            <a:endParaRPr lang="zh-CN" altLang="en-US">
              <a:ea typeface="宋体" panose="02010600030101010101" pitchFamily="2" charset="-122"/>
            </a:endParaRPr>
          </a:p>
        </p:txBody>
      </p:sp>
      <p:sp>
        <p:nvSpPr>
          <p:cNvPr id="6148" name="灯片编号占位符 1">
            <a:extLst>
              <a:ext uri="{FF2B5EF4-FFF2-40B4-BE49-F238E27FC236}">
                <a16:creationId xmlns:a16="http://schemas.microsoft.com/office/drawing/2014/main" id="{2C9D1C5D-5A63-4F14-8E01-A8947C460D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7658D6A-8049-449F-AA82-B7FA391D47A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86021878"/>
      </p:ext>
    </p:extLst>
  </p:cSld>
  <p:clrMapOvr>
    <a:masterClrMapping/>
  </p:clrMapOvr>
</p:sld>
</file>

<file path=ppt/slides/slide7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F2361918-542C-4FF7-B965-B78CB7A0E6FA}"/>
              </a:ext>
            </a:extLst>
          </p:cNvPr>
          <p:cNvSpPr>
            <a:spLocks noGrp="1"/>
          </p:cNvSpPr>
          <p:nvPr>
            <p:ph idx="1"/>
          </p:nvPr>
        </p:nvSpPr>
        <p:spPr/>
        <p:txBody>
          <a:bodyPr/>
          <a:lstStyle/>
          <a:p>
            <a:r>
              <a:rPr lang="en-US" altLang="zh-CN">
                <a:ea typeface="宋体" panose="02010600030101010101" pitchFamily="2" charset="-122"/>
              </a:rPr>
              <a:t>	9.2.2  </a:t>
            </a:r>
            <a:r>
              <a:rPr lang="zh-CN" altLang="zh-CN">
                <a:ea typeface="宋体" panose="02010600030101010101" pitchFamily="2" charset="-122"/>
              </a:rPr>
              <a:t>代码评审的成功实例</a:t>
            </a:r>
          </a:p>
          <a:p>
            <a:r>
              <a:rPr lang="en-US" altLang="zh-CN">
                <a:ea typeface="宋体" panose="02010600030101010101" pitchFamily="2" charset="-122"/>
              </a:rPr>
              <a:t>		  </a:t>
            </a:r>
            <a:r>
              <a:rPr lang="zh-CN" altLang="zh-CN">
                <a:ea typeface="宋体" panose="02010600030101010101" pitchFamily="2" charset="-122"/>
              </a:rPr>
              <a:t>许多研究工作都用事实和数据证明了代码评审是很有意义的，也是查找软件缺陷最为成功的方法。</a:t>
            </a:r>
          </a:p>
          <a:p>
            <a:r>
              <a:rPr lang="en-US" altLang="zh-CN">
                <a:ea typeface="宋体" panose="02010600030101010101" pitchFamily="2" charset="-122"/>
              </a:rPr>
              <a:t>	1</a:t>
            </a:r>
            <a:r>
              <a:rPr lang="zh-CN" altLang="zh-CN">
                <a:ea typeface="宋体" panose="02010600030101010101" pitchFamily="2" charset="-122"/>
              </a:rPr>
              <a:t>．</a:t>
            </a:r>
            <a:r>
              <a:rPr lang="en-US" altLang="zh-CN">
                <a:ea typeface="宋体" panose="02010600030101010101" pitchFamily="2" charset="-122"/>
              </a:rPr>
              <a:t>Fagan</a:t>
            </a:r>
            <a:r>
              <a:rPr lang="zh-CN" altLang="zh-CN">
                <a:ea typeface="宋体" panose="02010600030101010101" pitchFamily="2" charset="-122"/>
              </a:rPr>
              <a:t>的实例</a:t>
            </a:r>
          </a:p>
          <a:p>
            <a:r>
              <a:rPr lang="en-US" altLang="zh-CN">
                <a:ea typeface="宋体" panose="02010600030101010101" pitchFamily="2" charset="-122"/>
              </a:rPr>
              <a:t>	2</a:t>
            </a:r>
            <a:r>
              <a:rPr lang="zh-CN" altLang="zh-CN">
                <a:ea typeface="宋体" panose="02010600030101010101" pitchFamily="2" charset="-122"/>
              </a:rPr>
              <a:t>．</a:t>
            </a:r>
            <a:r>
              <a:rPr lang="en-US" altLang="zh-CN">
                <a:ea typeface="宋体" panose="02010600030101010101" pitchFamily="2" charset="-122"/>
              </a:rPr>
              <a:t>Jones</a:t>
            </a:r>
            <a:r>
              <a:rPr lang="zh-CN" altLang="zh-CN">
                <a:ea typeface="宋体" panose="02010600030101010101" pitchFamily="2" charset="-122"/>
              </a:rPr>
              <a:t>的实例</a:t>
            </a:r>
          </a:p>
          <a:p>
            <a:endParaRPr lang="zh-CN" altLang="en-US">
              <a:ea typeface="宋体" panose="02010600030101010101" pitchFamily="2" charset="-122"/>
            </a:endParaRPr>
          </a:p>
        </p:txBody>
      </p:sp>
      <p:sp>
        <p:nvSpPr>
          <p:cNvPr id="64515" name="灯片编号占位符 1">
            <a:extLst>
              <a:ext uri="{FF2B5EF4-FFF2-40B4-BE49-F238E27FC236}">
                <a16:creationId xmlns:a16="http://schemas.microsoft.com/office/drawing/2014/main" id="{B8698EA4-54EE-4930-8717-F0AD6321C9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C3ADDAB-32C9-4219-9390-FFA25278BEE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1703796"/>
      </p:ext>
    </p:extLst>
  </p:cSld>
  <p:clrMapOvr>
    <a:masterClrMapping/>
  </p:clrMapOvr>
</p:sld>
</file>

<file path=ppt/slides/slide7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0296BB12-1DE7-4B5E-A0C0-D7247CC47E43}"/>
              </a:ext>
            </a:extLst>
          </p:cNvPr>
          <p:cNvGraphicFramePr>
            <a:graphicFrameLocks noGrp="1"/>
          </p:cNvGraphicFramePr>
          <p:nvPr>
            <p:ph idx="1"/>
          </p:nvPr>
        </p:nvGraphicFramePr>
        <p:xfrm>
          <a:off x="533400" y="2438400"/>
          <a:ext cx="8305800" cy="3352800"/>
        </p:xfrm>
        <a:graphic>
          <a:graphicData uri="http://schemas.openxmlformats.org/drawingml/2006/table">
            <a:tbl>
              <a:tblPr/>
              <a:tblGrid>
                <a:gridCol w="1548564">
                  <a:extLst>
                    <a:ext uri="{9D8B030D-6E8A-4147-A177-3AD203B41FA5}">
                      <a16:colId xmlns:a16="http://schemas.microsoft.com/office/drawing/2014/main" val="20000"/>
                    </a:ext>
                  </a:extLst>
                </a:gridCol>
                <a:gridCol w="2709986">
                  <a:extLst>
                    <a:ext uri="{9D8B030D-6E8A-4147-A177-3AD203B41FA5}">
                      <a16:colId xmlns:a16="http://schemas.microsoft.com/office/drawing/2014/main" val="20001"/>
                    </a:ext>
                  </a:extLst>
                </a:gridCol>
                <a:gridCol w="39551">
                  <a:extLst>
                    <a:ext uri="{9D8B030D-6E8A-4147-A177-3AD203B41FA5}">
                      <a16:colId xmlns:a16="http://schemas.microsoft.com/office/drawing/2014/main" val="20002"/>
                    </a:ext>
                  </a:extLst>
                </a:gridCol>
                <a:gridCol w="1569299">
                  <a:extLst>
                    <a:ext uri="{9D8B030D-6E8A-4147-A177-3AD203B41FA5}">
                      <a16:colId xmlns:a16="http://schemas.microsoft.com/office/drawing/2014/main" val="20003"/>
                    </a:ext>
                  </a:extLst>
                </a:gridCol>
                <a:gridCol w="2438400">
                  <a:extLst>
                    <a:ext uri="{9D8B030D-6E8A-4147-A177-3AD203B41FA5}">
                      <a16:colId xmlns:a16="http://schemas.microsoft.com/office/drawing/2014/main" val="20004"/>
                    </a:ext>
                  </a:extLst>
                </a:gridCol>
              </a:tblGrid>
              <a:tr h="1341120">
                <a:tc>
                  <a:txBody>
                    <a:bodyPr/>
                    <a:lstStyle/>
                    <a:p>
                      <a:pPr indent="266700" algn="ctr">
                        <a:spcBef>
                          <a:spcPts val="120"/>
                        </a:spcBef>
                        <a:spcAft>
                          <a:spcPts val="120"/>
                        </a:spcAft>
                      </a:pPr>
                      <a:r>
                        <a:rPr lang="zh-CN" sz="1400" b="1" kern="100" dirty="0">
                          <a:latin typeface="Times New Roman"/>
                          <a:ea typeface="方正书宋简体"/>
                          <a:cs typeface="Times New Roman"/>
                        </a:rPr>
                        <a:t>查找故障活动</a:t>
                      </a:r>
                      <a:endParaRPr lang="zh-CN" sz="1400" b="1" kern="1000" dirty="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dirty="0">
                          <a:latin typeface="Times New Roman"/>
                          <a:ea typeface="方正书宋简体"/>
                          <a:cs typeface="Times New Roman"/>
                        </a:rPr>
                        <a:t>每千行代码发现的故障数</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266700" algn="ctr">
                        <a:spcBef>
                          <a:spcPts val="120"/>
                        </a:spcBef>
                        <a:spcAft>
                          <a:spcPts val="120"/>
                        </a:spcAft>
                      </a:pPr>
                      <a:endParaRPr lang="en-US" sz="1400" b="1" kern="100">
                        <a:latin typeface="Times New Roman"/>
                        <a:ea typeface="方正书宋简体"/>
                        <a:cs typeface="Times New Roman"/>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查找故障活动</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每千行代码发现的故障数</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70560">
                <a:tc>
                  <a:txBody>
                    <a:bodyPr/>
                    <a:lstStyle/>
                    <a:p>
                      <a:pPr indent="266700" algn="ctr">
                        <a:spcBef>
                          <a:spcPts val="120"/>
                        </a:spcBef>
                        <a:spcAft>
                          <a:spcPts val="120"/>
                        </a:spcAft>
                      </a:pPr>
                      <a:r>
                        <a:rPr lang="zh-CN" sz="1400" b="1" kern="100">
                          <a:latin typeface="Times New Roman"/>
                          <a:ea typeface="方正书宋简体"/>
                          <a:cs typeface="Times New Roman"/>
                        </a:rPr>
                        <a:t>需求评审</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2.5</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ctr">
                        <a:spcBef>
                          <a:spcPts val="120"/>
                        </a:spcBef>
                        <a:spcAft>
                          <a:spcPts val="120"/>
                        </a:spcAft>
                      </a:pPr>
                      <a:r>
                        <a:rPr lang="zh-CN" sz="1400" b="1" kern="100">
                          <a:latin typeface="Times New Roman"/>
                          <a:ea typeface="方正书宋简体"/>
                          <a:cs typeface="Times New Roman"/>
                        </a:rPr>
                        <a:t>集成测试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3.0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70560">
                <a:tc>
                  <a:txBody>
                    <a:bodyPr/>
                    <a:lstStyle/>
                    <a:p>
                      <a:pPr indent="266700" algn="ctr">
                        <a:spcBef>
                          <a:spcPts val="120"/>
                        </a:spcBef>
                        <a:spcAft>
                          <a:spcPts val="120"/>
                        </a:spcAft>
                      </a:pPr>
                      <a:r>
                        <a:rPr lang="zh-CN" sz="1400" b="1" kern="100">
                          <a:latin typeface="Times New Roman"/>
                          <a:ea typeface="方正书宋简体"/>
                          <a:cs typeface="Times New Roman"/>
                        </a:rPr>
                        <a:t>设计评审</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5.0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ctr">
                        <a:spcBef>
                          <a:spcPts val="120"/>
                        </a:spcBef>
                        <a:spcAft>
                          <a:spcPts val="120"/>
                        </a:spcAft>
                      </a:pPr>
                      <a:r>
                        <a:rPr lang="zh-CN" sz="1400" b="1" kern="100">
                          <a:latin typeface="Times New Roman"/>
                          <a:ea typeface="方正书宋简体"/>
                          <a:cs typeface="Times New Roman"/>
                        </a:rPr>
                        <a:t>验收测试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2.0</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70560">
                <a:tc>
                  <a:txBody>
                    <a:bodyPr/>
                    <a:lstStyle/>
                    <a:p>
                      <a:pPr indent="266700" algn="ctr">
                        <a:spcBef>
                          <a:spcPts val="120"/>
                        </a:spcBef>
                        <a:spcAft>
                          <a:spcPts val="120"/>
                        </a:spcAft>
                      </a:pPr>
                      <a:r>
                        <a:rPr lang="zh-CN" sz="1400" b="1" kern="100">
                          <a:latin typeface="Times New Roman"/>
                          <a:ea typeface="方正书宋简体"/>
                          <a:cs typeface="Times New Roman"/>
                        </a:rPr>
                        <a:t>代码审查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10.1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ctr">
                        <a:spcBef>
                          <a:spcPts val="120"/>
                        </a:spcBef>
                        <a:spcAft>
                          <a:spcPts val="120"/>
                        </a:spcAft>
                      </a:pPr>
                      <a:endParaRPr lang="en-US" sz="1400" b="1" kern="1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400" b="1" kern="1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65568" name="矩形 4">
            <a:extLst>
              <a:ext uri="{FF2B5EF4-FFF2-40B4-BE49-F238E27FC236}">
                <a16:creationId xmlns:a16="http://schemas.microsoft.com/office/drawing/2014/main" id="{23126CFD-5848-4561-AB9E-B7F425E3C629}"/>
              </a:ext>
            </a:extLst>
          </p:cNvPr>
          <p:cNvSpPr>
            <a:spLocks noChangeArrowheads="1"/>
          </p:cNvSpPr>
          <p:nvPr/>
        </p:nvSpPr>
        <p:spPr bwMode="auto">
          <a:xfrm>
            <a:off x="2514600" y="190500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9.8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各种查找故障活动的效果对比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5569" name="灯片编号占位符 1">
            <a:extLst>
              <a:ext uri="{FF2B5EF4-FFF2-40B4-BE49-F238E27FC236}">
                <a16:creationId xmlns:a16="http://schemas.microsoft.com/office/drawing/2014/main" id="{3A53DCAE-A2CC-444F-B8D5-CB3A7AD51A3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A66D359-9A5C-4E67-8C5A-0F5F237C5D8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39214977"/>
      </p:ext>
    </p:extLst>
  </p:cSld>
  <p:clrMapOvr>
    <a:masterClrMapping/>
  </p:clrMapOvr>
</p:sld>
</file>

<file path=ppt/slides/slide7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D33BAA2D-61DC-4C80-B8B9-BC65DE093044}"/>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9.2.3  </a:t>
            </a:r>
            <a:r>
              <a:rPr lang="zh-CN" altLang="zh-CN">
                <a:ea typeface="宋体" panose="02010600030101010101" pitchFamily="2" charset="-122"/>
              </a:rPr>
              <a:t>评审与其他验证方法的比较</a:t>
            </a:r>
          </a:p>
          <a:p>
            <a:r>
              <a:rPr lang="en-US" altLang="zh-CN">
                <a:ea typeface="宋体" panose="02010600030101010101" pitchFamily="2" charset="-122"/>
              </a:rPr>
              <a:t>	1</a:t>
            </a:r>
            <a:r>
              <a:rPr lang="zh-CN" altLang="zh-CN">
                <a:ea typeface="宋体" panose="02010600030101010101" pitchFamily="2" charset="-122"/>
              </a:rPr>
              <a:t>．</a:t>
            </a:r>
            <a:r>
              <a:rPr lang="en-US" altLang="zh-CN">
                <a:ea typeface="宋体" panose="02010600030101010101" pitchFamily="2" charset="-122"/>
              </a:rPr>
              <a:t>Jones</a:t>
            </a:r>
            <a:r>
              <a:rPr lang="zh-CN" altLang="zh-CN">
                <a:ea typeface="宋体" panose="02010600030101010101" pitchFamily="2" charset="-122"/>
              </a:rPr>
              <a:t>的比较</a:t>
            </a:r>
          </a:p>
          <a:p>
            <a:r>
              <a:rPr lang="en-US" altLang="zh-CN">
                <a:ea typeface="宋体" panose="02010600030101010101" pitchFamily="2" charset="-122"/>
              </a:rPr>
              <a:t>		  C</a:t>
            </a:r>
            <a:r>
              <a:rPr lang="zh-CN" altLang="zh-CN">
                <a:ea typeface="宋体" panose="02010600030101010101" pitchFamily="2" charset="-122"/>
              </a:rPr>
              <a:t>．</a:t>
            </a:r>
            <a:r>
              <a:rPr lang="en-US" altLang="zh-CN">
                <a:ea typeface="宋体" panose="02010600030101010101" pitchFamily="2" charset="-122"/>
              </a:rPr>
              <a:t>Jones</a:t>
            </a:r>
            <a:r>
              <a:rPr lang="zh-CN" altLang="zh-CN">
                <a:ea typeface="宋体" panose="02010600030101010101" pitchFamily="2" charset="-122"/>
              </a:rPr>
              <a:t>也对多种不同的方法作了分析和对比。</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实践的数据是最有说服力的。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9.9</a:t>
            </a:r>
            <a:r>
              <a:rPr lang="zh-CN" altLang="zh-CN">
                <a:ea typeface="宋体" panose="02010600030101010101" pitchFamily="2" charset="-122"/>
              </a:rPr>
              <a:t>提供了软件开发中采用不同的方法查找隐蔽的故障的百分比，表中的数字指的是故障的根源，如一个代码的故障，其实是需求规格说明中的问题引发的，那就将其列入需求栏内。</a:t>
            </a:r>
          </a:p>
          <a:p>
            <a:endParaRPr lang="zh-CN" altLang="en-US">
              <a:ea typeface="宋体" panose="02010600030101010101" pitchFamily="2" charset="-122"/>
            </a:endParaRPr>
          </a:p>
        </p:txBody>
      </p:sp>
      <p:sp>
        <p:nvSpPr>
          <p:cNvPr id="66563" name="灯片编号占位符 1">
            <a:extLst>
              <a:ext uri="{FF2B5EF4-FFF2-40B4-BE49-F238E27FC236}">
                <a16:creationId xmlns:a16="http://schemas.microsoft.com/office/drawing/2014/main" id="{BA596812-5E90-4872-9290-0B5CF89FDB0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DD57CA1-9DE9-4C2B-B22D-046966A440E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68938811"/>
      </p:ext>
    </p:extLst>
  </p:cSld>
  <p:clrMapOvr>
    <a:masterClrMapping/>
  </p:clrMapOvr>
</p:sld>
</file>

<file path=ppt/slides/slide7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1">
            <a:extLst>
              <a:ext uri="{FF2B5EF4-FFF2-40B4-BE49-F238E27FC236}">
                <a16:creationId xmlns:a16="http://schemas.microsoft.com/office/drawing/2014/main" id="{A3D05885-5756-4F07-B537-7C2DC36CE2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347913"/>
            <a:ext cx="784860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7" name="矩形 5">
            <a:extLst>
              <a:ext uri="{FF2B5EF4-FFF2-40B4-BE49-F238E27FC236}">
                <a16:creationId xmlns:a16="http://schemas.microsoft.com/office/drawing/2014/main" id="{6B295FA2-908C-4FD2-B34D-67B43FFECC7A}"/>
              </a:ext>
            </a:extLst>
          </p:cNvPr>
          <p:cNvSpPr>
            <a:spLocks noChangeArrowheads="1"/>
          </p:cNvSpPr>
          <p:nvPr/>
        </p:nvSpPr>
        <p:spPr bwMode="auto">
          <a:xfrm>
            <a:off x="2819400" y="190500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9.9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故障发现的百分比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7588" name="灯片编号占位符 1">
            <a:extLst>
              <a:ext uri="{FF2B5EF4-FFF2-40B4-BE49-F238E27FC236}">
                <a16:creationId xmlns:a16="http://schemas.microsoft.com/office/drawing/2014/main" id="{276A71D8-0A0B-49ED-A382-4A766C13C1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868FB8-C631-406B-8C96-22535B5AD8A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6778742"/>
      </p:ext>
    </p:extLst>
  </p:cSld>
  <p:clrMapOvr>
    <a:masterClrMapping/>
  </p:clrMapOvr>
</p:sld>
</file>

<file path=ppt/slides/slide7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597D6D9E-AE78-497F-8D9D-63682E2588F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9.9</a:t>
            </a:r>
            <a:r>
              <a:rPr lang="zh-CN" altLang="zh-CN">
                <a:ea typeface="宋体" panose="02010600030101010101" pitchFamily="2" charset="-122"/>
              </a:rPr>
              <a:t>中加方框的数据是该行数据的最大值。</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它表明，建立原型和实施需求评审对发现需求的缺陷，设计评审对发现设计缺陷，代码审查和单元测试对代码缺陷的发现最为有效。并且代码审查的效果优于单元测试。</a:t>
            </a:r>
          </a:p>
          <a:p>
            <a:r>
              <a:rPr lang="en-US" altLang="zh-CN">
                <a:ea typeface="宋体" panose="02010600030101010101" pitchFamily="2" charset="-122"/>
              </a:rPr>
              <a:t>		   C</a:t>
            </a:r>
            <a:r>
              <a:rPr lang="zh-CN" altLang="zh-CN">
                <a:ea typeface="宋体" panose="02010600030101010101" pitchFamily="2" charset="-122"/>
              </a:rPr>
              <a:t>．</a:t>
            </a:r>
            <a:r>
              <a:rPr lang="en-US" altLang="zh-CN">
                <a:ea typeface="宋体" panose="02010600030101010101" pitchFamily="2" charset="-122"/>
              </a:rPr>
              <a:t>Jones</a:t>
            </a:r>
            <a:r>
              <a:rPr lang="zh-CN" altLang="zh-CN">
                <a:ea typeface="宋体" panose="02010600030101010101" pitchFamily="2" charset="-122"/>
              </a:rPr>
              <a:t>进一步给出各种方法使用效果的对比（参见表</a:t>
            </a:r>
            <a:r>
              <a:rPr lang="en-US" altLang="zh-CN">
                <a:ea typeface="宋体" panose="02010600030101010101" pitchFamily="2" charset="-122"/>
              </a:rPr>
              <a:t>9.10</a:t>
            </a:r>
            <a:r>
              <a:rPr lang="zh-CN" altLang="zh-CN">
                <a:ea typeface="宋体" panose="02010600030101010101" pitchFamily="2" charset="-122"/>
              </a:rPr>
              <a:t>）。</a:t>
            </a:r>
          </a:p>
          <a:p>
            <a:endParaRPr lang="zh-CN" altLang="en-US">
              <a:ea typeface="宋体" panose="02010600030101010101" pitchFamily="2" charset="-122"/>
            </a:endParaRPr>
          </a:p>
        </p:txBody>
      </p:sp>
      <p:sp>
        <p:nvSpPr>
          <p:cNvPr id="68611" name="灯片编号占位符 1">
            <a:extLst>
              <a:ext uri="{FF2B5EF4-FFF2-40B4-BE49-F238E27FC236}">
                <a16:creationId xmlns:a16="http://schemas.microsoft.com/office/drawing/2014/main" id="{C8F6C246-5C63-4B6F-9949-67E4EABC33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2CA2DEE-DFFE-4B6A-AEDA-1B074686E8A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67458065"/>
      </p:ext>
    </p:extLst>
  </p:cSld>
  <p:clrMapOvr>
    <a:masterClrMapping/>
  </p:clrMapOvr>
</p:sld>
</file>

<file path=ppt/slides/slide7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1C842E4-0825-4BED-A5C2-9954B1D65BF7}"/>
              </a:ext>
            </a:extLst>
          </p:cNvPr>
          <p:cNvGraphicFramePr>
            <a:graphicFrameLocks noGrp="1"/>
          </p:cNvGraphicFramePr>
          <p:nvPr>
            <p:ph idx="1"/>
          </p:nvPr>
        </p:nvGraphicFramePr>
        <p:xfrm>
          <a:off x="685800" y="2590800"/>
          <a:ext cx="7924801" cy="3048000"/>
        </p:xfrm>
        <a:graphic>
          <a:graphicData uri="http://schemas.openxmlformats.org/drawingml/2006/table">
            <a:tbl>
              <a:tblPr/>
              <a:tblGrid>
                <a:gridCol w="1626545">
                  <a:extLst>
                    <a:ext uri="{9D8B030D-6E8A-4147-A177-3AD203B41FA5}">
                      <a16:colId xmlns:a16="http://schemas.microsoft.com/office/drawing/2014/main" val="20000"/>
                    </a:ext>
                  </a:extLst>
                </a:gridCol>
                <a:gridCol w="1626545">
                  <a:extLst>
                    <a:ext uri="{9D8B030D-6E8A-4147-A177-3AD203B41FA5}">
                      <a16:colId xmlns:a16="http://schemas.microsoft.com/office/drawing/2014/main" val="20001"/>
                    </a:ext>
                  </a:extLst>
                </a:gridCol>
                <a:gridCol w="1627491">
                  <a:extLst>
                    <a:ext uri="{9D8B030D-6E8A-4147-A177-3AD203B41FA5}">
                      <a16:colId xmlns:a16="http://schemas.microsoft.com/office/drawing/2014/main" val="20002"/>
                    </a:ext>
                  </a:extLst>
                </a:gridCol>
                <a:gridCol w="1627491">
                  <a:extLst>
                    <a:ext uri="{9D8B030D-6E8A-4147-A177-3AD203B41FA5}">
                      <a16:colId xmlns:a16="http://schemas.microsoft.com/office/drawing/2014/main" val="20003"/>
                    </a:ext>
                  </a:extLst>
                </a:gridCol>
                <a:gridCol w="1416729">
                  <a:extLst>
                    <a:ext uri="{9D8B030D-6E8A-4147-A177-3AD203B41FA5}">
                      <a16:colId xmlns:a16="http://schemas.microsoft.com/office/drawing/2014/main" val="20004"/>
                    </a:ext>
                  </a:extLst>
                </a:gridCol>
              </a:tblGrid>
              <a:tr h="609600">
                <a:tc>
                  <a:txBody>
                    <a:bodyPr/>
                    <a:lstStyle/>
                    <a:p>
                      <a:pPr indent="266700" algn="ctr">
                        <a:spcBef>
                          <a:spcPts val="120"/>
                        </a:spcBef>
                        <a:spcAft>
                          <a:spcPts val="120"/>
                        </a:spcAft>
                      </a:pPr>
                      <a:r>
                        <a:rPr lang="zh-CN" sz="1400" b="1" kern="100">
                          <a:latin typeface="Times New Roman"/>
                          <a:ea typeface="方正书宋简体"/>
                          <a:cs typeface="Times New Roman"/>
                        </a:rPr>
                        <a:t>方</a:t>
                      </a:r>
                      <a:r>
                        <a:rPr lang="en-US" sz="1400" b="1" kern="100">
                          <a:latin typeface="Times New Roman"/>
                          <a:ea typeface="方正书宋简体"/>
                          <a:cs typeface="Times New Roman"/>
                        </a:rPr>
                        <a:t>    </a:t>
                      </a:r>
                      <a:r>
                        <a:rPr lang="zh-CN" sz="1400" b="1" kern="100">
                          <a:latin typeface="Times New Roman"/>
                          <a:ea typeface="方正书宋简体"/>
                          <a:cs typeface="Times New Roman"/>
                        </a:rPr>
                        <a:t>法</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需 求 故 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设 计 故 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代 码 故 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文 档 故 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09600">
                <a:tc>
                  <a:txBody>
                    <a:bodyPr/>
                    <a:lstStyle/>
                    <a:p>
                      <a:pPr indent="266700" algn="ctr">
                        <a:spcBef>
                          <a:spcPts val="120"/>
                        </a:spcBef>
                        <a:spcAft>
                          <a:spcPts val="120"/>
                        </a:spcAft>
                      </a:pPr>
                      <a:r>
                        <a:rPr lang="zh-CN" sz="1400" b="1" kern="100">
                          <a:latin typeface="Times New Roman"/>
                          <a:ea typeface="方正书宋简体"/>
                          <a:cs typeface="Times New Roman"/>
                        </a:rPr>
                        <a:t>评审</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尚好</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优</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优</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好</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609600">
                <a:tc>
                  <a:txBody>
                    <a:bodyPr/>
                    <a:lstStyle/>
                    <a:p>
                      <a:pPr indent="266700" algn="ctr">
                        <a:spcBef>
                          <a:spcPts val="120"/>
                        </a:spcBef>
                        <a:spcAft>
                          <a:spcPts val="120"/>
                        </a:spcAft>
                      </a:pPr>
                      <a:r>
                        <a:rPr lang="zh-CN" sz="1400" b="1" kern="100">
                          <a:latin typeface="Times New Roman"/>
                          <a:ea typeface="方正书宋简体"/>
                          <a:cs typeface="Times New Roman"/>
                        </a:rPr>
                        <a:t>原型</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好</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尚可</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尚可</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不适用</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609600">
                <a:tc>
                  <a:txBody>
                    <a:bodyPr/>
                    <a:lstStyle/>
                    <a:p>
                      <a:pPr indent="266700" algn="ctr">
                        <a:spcBef>
                          <a:spcPts val="120"/>
                        </a:spcBef>
                        <a:spcAft>
                          <a:spcPts val="120"/>
                        </a:spcAft>
                      </a:pPr>
                      <a:r>
                        <a:rPr lang="zh-CN" sz="1400" b="1" kern="100">
                          <a:latin typeface="Times New Roman"/>
                          <a:ea typeface="方正书宋简体"/>
                          <a:cs typeface="Times New Roman"/>
                        </a:rPr>
                        <a:t>测试</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差</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差</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好</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400" b="1" kern="100">
                          <a:latin typeface="Times New Roman"/>
                          <a:ea typeface="方正书宋简体"/>
                          <a:cs typeface="Times New Roman"/>
                        </a:rPr>
                        <a:t>尚可</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609600">
                <a:tc>
                  <a:txBody>
                    <a:bodyPr/>
                    <a:lstStyle/>
                    <a:p>
                      <a:pPr indent="266700" algn="ctr">
                        <a:spcBef>
                          <a:spcPts val="120"/>
                        </a:spcBef>
                        <a:spcAft>
                          <a:spcPts val="120"/>
                        </a:spcAft>
                      </a:pPr>
                      <a:r>
                        <a:rPr lang="zh-CN" sz="1400" b="1" kern="100">
                          <a:latin typeface="Times New Roman"/>
                          <a:ea typeface="方正书宋简体"/>
                          <a:cs typeface="Times New Roman"/>
                        </a:rPr>
                        <a:t>正确性证明</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差</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差</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尚可</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dirty="0">
                          <a:latin typeface="Times New Roman"/>
                          <a:ea typeface="方正书宋简体"/>
                          <a:cs typeface="Times New Roman"/>
                        </a:rPr>
                        <a:t>尚可</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69667" name="矩形 4">
            <a:extLst>
              <a:ext uri="{FF2B5EF4-FFF2-40B4-BE49-F238E27FC236}">
                <a16:creationId xmlns:a16="http://schemas.microsoft.com/office/drawing/2014/main" id="{6B9E850E-DEE0-4D04-80D2-F40FD5C73C3C}"/>
              </a:ext>
            </a:extLst>
          </p:cNvPr>
          <p:cNvSpPr>
            <a:spLocks noChangeArrowheads="1"/>
          </p:cNvSpPr>
          <p:nvPr/>
        </p:nvSpPr>
        <p:spPr bwMode="auto">
          <a:xfrm>
            <a:off x="2819400" y="2133600"/>
            <a:ext cx="41084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9.10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不同方法发现各类故障的效果</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9668" name="灯片编号占位符 1">
            <a:extLst>
              <a:ext uri="{FF2B5EF4-FFF2-40B4-BE49-F238E27FC236}">
                <a16:creationId xmlns:a16="http://schemas.microsoft.com/office/drawing/2014/main" id="{7A5D66FF-A4EB-4704-85A6-92AF2CC258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5CEA07-28AD-47A2-A3E5-F4991D15542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61646315"/>
      </p:ext>
    </p:extLst>
  </p:cSld>
  <p:clrMapOvr>
    <a:masterClrMapping/>
  </p:clrMapOvr>
</p:sld>
</file>

<file path=ppt/slides/slide7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3C50FE34-DA08-470D-8F04-859E594B8DDC}"/>
              </a:ext>
            </a:extLst>
          </p:cNvPr>
          <p:cNvSpPr>
            <a:spLocks noGrp="1"/>
          </p:cNvSpPr>
          <p:nvPr>
            <p:ph idx="1"/>
          </p:nvPr>
        </p:nvSpPr>
        <p:spPr>
          <a:xfrm>
            <a:off x="228600" y="1295400"/>
            <a:ext cx="8915400" cy="4953000"/>
          </a:xfrm>
        </p:spPr>
        <p:txBody>
          <a:bodyPr/>
          <a:lstStyle/>
          <a:p>
            <a:r>
              <a:rPr lang="en-US" altLang="zh-CN">
                <a:ea typeface="宋体" panose="02010600030101010101" pitchFamily="2" charset="-122"/>
              </a:rPr>
              <a:t>	2</a:t>
            </a:r>
            <a:r>
              <a:rPr lang="zh-CN" altLang="zh-CN">
                <a:ea typeface="宋体" panose="02010600030101010101" pitchFamily="2" charset="-122"/>
              </a:rPr>
              <a:t>．</a:t>
            </a:r>
            <a:r>
              <a:rPr lang="en-US" altLang="zh-CN">
                <a:ea typeface="宋体" panose="02010600030101010101" pitchFamily="2" charset="-122"/>
              </a:rPr>
              <a:t>Olsen</a:t>
            </a:r>
            <a:r>
              <a:rPr lang="zh-CN" altLang="zh-CN">
                <a:ea typeface="宋体" panose="02010600030101010101" pitchFamily="2" charset="-122"/>
              </a:rPr>
              <a:t>等人的观点</a:t>
            </a:r>
          </a:p>
          <a:p>
            <a:r>
              <a:rPr lang="en-US" altLang="zh-CN">
                <a:ea typeface="宋体" panose="02010600030101010101" pitchFamily="2" charset="-122"/>
              </a:rPr>
              <a:t>		   </a:t>
            </a:r>
            <a:r>
              <a:rPr lang="zh-CN" altLang="zh-CN">
                <a:ea typeface="宋体" panose="02010600030101010101" pitchFamily="2" charset="-122"/>
              </a:rPr>
              <a:t>在分析了一家财务软件开发公司使用</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Objective C</a:t>
            </a:r>
            <a:r>
              <a:rPr lang="zh-CN" altLang="zh-CN">
                <a:ea typeface="宋体" panose="02010600030101010101" pitchFamily="2" charset="-122"/>
              </a:rPr>
              <a:t>、汇编语言和</a:t>
            </a:r>
            <a:r>
              <a:rPr lang="en-US" altLang="zh-CN">
                <a:ea typeface="宋体" panose="02010600030101010101" pitchFamily="2" charset="-122"/>
              </a:rPr>
              <a:t>Script</a:t>
            </a:r>
            <a:r>
              <a:rPr lang="zh-CN" altLang="zh-CN">
                <a:ea typeface="宋体" panose="02010600030101010101" pitchFamily="2" charset="-122"/>
              </a:rPr>
              <a:t>等语言编写的</a:t>
            </a:r>
            <a:r>
              <a:rPr lang="en-US" altLang="zh-CN">
                <a:ea typeface="宋体" panose="02010600030101010101" pitchFamily="2" charset="-122"/>
              </a:rPr>
              <a:t>184 000</a:t>
            </a:r>
            <a:r>
              <a:rPr lang="zh-CN" altLang="zh-CN">
                <a:ea typeface="宋体" panose="02010600030101010101" pitchFamily="2" charset="-122"/>
              </a:rPr>
              <a:t>行代码系统的情况后，从相关各项验证活动发现的故障是有差别的。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9.11</a:t>
            </a:r>
            <a:r>
              <a:rPr lang="zh-CN" altLang="zh-CN">
                <a:ea typeface="宋体" panose="02010600030101010101" pitchFamily="2" charset="-122"/>
              </a:rPr>
              <a:t>中给出了采用不同方法发现故障的情况对比。</a:t>
            </a:r>
          </a:p>
          <a:p>
            <a:endParaRPr lang="zh-CN" altLang="en-US">
              <a:ea typeface="宋体" panose="02010600030101010101" pitchFamily="2" charset="-122"/>
            </a:endParaRPr>
          </a:p>
        </p:txBody>
      </p:sp>
      <p:sp>
        <p:nvSpPr>
          <p:cNvPr id="70659" name="灯片编号占位符 1">
            <a:extLst>
              <a:ext uri="{FF2B5EF4-FFF2-40B4-BE49-F238E27FC236}">
                <a16:creationId xmlns:a16="http://schemas.microsoft.com/office/drawing/2014/main" id="{366A1D5D-A79F-4E02-8082-8BECBA93B8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3DFDAB9-1CDA-4932-8F71-86F3FA8C1EA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07307249"/>
      </p:ext>
    </p:extLst>
  </p:cSld>
  <p:clrMapOvr>
    <a:masterClrMapping/>
  </p:clrMapOvr>
</p:sld>
</file>

<file path=ppt/slides/slide7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D41CA369-A9CD-4ED8-8AFD-F395746F96AC}"/>
              </a:ext>
            </a:extLst>
          </p:cNvPr>
          <p:cNvGraphicFramePr>
            <a:graphicFrameLocks noGrp="1"/>
          </p:cNvGraphicFramePr>
          <p:nvPr>
            <p:ph idx="1"/>
          </p:nvPr>
        </p:nvGraphicFramePr>
        <p:xfrm>
          <a:off x="533400" y="2514600"/>
          <a:ext cx="8001000" cy="3200400"/>
        </p:xfrm>
        <a:graphic>
          <a:graphicData uri="http://schemas.openxmlformats.org/drawingml/2006/table">
            <a:tbl>
              <a:tblPr/>
              <a:tblGrid>
                <a:gridCol w="2022317">
                  <a:extLst>
                    <a:ext uri="{9D8B030D-6E8A-4147-A177-3AD203B41FA5}">
                      <a16:colId xmlns:a16="http://schemas.microsoft.com/office/drawing/2014/main" val="20000"/>
                    </a:ext>
                  </a:extLst>
                </a:gridCol>
                <a:gridCol w="2000741">
                  <a:extLst>
                    <a:ext uri="{9D8B030D-6E8A-4147-A177-3AD203B41FA5}">
                      <a16:colId xmlns:a16="http://schemas.microsoft.com/office/drawing/2014/main" val="20001"/>
                    </a:ext>
                  </a:extLst>
                </a:gridCol>
                <a:gridCol w="39231">
                  <a:extLst>
                    <a:ext uri="{9D8B030D-6E8A-4147-A177-3AD203B41FA5}">
                      <a16:colId xmlns:a16="http://schemas.microsoft.com/office/drawing/2014/main" val="20002"/>
                    </a:ext>
                  </a:extLst>
                </a:gridCol>
                <a:gridCol w="2109911">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800100">
                <a:tc>
                  <a:txBody>
                    <a:bodyPr/>
                    <a:lstStyle/>
                    <a:p>
                      <a:pPr indent="266700" algn="ctr">
                        <a:spcBef>
                          <a:spcPts val="120"/>
                        </a:spcBef>
                        <a:spcAft>
                          <a:spcPts val="120"/>
                        </a:spcAft>
                      </a:pPr>
                      <a:r>
                        <a:rPr lang="zh-CN" sz="1400" b="1" kern="100">
                          <a:latin typeface="Times New Roman"/>
                          <a:ea typeface="方正书宋简体"/>
                          <a:cs typeface="Times New Roman"/>
                        </a:rPr>
                        <a:t>方</a:t>
                      </a:r>
                      <a:r>
                        <a:rPr lang="en-US" sz="1400" b="1" kern="100">
                          <a:latin typeface="Times New Roman"/>
                          <a:ea typeface="方正书宋简体"/>
                          <a:cs typeface="Times New Roman"/>
                        </a:rPr>
                        <a:t>    </a:t>
                      </a:r>
                      <a:r>
                        <a:rPr lang="zh-CN" sz="1400" b="1" kern="100">
                          <a:latin typeface="Times New Roman"/>
                          <a:ea typeface="方正书宋简体"/>
                          <a:cs typeface="Times New Roman"/>
                        </a:rPr>
                        <a:t>法</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发现故障比例</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266700" algn="ctr">
                        <a:spcBef>
                          <a:spcPts val="120"/>
                        </a:spcBef>
                        <a:spcAft>
                          <a:spcPts val="120"/>
                        </a:spcAft>
                      </a:pPr>
                      <a:endParaRPr lang="en-US" sz="1400" b="1" kern="100">
                        <a:latin typeface="Times New Roman"/>
                        <a:ea typeface="方正书宋简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方</a:t>
                      </a:r>
                      <a:r>
                        <a:rPr lang="en-US" sz="1400" b="1" kern="100">
                          <a:latin typeface="Times New Roman"/>
                          <a:ea typeface="方正书宋简体"/>
                          <a:cs typeface="Times New Roman"/>
                        </a:rPr>
                        <a:t>    </a:t>
                      </a:r>
                      <a:r>
                        <a:rPr lang="zh-CN" sz="1400" b="1" kern="100">
                          <a:latin typeface="Times New Roman"/>
                          <a:ea typeface="方正书宋简体"/>
                          <a:cs typeface="Times New Roman"/>
                        </a:rPr>
                        <a:t>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400" b="1" kern="100">
                          <a:latin typeface="Times New Roman"/>
                          <a:ea typeface="方正书宋简体"/>
                          <a:cs typeface="Times New Roman"/>
                        </a:rPr>
                        <a:t>发现故障比例</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00100">
                <a:tc>
                  <a:txBody>
                    <a:bodyPr/>
                    <a:lstStyle/>
                    <a:p>
                      <a:pPr indent="266700" algn="ctr">
                        <a:spcBef>
                          <a:spcPts val="120"/>
                        </a:spcBef>
                        <a:spcAft>
                          <a:spcPts val="120"/>
                        </a:spcAft>
                      </a:pPr>
                      <a:r>
                        <a:rPr lang="zh-CN" sz="1400" b="1" kern="100">
                          <a:latin typeface="Times New Roman"/>
                          <a:ea typeface="方正书宋简体"/>
                          <a:cs typeface="Times New Roman"/>
                        </a:rPr>
                        <a:t>系统设计审查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
                          <a:latin typeface="Times New Roman"/>
                          <a:ea typeface="方正书宋简体"/>
                          <a:cs typeface="Times New Roman"/>
                        </a:rPr>
                        <a:t>17.3%</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vMerge="1">
                  <a:txBody>
                    <a:bodyPr/>
                    <a:lstStyle/>
                    <a:p>
                      <a:endParaRPr lang="zh-CN" altLang="en-US"/>
                    </a:p>
                  </a:txBody>
                  <a:tcPr/>
                </a:tc>
                <a:tc>
                  <a:txBody>
                    <a:bodyPr/>
                    <a:lstStyle/>
                    <a:p>
                      <a:pPr indent="266700" algn="ctr">
                        <a:spcBef>
                          <a:spcPts val="120"/>
                        </a:spcBef>
                        <a:spcAft>
                          <a:spcPts val="120"/>
                        </a:spcAft>
                      </a:pPr>
                      <a:r>
                        <a:rPr lang="zh-CN" sz="1400" b="1" kern="100">
                          <a:latin typeface="Times New Roman"/>
                          <a:ea typeface="方正书宋简体"/>
                          <a:cs typeface="Times New Roman"/>
                        </a:rPr>
                        <a:t>集成测试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en-US" sz="1400" b="1" kern="100">
                          <a:latin typeface="Times New Roman"/>
                          <a:ea typeface="方正书宋简体"/>
                          <a:cs typeface="Times New Roman"/>
                        </a:rPr>
                        <a:t>29.4%</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800100">
                <a:tc>
                  <a:txBody>
                    <a:bodyPr/>
                    <a:lstStyle/>
                    <a:p>
                      <a:pPr indent="266700" algn="ctr">
                        <a:spcBef>
                          <a:spcPts val="120"/>
                        </a:spcBef>
                        <a:spcAft>
                          <a:spcPts val="120"/>
                        </a:spcAft>
                      </a:pPr>
                      <a:r>
                        <a:rPr lang="zh-CN" sz="1400" b="1" kern="100">
                          <a:latin typeface="Times New Roman"/>
                          <a:ea typeface="方正书宋简体"/>
                          <a:cs typeface="Times New Roman"/>
                        </a:rPr>
                        <a:t>部件设计审查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
                          <a:latin typeface="Times New Roman"/>
                          <a:ea typeface="方正书宋简体"/>
                          <a:cs typeface="Times New Roman"/>
                        </a:rPr>
                        <a:t>19.1%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vMerge="1">
                  <a:txBody>
                    <a:bodyPr/>
                    <a:lstStyle/>
                    <a:p>
                      <a:endParaRPr lang="zh-CN" altLang="en-US"/>
                    </a:p>
                  </a:txBody>
                  <a:tcPr/>
                </a:tc>
                <a:tc>
                  <a:txBody>
                    <a:bodyPr/>
                    <a:lstStyle/>
                    <a:p>
                      <a:pPr indent="266700" algn="ctr">
                        <a:spcBef>
                          <a:spcPts val="120"/>
                        </a:spcBef>
                        <a:spcAft>
                          <a:spcPts val="120"/>
                        </a:spcAft>
                      </a:pPr>
                      <a:r>
                        <a:rPr lang="zh-CN" sz="1400" b="1" kern="100">
                          <a:latin typeface="Times New Roman"/>
                          <a:ea typeface="方正书宋简体"/>
                          <a:cs typeface="Times New Roman"/>
                        </a:rPr>
                        <a:t>系统测试与回归测试</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en-US" sz="1400" b="1" kern="100">
                          <a:latin typeface="Times New Roman"/>
                          <a:ea typeface="方正书宋简体"/>
                          <a:cs typeface="Times New Roman"/>
                        </a:rPr>
                        <a:t>16.6%</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800100">
                <a:tc>
                  <a:txBody>
                    <a:bodyPr/>
                    <a:lstStyle/>
                    <a:p>
                      <a:pPr indent="266700" algn="ctr">
                        <a:spcBef>
                          <a:spcPts val="120"/>
                        </a:spcBef>
                        <a:spcAft>
                          <a:spcPts val="120"/>
                        </a:spcAft>
                      </a:pPr>
                      <a:r>
                        <a:rPr lang="zh-CN" sz="1400" b="1" kern="100">
                          <a:latin typeface="Times New Roman"/>
                          <a:ea typeface="方正书宋简体"/>
                          <a:cs typeface="Times New Roman"/>
                        </a:rPr>
                        <a:t>代码审查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a:latin typeface="Times New Roman"/>
                          <a:ea typeface="方正书宋简体"/>
                          <a:cs typeface="Times New Roman"/>
                        </a:rPr>
                        <a:t>15.1%</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a:txBody>
                    <a:bodyPr/>
                    <a:lstStyle/>
                    <a:p>
                      <a:pPr indent="266700" algn="ctr">
                        <a:spcBef>
                          <a:spcPts val="120"/>
                        </a:spcBef>
                        <a:spcAft>
                          <a:spcPts val="120"/>
                        </a:spcAft>
                      </a:pPr>
                      <a:r>
                        <a:rPr lang="zh-CN" sz="1400" b="1" kern="100">
                          <a:latin typeface="Times New Roman"/>
                          <a:ea typeface="方正书宋简体"/>
                          <a:cs typeface="Times New Roman"/>
                        </a:rPr>
                        <a:t>系统运行后发现故障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en-US" sz="1400" b="1" kern="100" dirty="0">
                          <a:latin typeface="Times New Roman"/>
                          <a:ea typeface="方正书宋简体"/>
                          <a:cs typeface="Times New Roman"/>
                        </a:rPr>
                        <a:t>0.1%</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71708" name="矩形 4">
            <a:extLst>
              <a:ext uri="{FF2B5EF4-FFF2-40B4-BE49-F238E27FC236}">
                <a16:creationId xmlns:a16="http://schemas.microsoft.com/office/drawing/2014/main" id="{9B44BF36-57DF-4792-A1C6-E4D464A568E8}"/>
              </a:ext>
            </a:extLst>
          </p:cNvPr>
          <p:cNvSpPr>
            <a:spLocks noChangeArrowheads="1"/>
          </p:cNvSpPr>
          <p:nvPr/>
        </p:nvSpPr>
        <p:spPr bwMode="auto">
          <a:xfrm>
            <a:off x="2743200" y="19812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用不同方法发现故障的对比</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09" name="灯片编号占位符 1">
            <a:extLst>
              <a:ext uri="{FF2B5EF4-FFF2-40B4-BE49-F238E27FC236}">
                <a16:creationId xmlns:a16="http://schemas.microsoft.com/office/drawing/2014/main" id="{4AD3A692-BFA9-4E4C-A93D-0563E6A2BF9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52C8786-5687-4E26-AE20-3654049F12F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10861897"/>
      </p:ext>
    </p:extLst>
  </p:cSld>
  <p:clrMapOvr>
    <a:masterClrMapping/>
  </p:clrMapOvr>
</p:sld>
</file>

<file path=ppt/slides/slide7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3B68CBDF-1F05-4C9E-91D0-114D5F65995F}"/>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a:t>
            </a:r>
            <a:r>
              <a:rPr lang="zh-CN" altLang="zh-CN">
                <a:ea typeface="宋体" panose="02010600030101010101" pitchFamily="2" charset="-122"/>
              </a:rPr>
              <a:t>实施评审的项目其生产率比未曾采用正式评审的项目其生产率要高出一倍以上。</a:t>
            </a:r>
          </a:p>
          <a:p>
            <a:r>
              <a:rPr lang="en-US" altLang="zh-CN">
                <a:ea typeface="宋体" panose="02010600030101010101" pitchFamily="2" charset="-122"/>
              </a:rPr>
              <a:t>●	</a:t>
            </a:r>
            <a:r>
              <a:rPr lang="zh-CN" altLang="zh-CN">
                <a:ea typeface="宋体" panose="02010600030101010101" pitchFamily="2" charset="-122"/>
              </a:rPr>
              <a:t>有些情况下，</a:t>
            </a:r>
            <a:r>
              <a:rPr lang="en-US" altLang="zh-CN">
                <a:ea typeface="宋体" panose="02010600030101010101" pitchFamily="2" charset="-122"/>
              </a:rPr>
              <a:t>50%</a:t>
            </a:r>
            <a:r>
              <a:rPr lang="zh-CN" altLang="zh-CN">
                <a:ea typeface="宋体" panose="02010600030101010101" pitchFamily="2" charset="-122"/>
              </a:rPr>
              <a:t>～</a:t>
            </a:r>
            <a:r>
              <a:rPr lang="en-US" altLang="zh-CN">
                <a:ea typeface="宋体" panose="02010600030101010101" pitchFamily="2" charset="-122"/>
              </a:rPr>
              <a:t>80%</a:t>
            </a:r>
            <a:r>
              <a:rPr lang="zh-CN" altLang="zh-CN">
                <a:ea typeface="宋体" panose="02010600030101010101" pitchFamily="2" charset="-122"/>
              </a:rPr>
              <a:t>的缺陷是通过测试之前的评审发现的。</a:t>
            </a:r>
          </a:p>
          <a:p>
            <a:r>
              <a:rPr lang="en-US" altLang="zh-CN">
                <a:ea typeface="宋体" panose="02010600030101010101" pitchFamily="2" charset="-122"/>
              </a:rPr>
              <a:t>●	IBM Federal Systems Division</a:t>
            </a:r>
            <a:r>
              <a:rPr lang="zh-CN" altLang="zh-CN">
                <a:ea typeface="宋体" panose="02010600030101010101" pitchFamily="2" charset="-122"/>
              </a:rPr>
              <a:t>追求的目标是在测试之前找出</a:t>
            </a:r>
            <a:r>
              <a:rPr lang="en-US" altLang="zh-CN">
                <a:ea typeface="宋体" panose="02010600030101010101" pitchFamily="2" charset="-122"/>
              </a:rPr>
              <a:t>85%</a:t>
            </a:r>
            <a:r>
              <a:rPr lang="zh-CN" altLang="zh-CN">
                <a:ea typeface="宋体" panose="02010600030101010101" pitchFamily="2" charset="-122"/>
              </a:rPr>
              <a:t>的缺陷，以减轻测试的压力，降低测试工作的成本。</a:t>
            </a:r>
          </a:p>
        </p:txBody>
      </p:sp>
      <p:sp>
        <p:nvSpPr>
          <p:cNvPr id="72707" name="灯片编号占位符 1">
            <a:extLst>
              <a:ext uri="{FF2B5EF4-FFF2-40B4-BE49-F238E27FC236}">
                <a16:creationId xmlns:a16="http://schemas.microsoft.com/office/drawing/2014/main" id="{9F93E71F-D285-42C6-BB09-7FB43DCE80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02D902A-5C9C-4283-8AFD-1A35E1D827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81472595"/>
      </p:ext>
    </p:extLst>
  </p:cSld>
  <p:clrMapOvr>
    <a:masterClrMapping/>
  </p:clrMapOvr>
</p:sld>
</file>

<file path=ppt/slides/slide7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144501BB-1B73-4634-9282-B3D1067D6ED8}"/>
              </a:ext>
            </a:extLst>
          </p:cNvPr>
          <p:cNvSpPr>
            <a:spLocks noGrp="1"/>
          </p:cNvSpPr>
          <p:nvPr>
            <p:ph idx="1"/>
          </p:nvPr>
        </p:nvSpPr>
        <p:spPr>
          <a:xfrm>
            <a:off x="152400" y="1295400"/>
            <a:ext cx="8763000" cy="4953000"/>
          </a:xfrm>
        </p:spPr>
        <p:txBody>
          <a:bodyPr/>
          <a:lstStyle/>
          <a:p>
            <a:r>
              <a:rPr lang="en-US" altLang="zh-CN">
                <a:ea typeface="宋体" panose="02010600030101010101" pitchFamily="2" charset="-122"/>
              </a:rPr>
              <a:t>●	</a:t>
            </a:r>
            <a:r>
              <a:rPr lang="zh-CN" altLang="zh-CN">
                <a:ea typeface="宋体" panose="02010600030101010101" pitchFamily="2" charset="-122"/>
              </a:rPr>
              <a:t>如在测试之前对测试用例进行评审，可将</a:t>
            </a:r>
            <a:r>
              <a:rPr lang="en-US" altLang="zh-CN">
                <a:ea typeface="宋体" panose="02010600030101010101" pitchFamily="2" charset="-122"/>
              </a:rPr>
              <a:t>85%</a:t>
            </a:r>
            <a:r>
              <a:rPr lang="zh-CN" altLang="zh-CN">
                <a:ea typeface="宋体" panose="02010600030101010101" pitchFamily="2" charset="-122"/>
              </a:rPr>
              <a:t>的单元测试工作量节省下来，从而删去不必要的测试用例，提高测试的有效性。由于去掉了没有任何价值的无效测试，可将生产率提高</a:t>
            </a:r>
            <a:r>
              <a:rPr lang="en-US" altLang="zh-CN">
                <a:ea typeface="宋体" panose="02010600030101010101" pitchFamily="2" charset="-122"/>
              </a:rPr>
              <a:t>30%</a:t>
            </a:r>
            <a:r>
              <a:rPr lang="zh-CN" altLang="zh-CN">
                <a:ea typeface="宋体" panose="02010600030101010101" pitchFamily="2" charset="-122"/>
              </a:rPr>
              <a:t>～</a:t>
            </a:r>
            <a:r>
              <a:rPr lang="en-US" altLang="zh-CN">
                <a:ea typeface="宋体" panose="02010600030101010101" pitchFamily="2" charset="-122"/>
              </a:rPr>
              <a:t>100%</a:t>
            </a:r>
            <a:r>
              <a:rPr lang="zh-CN" altLang="zh-CN">
                <a:ea typeface="宋体" panose="02010600030101010101" pitchFamily="2" charset="-122"/>
              </a:rPr>
              <a:t>。</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3731" name="灯片编号占位符 1">
            <a:extLst>
              <a:ext uri="{FF2B5EF4-FFF2-40B4-BE49-F238E27FC236}">
                <a16:creationId xmlns:a16="http://schemas.microsoft.com/office/drawing/2014/main" id="{E47D3D97-A595-4BBD-99E1-90D2E31953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141F21E-1FFD-4923-834F-366742D3D76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527578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ok1">
            <a:extLst>
              <a:ext uri="{FF2B5EF4-FFF2-40B4-BE49-F238E27FC236}">
                <a16:creationId xmlns:a16="http://schemas.microsoft.com/office/drawing/2014/main" id="{33C57465-12E2-444D-9502-4A82F264DA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14413" y="1595438"/>
            <a:ext cx="7038975" cy="4352925"/>
          </a:xfrm>
          <a:noFill/>
        </p:spPr>
      </p:pic>
      <p:sp>
        <p:nvSpPr>
          <p:cNvPr id="7171" name="矩形 4">
            <a:extLst>
              <a:ext uri="{FF2B5EF4-FFF2-40B4-BE49-F238E27FC236}">
                <a16:creationId xmlns:a16="http://schemas.microsoft.com/office/drawing/2014/main" id="{898C0748-F1E3-473A-A59E-6FCAC90B0815}"/>
              </a:ext>
            </a:extLst>
          </p:cNvPr>
          <p:cNvSpPr>
            <a:spLocks noChangeArrowheads="1"/>
          </p:cNvSpPr>
          <p:nvPr/>
        </p:nvSpPr>
        <p:spPr bwMode="auto">
          <a:xfrm>
            <a:off x="3276600" y="63246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软件测试的生命周期</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172" name="灯片编号占位符 1">
            <a:extLst>
              <a:ext uri="{FF2B5EF4-FFF2-40B4-BE49-F238E27FC236}">
                <a16:creationId xmlns:a16="http://schemas.microsoft.com/office/drawing/2014/main" id="{4FC586F6-B44E-47D2-A946-93E5794729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C57E5BE-FD9A-4F92-908E-55482CA8DE4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35859603"/>
      </p:ext>
    </p:extLst>
  </p:cSld>
  <p:clrMapOvr>
    <a:masterClrMapping/>
  </p:clrMapOvr>
</p:sld>
</file>

<file path=ppt/slides/slide7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8DD0B4E4-ABF8-4B08-96C9-92F7E60DBCE7}"/>
              </a:ext>
            </a:extLst>
          </p:cNvPr>
          <p:cNvSpPr>
            <a:spLocks noGrp="1"/>
          </p:cNvSpPr>
          <p:nvPr>
            <p:ph idx="1"/>
          </p:nvPr>
        </p:nvSpPr>
        <p:spPr/>
        <p:txBody>
          <a:bodyPr/>
          <a:lstStyle/>
          <a:p>
            <a:r>
              <a:rPr lang="en-US" altLang="zh-CN">
                <a:ea typeface="宋体" panose="02010600030101010101" pitchFamily="2" charset="-122"/>
              </a:rPr>
              <a:t>9.3  </a:t>
            </a:r>
            <a:r>
              <a:rPr lang="zh-CN" altLang="zh-CN">
                <a:ea typeface="宋体" panose="02010600030101010101" pitchFamily="2" charset="-122"/>
              </a:rPr>
              <a:t>软件评审的实施</a:t>
            </a:r>
          </a:p>
          <a:p>
            <a:endParaRPr lang="zh-CN" altLang="en-US">
              <a:ea typeface="宋体" panose="02010600030101010101" pitchFamily="2" charset="-122"/>
            </a:endParaRPr>
          </a:p>
        </p:txBody>
      </p:sp>
      <p:graphicFrame>
        <p:nvGraphicFramePr>
          <p:cNvPr id="4" name="表格 3">
            <a:extLst>
              <a:ext uri="{FF2B5EF4-FFF2-40B4-BE49-F238E27FC236}">
                <a16:creationId xmlns:a16="http://schemas.microsoft.com/office/drawing/2014/main" id="{0D0A78B0-4C92-4615-88B1-F2382D2A7418}"/>
              </a:ext>
            </a:extLst>
          </p:cNvPr>
          <p:cNvGraphicFramePr>
            <a:graphicFrameLocks noGrp="1"/>
          </p:cNvGraphicFramePr>
          <p:nvPr/>
        </p:nvGraphicFramePr>
        <p:xfrm>
          <a:off x="685800" y="2438400"/>
          <a:ext cx="7543800" cy="4267200"/>
        </p:xfrm>
        <a:graphic>
          <a:graphicData uri="http://schemas.openxmlformats.org/drawingml/2006/table">
            <a:tbl>
              <a:tblPr/>
              <a:tblGrid>
                <a:gridCol w="1371600">
                  <a:extLst>
                    <a:ext uri="{9D8B030D-6E8A-4147-A177-3AD203B41FA5}">
                      <a16:colId xmlns:a16="http://schemas.microsoft.com/office/drawing/2014/main" val="20000"/>
                    </a:ext>
                  </a:extLst>
                </a:gridCol>
                <a:gridCol w="1219200">
                  <a:extLst>
                    <a:ext uri="{9D8B030D-6E8A-4147-A177-3AD203B41FA5}">
                      <a16:colId xmlns:a16="http://schemas.microsoft.com/office/drawing/2014/main" val="20001"/>
                    </a:ext>
                  </a:extLst>
                </a:gridCol>
                <a:gridCol w="14478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981200">
                  <a:extLst>
                    <a:ext uri="{9D8B030D-6E8A-4147-A177-3AD203B41FA5}">
                      <a16:colId xmlns:a16="http://schemas.microsoft.com/office/drawing/2014/main" val="20004"/>
                    </a:ext>
                  </a:extLst>
                </a:gridCol>
              </a:tblGrid>
              <a:tr h="711200">
                <a:tc>
                  <a:txBody>
                    <a:bodyPr/>
                    <a:lstStyle/>
                    <a:p>
                      <a:pPr indent="266700" algn="ctr">
                        <a:spcBef>
                          <a:spcPts val="60"/>
                        </a:spcBef>
                        <a:spcAft>
                          <a:spcPts val="60"/>
                        </a:spcAft>
                      </a:pPr>
                      <a:r>
                        <a:rPr lang="zh-CN" sz="1400" b="1" kern="100">
                          <a:latin typeface="Times New Roman"/>
                          <a:ea typeface="方正书宋简体"/>
                          <a:cs typeface="Times New Roman"/>
                        </a:rPr>
                        <a:t>验证做法</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dirty="0">
                          <a:latin typeface="Times New Roman"/>
                          <a:ea typeface="方正书宋简体"/>
                          <a:cs typeface="Times New Roman"/>
                        </a:rPr>
                        <a:t>实</a:t>
                      </a: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施</a:t>
                      </a:r>
                      <a:r>
                        <a:rPr lang="en-US" sz="1400" b="1" kern="100" dirty="0">
                          <a:latin typeface="Times New Roman"/>
                          <a:ea typeface="方正书宋简体"/>
                          <a:cs typeface="Times New Roman"/>
                        </a:rPr>
                        <a:t>  </a:t>
                      </a:r>
                      <a:r>
                        <a:rPr lang="zh-CN" sz="1400" b="1" kern="100" dirty="0">
                          <a:latin typeface="Times New Roman"/>
                          <a:ea typeface="方正书宋简体"/>
                          <a:cs typeface="Times New Roman"/>
                        </a:rPr>
                        <a:t>者</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dirty="0">
                          <a:latin typeface="Times New Roman"/>
                          <a:ea typeface="方正书宋简体"/>
                          <a:cs typeface="Times New Roman"/>
                        </a:rPr>
                        <a:t>开展的工作</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目</a:t>
                      </a:r>
                      <a:r>
                        <a:rPr lang="en-US" sz="1400" b="1" kern="100">
                          <a:latin typeface="Times New Roman"/>
                          <a:ea typeface="方正书宋简体"/>
                          <a:cs typeface="Times New Roman"/>
                        </a:rPr>
                        <a:t>    </a:t>
                      </a:r>
                      <a:r>
                        <a:rPr lang="zh-CN" sz="1400" b="1" kern="100">
                          <a:latin typeface="Times New Roman"/>
                          <a:ea typeface="方正书宋简体"/>
                          <a:cs typeface="Times New Roman"/>
                        </a:rPr>
                        <a:t>的</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完成的成果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6800">
                <a:tc>
                  <a:txBody>
                    <a:bodyPr/>
                    <a:lstStyle/>
                    <a:p>
                      <a:pPr indent="266700" algn="ctr">
                        <a:spcBef>
                          <a:spcPts val="60"/>
                        </a:spcBef>
                        <a:spcAft>
                          <a:spcPts val="60"/>
                        </a:spcAft>
                      </a:pPr>
                      <a:r>
                        <a:rPr lang="zh-CN" sz="1400" b="1" kern="100">
                          <a:latin typeface="Times New Roman"/>
                          <a:ea typeface="方正书宋简体"/>
                          <a:cs typeface="Times New Roman"/>
                        </a:rPr>
                        <a:t>需求评审</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开发人员，用户</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系统需求的分析研究</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2870" algn="just">
                        <a:spcBef>
                          <a:spcPts val="60"/>
                        </a:spcBef>
                        <a:spcAft>
                          <a:spcPts val="60"/>
                        </a:spcAft>
                      </a:pPr>
                      <a:r>
                        <a:rPr lang="zh-CN" sz="1400" b="1" kern="100" spc="-20">
                          <a:latin typeface="Times New Roman"/>
                          <a:ea typeface="方正书宋简体"/>
                          <a:cs typeface="Times New Roman"/>
                        </a:rPr>
                        <a:t>确保其需求能满足用户要求，且需求可行</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评审了的需求描述（可用于将其转化为系统设计）</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6800">
                <a:tc>
                  <a:txBody>
                    <a:bodyPr/>
                    <a:lstStyle/>
                    <a:p>
                      <a:pPr indent="266700" algn="ctr">
                        <a:spcBef>
                          <a:spcPts val="60"/>
                        </a:spcBef>
                        <a:spcAft>
                          <a:spcPts val="60"/>
                        </a:spcAft>
                      </a:pPr>
                      <a:r>
                        <a:rPr lang="zh-CN" sz="1400" b="1" kern="100">
                          <a:latin typeface="Times New Roman"/>
                          <a:ea typeface="方正书宋简体"/>
                          <a:cs typeface="Times New Roman"/>
                        </a:rPr>
                        <a:t>设计评审</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开发人员</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系统设计的分析研究</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保证设计可支持系统需求</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可将其转化为计算机程序、硬件配置、文档和测试的系统设计</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711200">
                <a:tc>
                  <a:txBody>
                    <a:bodyPr/>
                    <a:lstStyle/>
                    <a:p>
                      <a:pPr indent="266700" algn="ctr">
                        <a:spcBef>
                          <a:spcPts val="60"/>
                        </a:spcBef>
                        <a:spcAft>
                          <a:spcPts val="60"/>
                        </a:spcAft>
                      </a:pPr>
                      <a:r>
                        <a:rPr lang="zh-CN" sz="1400" b="1" kern="100">
                          <a:latin typeface="Times New Roman"/>
                          <a:ea typeface="方正书宋简体"/>
                          <a:cs typeface="Times New Roman"/>
                        </a:rPr>
                        <a:t>代码走查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开发人员</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对源程序代码作非正式分析</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找出缺陷、验证编码工作</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将作测试的软件或准备作更详尽检验</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11200">
                <a:tc>
                  <a:txBody>
                    <a:bodyPr/>
                    <a:lstStyle/>
                    <a:p>
                      <a:pPr indent="266700" algn="ctr">
                        <a:spcBef>
                          <a:spcPts val="60"/>
                        </a:spcBef>
                        <a:spcAft>
                          <a:spcPts val="60"/>
                        </a:spcAft>
                      </a:pPr>
                      <a:r>
                        <a:rPr lang="zh-CN" sz="1400" b="1" kern="100">
                          <a:latin typeface="Times New Roman"/>
                          <a:ea typeface="方正书宋简体"/>
                          <a:cs typeface="Times New Roman"/>
                        </a:rPr>
                        <a:t>代码审查</a:t>
                      </a:r>
                      <a:endParaRPr lang="zh-CN" sz="14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60"/>
                        </a:spcBef>
                        <a:spcAft>
                          <a:spcPts val="60"/>
                        </a:spcAft>
                      </a:pPr>
                      <a:r>
                        <a:rPr lang="zh-CN" sz="1400" b="1" kern="100">
                          <a:latin typeface="Times New Roman"/>
                          <a:ea typeface="方正书宋简体"/>
                          <a:cs typeface="Times New Roman"/>
                        </a:rPr>
                        <a:t>开发者</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对源程序代码作的正式分析</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a:latin typeface="Times New Roman"/>
                          <a:ea typeface="方正书宋简体"/>
                          <a:cs typeface="Times New Roman"/>
                        </a:rPr>
                        <a:t>找出缺陷，使其满足系统设计说明</a:t>
                      </a:r>
                      <a:endParaRPr lang="zh-CN" sz="14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60"/>
                        </a:spcBef>
                        <a:spcAft>
                          <a:spcPts val="60"/>
                        </a:spcAft>
                      </a:pPr>
                      <a:r>
                        <a:rPr lang="zh-CN" sz="1400" b="1" kern="100" dirty="0">
                          <a:latin typeface="Times New Roman"/>
                          <a:ea typeface="方正书宋简体"/>
                          <a:cs typeface="Times New Roman"/>
                        </a:rPr>
                        <a:t>准备交给测试人员进行测试</a:t>
                      </a:r>
                      <a:endParaRPr lang="zh-CN" sz="14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74791" name="矩形 4">
            <a:extLst>
              <a:ext uri="{FF2B5EF4-FFF2-40B4-BE49-F238E27FC236}">
                <a16:creationId xmlns:a16="http://schemas.microsoft.com/office/drawing/2014/main" id="{9322C43C-BBA0-49AD-9087-F0B1998D4FF6}"/>
              </a:ext>
            </a:extLst>
          </p:cNvPr>
          <p:cNvSpPr>
            <a:spLocks noChangeArrowheads="1"/>
          </p:cNvSpPr>
          <p:nvPr/>
        </p:nvSpPr>
        <p:spPr bwMode="auto">
          <a:xfrm>
            <a:off x="2895600" y="1981200"/>
            <a:ext cx="364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需求、设计与代码的评审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74792" name="灯片编号占位符 1">
            <a:extLst>
              <a:ext uri="{FF2B5EF4-FFF2-40B4-BE49-F238E27FC236}">
                <a16:creationId xmlns:a16="http://schemas.microsoft.com/office/drawing/2014/main" id="{0F38F182-98F1-42AB-9E7E-12ACFF64B2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B32CB5-FE58-40F5-AD7A-C135B7322D8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00818155"/>
      </p:ext>
    </p:extLst>
  </p:cSld>
  <p:clrMapOvr>
    <a:masterClrMapping/>
  </p:clrMapOvr>
</p:sld>
</file>

<file path=ppt/slides/slide7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4EA2E7B6-030C-4B33-93BE-F880F7299C16}"/>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9.3.1  </a:t>
            </a:r>
            <a:r>
              <a:rPr lang="zh-CN" altLang="zh-CN">
                <a:ea typeface="宋体" panose="02010600030101010101" pitchFamily="2" charset="-122"/>
              </a:rPr>
              <a:t>正式评审</a:t>
            </a:r>
          </a:p>
          <a:p>
            <a:r>
              <a:rPr lang="en-US" altLang="zh-CN">
                <a:ea typeface="宋体" panose="02010600030101010101" pitchFamily="2" charset="-122"/>
              </a:rPr>
              <a:t>	1</a:t>
            </a:r>
            <a:r>
              <a:rPr lang="zh-CN" altLang="zh-CN">
                <a:ea typeface="宋体" panose="02010600030101010101" pitchFamily="2" charset="-122"/>
              </a:rPr>
              <a:t>．组建评审组</a:t>
            </a:r>
          </a:p>
          <a:p>
            <a:r>
              <a:rPr lang="en-US" altLang="zh-CN">
                <a:ea typeface="宋体" panose="02010600030101010101" pitchFamily="2" charset="-122"/>
              </a:rPr>
              <a:t>		  </a:t>
            </a:r>
            <a:r>
              <a:rPr lang="zh-CN" altLang="zh-CN">
                <a:ea typeface="宋体" panose="02010600030101010101" pitchFamily="2" charset="-122"/>
              </a:rPr>
              <a:t>评审组是正式评审工作的主要承担者。</a:t>
            </a:r>
          </a:p>
          <a:p>
            <a:r>
              <a:rPr lang="en-US" altLang="zh-CN">
                <a:ea typeface="宋体" panose="02010600030101010101" pitchFamily="2" charset="-122"/>
              </a:rPr>
              <a:t>		  </a:t>
            </a:r>
            <a:r>
              <a:rPr lang="zh-CN" altLang="zh-CN">
                <a:ea typeface="宋体" panose="02010600030101010101" pitchFamily="2" charset="-122"/>
              </a:rPr>
              <a:t>评审组组长是评审工作最为重要的角色，他应全面负起评审会的责任，应由有经验有责任心的人员担任。他的工作好坏会直接影响着评审工作的成败。</a:t>
            </a:r>
          </a:p>
        </p:txBody>
      </p:sp>
      <p:sp>
        <p:nvSpPr>
          <p:cNvPr id="75779" name="灯片编号占位符 1">
            <a:extLst>
              <a:ext uri="{FF2B5EF4-FFF2-40B4-BE49-F238E27FC236}">
                <a16:creationId xmlns:a16="http://schemas.microsoft.com/office/drawing/2014/main" id="{039B0B1B-63CF-4941-8077-062E7AB9815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C37A174-F5A0-4A76-85C7-B088465C563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21243642"/>
      </p:ext>
    </p:extLst>
  </p:cSld>
  <p:clrMapOvr>
    <a:masterClrMapping/>
  </p:clrMapOvr>
</p:sld>
</file>

<file path=ppt/slides/slide7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A24A02F8-ED97-4601-A104-F7401EB5900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评审组成员可由评审组长聘请，评审组成员应以与被评审产品无直接关系的同行专家为主，以保证评审工作开展的公正性、客观性和工作效率。评审组还可包括被评审项目的开发人员，他们的责任主要是介绍被评审产品的情况，提供评审所需要的信息。</a:t>
            </a:r>
          </a:p>
        </p:txBody>
      </p:sp>
      <p:sp>
        <p:nvSpPr>
          <p:cNvPr id="76803" name="灯片编号占位符 1">
            <a:extLst>
              <a:ext uri="{FF2B5EF4-FFF2-40B4-BE49-F238E27FC236}">
                <a16:creationId xmlns:a16="http://schemas.microsoft.com/office/drawing/2014/main" id="{5CBD21D7-E776-4792-B587-F4B4051A638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133342-F305-47CB-B410-D37C9240400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8963247"/>
      </p:ext>
    </p:extLst>
  </p:cSld>
  <p:clrMapOvr>
    <a:masterClrMapping/>
  </p:clrMapOvr>
</p:sld>
</file>

<file path=ppt/slides/slide7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A8FE9477-B912-4A35-B465-49CAAB877B78}"/>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．评审组长</a:t>
            </a:r>
          </a:p>
          <a:p>
            <a:r>
              <a:rPr lang="en-US" altLang="zh-CN">
                <a:ea typeface="宋体" panose="02010600030101010101" pitchFamily="2" charset="-122"/>
              </a:rPr>
              <a:t>		  </a:t>
            </a:r>
            <a:r>
              <a:rPr lang="zh-CN" altLang="zh-CN">
                <a:ea typeface="宋体" panose="02010600030101010101" pitchFamily="2" charset="-122"/>
              </a:rPr>
              <a:t>评审组长负责组织、主持和控制全部评审活动，他的工作应包括：</a:t>
            </a:r>
          </a:p>
          <a:p>
            <a:r>
              <a:rPr lang="en-US" altLang="zh-CN">
                <a:ea typeface="宋体" panose="02010600030101010101" pitchFamily="2" charset="-122"/>
              </a:rPr>
              <a:t>●	</a:t>
            </a:r>
            <a:r>
              <a:rPr lang="zh-CN" altLang="zh-CN">
                <a:ea typeface="宋体" panose="02010600030101010101" pitchFamily="2" charset="-122"/>
              </a:rPr>
              <a:t>评审策划；</a:t>
            </a:r>
          </a:p>
          <a:p>
            <a:r>
              <a:rPr lang="en-US" altLang="zh-CN">
                <a:ea typeface="宋体" panose="02010600030101010101" pitchFamily="2" charset="-122"/>
              </a:rPr>
              <a:t>●	</a:t>
            </a:r>
            <a:r>
              <a:rPr lang="zh-CN" altLang="zh-CN">
                <a:ea typeface="宋体" panose="02010600030101010101" pitchFamily="2" charset="-122"/>
              </a:rPr>
              <a:t>评审准备；</a:t>
            </a:r>
          </a:p>
          <a:p>
            <a:r>
              <a:rPr lang="en-US" altLang="zh-CN">
                <a:ea typeface="宋体" panose="02010600030101010101" pitchFamily="2" charset="-122"/>
              </a:rPr>
              <a:t>●	</a:t>
            </a:r>
            <a:r>
              <a:rPr lang="zh-CN" altLang="zh-CN">
                <a:ea typeface="宋体" panose="02010600030101010101" pitchFamily="2" charset="-122"/>
              </a:rPr>
              <a:t>主持评审；</a:t>
            </a:r>
          </a:p>
          <a:p>
            <a:r>
              <a:rPr lang="en-US" altLang="zh-CN">
                <a:ea typeface="宋体" panose="02010600030101010101" pitchFamily="2" charset="-122"/>
              </a:rPr>
              <a:t>●	</a:t>
            </a:r>
            <a:r>
              <a:rPr lang="zh-CN" altLang="zh-CN">
                <a:ea typeface="宋体" panose="02010600030101010101" pitchFamily="2" charset="-122"/>
              </a:rPr>
              <a:t>评审的后续工作。</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7827" name="灯片编号占位符 1">
            <a:extLst>
              <a:ext uri="{FF2B5EF4-FFF2-40B4-BE49-F238E27FC236}">
                <a16:creationId xmlns:a16="http://schemas.microsoft.com/office/drawing/2014/main" id="{02DA054F-C56C-4BA1-9337-E5D9D36EFF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FB871EB-BEDD-4264-9284-30B4B65D750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50832657"/>
      </p:ext>
    </p:extLst>
  </p:cSld>
  <p:clrMapOvr>
    <a:masterClrMapping/>
  </p:clrMapOvr>
</p:sld>
</file>

<file path=ppt/slides/slide7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AC4F1B57-E090-4384-8603-219953904ECC}"/>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．评审准备</a:t>
            </a:r>
          </a:p>
          <a:p>
            <a:r>
              <a:rPr lang="en-US" altLang="zh-CN">
                <a:ea typeface="宋体" panose="02010600030101010101" pitchFamily="2" charset="-122"/>
              </a:rPr>
              <a:t>		  </a:t>
            </a:r>
            <a:r>
              <a:rPr lang="zh-CN" altLang="zh-CN">
                <a:ea typeface="宋体" panose="02010600030101010101" pitchFamily="2" charset="-122"/>
              </a:rPr>
              <a:t>评审会的准备工作包括以下</a:t>
            </a:r>
            <a:r>
              <a:rPr lang="en-US" altLang="zh-CN">
                <a:ea typeface="宋体" panose="02010600030101010101" pitchFamily="2" charset="-122"/>
              </a:rPr>
              <a:t>7</a:t>
            </a:r>
            <a:r>
              <a:rPr lang="zh-CN" altLang="zh-CN">
                <a:ea typeface="宋体" panose="02010600030101010101" pitchFamily="2" charset="-122"/>
              </a:rPr>
              <a:t>个方面。</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）确定被评审的产品，使被评审产品满足评审的必备要求应该明确，未达到评审必须满足的要求不应对其评审。</a:t>
            </a:r>
          </a:p>
        </p:txBody>
      </p:sp>
      <p:sp>
        <p:nvSpPr>
          <p:cNvPr id="78851" name="灯片编号占位符 1">
            <a:extLst>
              <a:ext uri="{FF2B5EF4-FFF2-40B4-BE49-F238E27FC236}">
                <a16:creationId xmlns:a16="http://schemas.microsoft.com/office/drawing/2014/main" id="{831439E3-D915-475F-970C-9E75CDBBF3F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111AD99-1C25-428D-8993-97EA84C3F10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82500972"/>
      </p:ext>
    </p:extLst>
  </p:cSld>
  <p:clrMapOvr>
    <a:masterClrMapping/>
  </p:clrMapOvr>
</p:sld>
</file>

<file path=ppt/slides/slide7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A011E20B-5497-47B4-9B4F-211D5AE6492E}"/>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）确定评审组成员。</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）明确评审的目标。</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）送审。</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）会前审查。</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）准备检查单。</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）评审准备工作检查。</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9875" name="灯片编号占位符 1">
            <a:extLst>
              <a:ext uri="{FF2B5EF4-FFF2-40B4-BE49-F238E27FC236}">
                <a16:creationId xmlns:a16="http://schemas.microsoft.com/office/drawing/2014/main" id="{5F0121F6-827E-4012-944D-DC3BD6231A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8D8033-4931-4F31-B366-D0DB0779696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92879127"/>
      </p:ext>
    </p:extLst>
  </p:cSld>
  <p:clrMapOvr>
    <a:masterClrMapping/>
  </p:clrMapOvr>
</p:sld>
</file>

<file path=ppt/slides/slide7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B1C48145-76EE-4841-BD02-0F21A3E2D22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4</a:t>
            </a:r>
            <a:r>
              <a:rPr lang="zh-CN" altLang="zh-CN">
                <a:ea typeface="宋体" panose="02010600030101010101" pitchFamily="2" charset="-122"/>
              </a:rPr>
              <a:t>．召开评审会</a:t>
            </a:r>
          </a:p>
          <a:p>
            <a:r>
              <a:rPr lang="en-US" altLang="zh-CN">
                <a:ea typeface="宋体" panose="02010600030101010101" pitchFamily="2" charset="-122"/>
              </a:rPr>
              <a:t>	</a:t>
            </a:r>
            <a:r>
              <a:rPr lang="zh-CN" altLang="zh-CN">
                <a:ea typeface="宋体" panose="02010600030101010101" pitchFamily="2" charset="-122"/>
              </a:rPr>
              <a:t>① 评审会由评审组长主持。</a:t>
            </a:r>
          </a:p>
          <a:p>
            <a:r>
              <a:rPr lang="en-US" altLang="zh-CN">
                <a:ea typeface="宋体" panose="02010600030101010101" pitchFamily="2" charset="-122"/>
              </a:rPr>
              <a:t>	</a:t>
            </a:r>
            <a:r>
              <a:rPr lang="zh-CN" altLang="zh-CN">
                <a:ea typeface="宋体" panose="02010600030101010101" pitchFamily="2" charset="-122"/>
              </a:rPr>
              <a:t>② 项目组人员介绍有关的文件和相关信息。</a:t>
            </a:r>
          </a:p>
          <a:p>
            <a:r>
              <a:rPr lang="en-US" altLang="zh-CN">
                <a:ea typeface="宋体" panose="02010600030101010101" pitchFamily="2" charset="-122"/>
              </a:rPr>
              <a:t>	</a:t>
            </a:r>
            <a:r>
              <a:rPr lang="zh-CN" altLang="zh-CN">
                <a:ea typeface="宋体" panose="02010600030101010101" pitchFamily="2" charset="-122"/>
              </a:rPr>
              <a:t>③ 记录员负责把评审的问题记录下来。</a:t>
            </a:r>
          </a:p>
          <a:p>
            <a:r>
              <a:rPr lang="en-US" altLang="zh-CN">
                <a:ea typeface="宋体" panose="02010600030101010101" pitchFamily="2" charset="-122"/>
              </a:rPr>
              <a:t>	</a:t>
            </a:r>
            <a:r>
              <a:rPr lang="zh-CN" altLang="zh-CN">
                <a:ea typeface="宋体" panose="02010600030101010101" pitchFamily="2" charset="-122"/>
              </a:rPr>
              <a:t>④ 如有问题，可展开讨论，开发人员也可作必要的解释。</a:t>
            </a:r>
          </a:p>
          <a:p>
            <a:r>
              <a:rPr lang="en-US" altLang="zh-CN">
                <a:ea typeface="宋体" panose="02010600030101010101" pitchFamily="2" charset="-122"/>
              </a:rPr>
              <a:t>	</a:t>
            </a:r>
            <a:endParaRPr lang="zh-CN" altLang="en-US">
              <a:ea typeface="宋体" panose="02010600030101010101" pitchFamily="2" charset="-122"/>
            </a:endParaRPr>
          </a:p>
        </p:txBody>
      </p:sp>
      <p:sp>
        <p:nvSpPr>
          <p:cNvPr id="80899" name="灯片编号占位符 1">
            <a:extLst>
              <a:ext uri="{FF2B5EF4-FFF2-40B4-BE49-F238E27FC236}">
                <a16:creationId xmlns:a16="http://schemas.microsoft.com/office/drawing/2014/main" id="{D6353B9E-343D-461D-ADFC-6E5233857A4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BF27730-E52B-4B36-87F2-7A04042158D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4824669"/>
      </p:ext>
    </p:extLst>
  </p:cSld>
  <p:clrMapOvr>
    <a:masterClrMapping/>
  </p:clrMapOvr>
</p:sld>
</file>

<file path=ppt/slides/slide7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18AD0518-3E3D-42E0-9D14-C80C22220C2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⑤ 为提高评审的效率，防止疲劳低效，评审会一般控制在</a:t>
            </a:r>
            <a:r>
              <a:rPr lang="en-US" altLang="zh-CN">
                <a:ea typeface="宋体" panose="02010600030101010101" pitchFamily="2" charset="-122"/>
              </a:rPr>
              <a:t>2</a:t>
            </a:r>
            <a:r>
              <a:rPr lang="zh-CN" altLang="zh-CN">
                <a:ea typeface="宋体" panose="02010600030101010101" pitchFamily="2" charset="-122"/>
              </a:rPr>
              <a:t>小时之内。</a:t>
            </a:r>
          </a:p>
          <a:p>
            <a:r>
              <a:rPr lang="en-US" altLang="zh-CN">
                <a:ea typeface="宋体" panose="02010600030101010101" pitchFamily="2" charset="-122"/>
              </a:rPr>
              <a:t>	</a:t>
            </a:r>
            <a:r>
              <a:rPr lang="zh-CN" altLang="zh-CN">
                <a:ea typeface="宋体" panose="02010600030101010101" pitchFamily="2" charset="-122"/>
              </a:rPr>
              <a:t>⑥ 评审会的结论。</a:t>
            </a:r>
          </a:p>
          <a:p>
            <a:r>
              <a:rPr lang="en-US" altLang="zh-CN">
                <a:ea typeface="宋体" panose="02010600030101010101" pitchFamily="2" charset="-122"/>
              </a:rPr>
              <a:t>	</a:t>
            </a:r>
            <a:r>
              <a:rPr lang="zh-CN" altLang="zh-CN">
                <a:ea typeface="宋体" panose="02010600030101010101" pitchFamily="2" charset="-122"/>
              </a:rPr>
              <a:t>⑦ 评审会后工作。</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1923" name="灯片编号占位符 1">
            <a:extLst>
              <a:ext uri="{FF2B5EF4-FFF2-40B4-BE49-F238E27FC236}">
                <a16:creationId xmlns:a16="http://schemas.microsoft.com/office/drawing/2014/main" id="{945C52C8-0CFC-4B94-9DE6-E7F8C044C2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FE002E7-BE9E-4753-A21D-76E4C1D3DA4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56182405"/>
      </p:ext>
    </p:extLst>
  </p:cSld>
  <p:clrMapOvr>
    <a:masterClrMapping/>
  </p:clrMapOvr>
</p:sld>
</file>

<file path=ppt/slides/slide7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F64BA9E7-31CA-41D1-BF36-4589569A3AAB}"/>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5</a:t>
            </a:r>
            <a:r>
              <a:rPr lang="zh-CN" altLang="zh-CN">
                <a:ea typeface="宋体" panose="02010600030101010101" pitchFamily="2" charset="-122"/>
              </a:rPr>
              <a:t>．评审原则</a:t>
            </a:r>
          </a:p>
          <a:p>
            <a:r>
              <a:rPr lang="en-US" altLang="zh-CN">
                <a:ea typeface="宋体" panose="02010600030101010101" pitchFamily="2" charset="-122"/>
              </a:rPr>
              <a:t>	</a:t>
            </a:r>
            <a:r>
              <a:rPr lang="zh-CN" altLang="zh-CN">
                <a:ea typeface="宋体" panose="02010600030101010101" pitchFamily="2" charset="-122"/>
              </a:rPr>
              <a:t>① 参加评审工作的人员必须十分明白，评审的对象是特定的软件产品。</a:t>
            </a:r>
          </a:p>
          <a:p>
            <a:r>
              <a:rPr lang="en-US" altLang="zh-CN">
                <a:ea typeface="宋体" panose="02010600030101010101" pitchFamily="2" charset="-122"/>
              </a:rPr>
              <a:t>	</a:t>
            </a:r>
            <a:r>
              <a:rPr lang="zh-CN" altLang="zh-CN">
                <a:ea typeface="宋体" panose="02010600030101010101" pitchFamily="2" charset="-122"/>
              </a:rPr>
              <a:t>② 评审会上不应讨论发现的问题如何解决，以防止影响到通过评审发现问题的总目标，降低评审会的工作效率。</a:t>
            </a:r>
          </a:p>
          <a:p>
            <a:r>
              <a:rPr lang="en-US" altLang="zh-CN">
                <a:ea typeface="宋体" panose="02010600030101010101" pitchFamily="2" charset="-122"/>
              </a:rPr>
              <a:t>	</a:t>
            </a:r>
            <a:r>
              <a:rPr lang="zh-CN" altLang="zh-CN">
                <a:ea typeface="宋体" panose="02010600030101010101" pitchFamily="2" charset="-122"/>
              </a:rPr>
              <a:t>③ 要注重评审会的效率和进度。</a:t>
            </a:r>
          </a:p>
          <a:p>
            <a:endParaRPr lang="zh-CN" altLang="en-US">
              <a:ea typeface="宋体" panose="02010600030101010101" pitchFamily="2" charset="-122"/>
            </a:endParaRPr>
          </a:p>
        </p:txBody>
      </p:sp>
      <p:sp>
        <p:nvSpPr>
          <p:cNvPr id="82947" name="灯片编号占位符 1">
            <a:extLst>
              <a:ext uri="{FF2B5EF4-FFF2-40B4-BE49-F238E27FC236}">
                <a16:creationId xmlns:a16="http://schemas.microsoft.com/office/drawing/2014/main" id="{63CE9D10-24D1-4739-BFD5-F1E1BFC1AF2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2899D1D-CB2E-4520-B70A-2BFBD0DC39E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40044413"/>
      </p:ext>
    </p:extLst>
  </p:cSld>
  <p:clrMapOvr>
    <a:masterClrMapping/>
  </p:clrMapOvr>
</p:sld>
</file>

<file path=ppt/slides/slide7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内容占位符 2">
            <a:extLst>
              <a:ext uri="{FF2B5EF4-FFF2-40B4-BE49-F238E27FC236}">
                <a16:creationId xmlns:a16="http://schemas.microsoft.com/office/drawing/2014/main" id="{3CCA43A3-28E3-4F4D-A577-D02C1C03D54D}"/>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下面给出</a:t>
            </a:r>
            <a:r>
              <a:rPr lang="en-US" altLang="zh-CN">
                <a:ea typeface="宋体" panose="02010600030101010101" pitchFamily="2" charset="-122"/>
              </a:rPr>
              <a:t>C</a:t>
            </a:r>
            <a:r>
              <a:rPr lang="zh-CN" altLang="zh-CN">
                <a:ea typeface="宋体" panose="02010600030101010101" pitchFamily="2" charset="-122"/>
              </a:rPr>
              <a:t>．</a:t>
            </a:r>
            <a:r>
              <a:rPr lang="en-US" altLang="zh-CN">
                <a:ea typeface="宋体" panose="02010600030101010101" pitchFamily="2" charset="-122"/>
              </a:rPr>
              <a:t>Jones</a:t>
            </a:r>
            <a:r>
              <a:rPr lang="zh-CN" altLang="zh-CN">
                <a:ea typeface="宋体" panose="02010600030101010101" pitchFamily="2" charset="-122"/>
              </a:rPr>
              <a:t>的做法作为参考，表</a:t>
            </a:r>
            <a:r>
              <a:rPr lang="en-US" altLang="zh-CN">
                <a:ea typeface="宋体" panose="02010600030101010101" pitchFamily="2" charset="-122"/>
              </a:rPr>
              <a:t>9.13</a:t>
            </a:r>
            <a:r>
              <a:rPr lang="zh-CN" altLang="zh-CN">
                <a:ea typeface="宋体" panose="02010600030101010101" pitchFamily="2" charset="-122"/>
              </a:rPr>
              <a:t>列出了他提供的审查准备工作和审查会的参考进度。</a:t>
            </a:r>
          </a:p>
          <a:p>
            <a:endParaRPr lang="zh-CN" altLang="en-US">
              <a:ea typeface="宋体" panose="02010600030101010101" pitchFamily="2" charset="-122"/>
            </a:endParaRPr>
          </a:p>
        </p:txBody>
      </p:sp>
      <p:sp>
        <p:nvSpPr>
          <p:cNvPr id="83971" name="灯片编号占位符 1">
            <a:extLst>
              <a:ext uri="{FF2B5EF4-FFF2-40B4-BE49-F238E27FC236}">
                <a16:creationId xmlns:a16="http://schemas.microsoft.com/office/drawing/2014/main" id="{395D10A9-E012-4E38-8AA4-8069027687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1C83077-65B9-48F9-B834-ACD40B1B0A6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601994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DF8C7B59-BFA0-4364-B244-C9E2F1F0686D}"/>
              </a:ext>
            </a:extLst>
          </p:cNvPr>
          <p:cNvSpPr>
            <a:spLocks noGrp="1"/>
          </p:cNvSpPr>
          <p:nvPr>
            <p:ph idx="1"/>
          </p:nvPr>
        </p:nvSpPr>
        <p:spPr/>
        <p:txBody>
          <a:bodyPr/>
          <a:lstStyle/>
          <a:p>
            <a:r>
              <a:rPr lang="en-US" altLang="zh-CN">
                <a:ea typeface="宋体" panose="02010600030101010101" pitchFamily="2" charset="-122"/>
              </a:rPr>
              <a:t>	1</a:t>
            </a:r>
            <a:r>
              <a:rPr lang="zh-CN" altLang="zh-CN">
                <a:ea typeface="宋体" panose="02010600030101010101" pitchFamily="2" charset="-122"/>
              </a:rPr>
              <a:t>．计划阶段</a:t>
            </a:r>
          </a:p>
          <a:p>
            <a:r>
              <a:rPr lang="en-US" altLang="zh-CN">
                <a:ea typeface="宋体" panose="02010600030101010101" pitchFamily="2" charset="-122"/>
              </a:rPr>
              <a:t>		  </a:t>
            </a:r>
            <a:r>
              <a:rPr lang="zh-CN" altLang="zh-CN">
                <a:ea typeface="宋体" panose="02010600030101010101" pitchFamily="2" charset="-122"/>
              </a:rPr>
              <a:t>在此阶段，通过对系统的整体分析，提出针对性的策略和规范，同时对系统输入空间进行合理的划分，据此来写出足够的、具体的测试用例。</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计划阶段的主要任务包括安排进度、分配资源、人员及确定测试的起始点和结束点等。</a:t>
            </a:r>
          </a:p>
          <a:p>
            <a:endParaRPr lang="zh-CN" altLang="en-US">
              <a:ea typeface="宋体" panose="02010600030101010101" pitchFamily="2" charset="-122"/>
            </a:endParaRPr>
          </a:p>
        </p:txBody>
      </p:sp>
      <p:sp>
        <p:nvSpPr>
          <p:cNvPr id="8195" name="灯片编号占位符 1">
            <a:extLst>
              <a:ext uri="{FF2B5EF4-FFF2-40B4-BE49-F238E27FC236}">
                <a16:creationId xmlns:a16="http://schemas.microsoft.com/office/drawing/2014/main" id="{3CE811C4-CA0B-40FB-9619-9AE41879EE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842ED1B-228D-4F54-BE43-6C6E1176ACB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4376429"/>
      </p:ext>
    </p:extLst>
  </p:cSld>
  <p:clrMapOvr>
    <a:masterClrMapping/>
  </p:clrMapOvr>
</p:sld>
</file>

<file path=ppt/slides/slide7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12347BD6-E385-4412-A44A-73E3D7A67676}"/>
              </a:ext>
            </a:extLst>
          </p:cNvPr>
          <p:cNvGraphicFramePr>
            <a:graphicFrameLocks noGrp="1"/>
          </p:cNvGraphicFramePr>
          <p:nvPr>
            <p:ph idx="1"/>
          </p:nvPr>
        </p:nvGraphicFramePr>
        <p:xfrm>
          <a:off x="76200" y="2590800"/>
          <a:ext cx="8915401" cy="3162300"/>
        </p:xfrm>
        <a:graphic>
          <a:graphicData uri="http://schemas.openxmlformats.org/drawingml/2006/table">
            <a:tbl>
              <a:tblPr/>
              <a:tblGrid>
                <a:gridCol w="2510163">
                  <a:extLst>
                    <a:ext uri="{9D8B030D-6E8A-4147-A177-3AD203B41FA5}">
                      <a16:colId xmlns:a16="http://schemas.microsoft.com/office/drawing/2014/main" val="20000"/>
                    </a:ext>
                  </a:extLst>
                </a:gridCol>
                <a:gridCol w="3433438">
                  <a:extLst>
                    <a:ext uri="{9D8B030D-6E8A-4147-A177-3AD203B41FA5}">
                      <a16:colId xmlns:a16="http://schemas.microsoft.com/office/drawing/2014/main" val="20001"/>
                    </a:ext>
                  </a:extLst>
                </a:gridCol>
                <a:gridCol w="2971800">
                  <a:extLst>
                    <a:ext uri="{9D8B030D-6E8A-4147-A177-3AD203B41FA5}">
                      <a16:colId xmlns:a16="http://schemas.microsoft.com/office/drawing/2014/main" val="20002"/>
                    </a:ext>
                  </a:extLst>
                </a:gridCol>
              </a:tblGrid>
              <a:tr h="510279">
                <a:tc>
                  <a:txBody>
                    <a:bodyPr/>
                    <a:lstStyle/>
                    <a:p>
                      <a:pPr indent="266700" algn="ctr">
                        <a:spcBef>
                          <a:spcPts val="120"/>
                        </a:spcBef>
                        <a:spcAft>
                          <a:spcPts val="120"/>
                        </a:spcAft>
                      </a:pPr>
                      <a:r>
                        <a:rPr lang="zh-CN" sz="1600" b="1" kern="1000">
                          <a:latin typeface="Times New Roman"/>
                          <a:ea typeface="方正书宋简体"/>
                          <a:cs typeface="Times New Roman"/>
                        </a:rPr>
                        <a:t>被评审的产品</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600" b="1" kern="1000">
                          <a:latin typeface="Times New Roman"/>
                          <a:ea typeface="方正书宋简体"/>
                          <a:cs typeface="Times New Roman"/>
                        </a:rPr>
                        <a:t>评审准备工作进度（每小时）</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600" b="1" kern="1000">
                          <a:latin typeface="Times New Roman"/>
                          <a:ea typeface="方正书宋简体"/>
                          <a:cs typeface="Times New Roman"/>
                        </a:rPr>
                        <a:t>评审会的审查进度（每小时）</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52021">
                <a:tc>
                  <a:txBody>
                    <a:bodyPr/>
                    <a:lstStyle/>
                    <a:p>
                      <a:pPr marL="400050" indent="266700" algn="just">
                        <a:spcBef>
                          <a:spcPts val="120"/>
                        </a:spcBef>
                        <a:spcAft>
                          <a:spcPts val="120"/>
                        </a:spcAft>
                      </a:pPr>
                      <a:r>
                        <a:rPr lang="zh-CN" sz="1600" b="1" kern="1000">
                          <a:latin typeface="Times New Roman"/>
                          <a:ea typeface="方正书宋简体"/>
                          <a:cs typeface="Times New Roman"/>
                        </a:rPr>
                        <a:t>需求文档</a:t>
                      </a:r>
                    </a:p>
                    <a:p>
                      <a:pPr marL="400050" indent="266700" algn="just">
                        <a:spcBef>
                          <a:spcPts val="120"/>
                        </a:spcBef>
                        <a:spcAft>
                          <a:spcPts val="120"/>
                        </a:spcAft>
                      </a:pPr>
                      <a:r>
                        <a:rPr lang="zh-CN" sz="1600" b="1" kern="1000">
                          <a:latin typeface="Times New Roman"/>
                          <a:ea typeface="方正书宋简体"/>
                          <a:cs typeface="Times New Roman"/>
                        </a:rPr>
                        <a:t>功能规格说明</a:t>
                      </a:r>
                    </a:p>
                    <a:p>
                      <a:pPr marL="400050" indent="266700" algn="just">
                        <a:spcBef>
                          <a:spcPts val="120"/>
                        </a:spcBef>
                        <a:spcAft>
                          <a:spcPts val="120"/>
                        </a:spcAft>
                      </a:pPr>
                      <a:r>
                        <a:rPr lang="zh-CN" sz="1600" b="1" kern="1000">
                          <a:latin typeface="Times New Roman"/>
                          <a:ea typeface="方正书宋简体"/>
                          <a:cs typeface="Times New Roman"/>
                        </a:rPr>
                        <a:t>设计规格说明</a:t>
                      </a:r>
                    </a:p>
                    <a:p>
                      <a:pPr marL="400050" indent="266700" algn="just">
                        <a:spcBef>
                          <a:spcPts val="120"/>
                        </a:spcBef>
                        <a:spcAft>
                          <a:spcPts val="120"/>
                        </a:spcAft>
                      </a:pPr>
                      <a:r>
                        <a:rPr lang="zh-CN" sz="1600" b="1" kern="1000">
                          <a:latin typeface="Times New Roman"/>
                          <a:ea typeface="方正书宋简体"/>
                          <a:cs typeface="Times New Roman"/>
                        </a:rPr>
                        <a:t>源代码</a:t>
                      </a:r>
                    </a:p>
                    <a:p>
                      <a:pPr marL="400050" indent="266700" algn="just">
                        <a:spcBef>
                          <a:spcPts val="120"/>
                        </a:spcBef>
                        <a:spcAft>
                          <a:spcPts val="120"/>
                        </a:spcAft>
                      </a:pPr>
                      <a:r>
                        <a:rPr lang="zh-CN" sz="1600" b="1" kern="1000">
                          <a:latin typeface="Times New Roman"/>
                          <a:ea typeface="方正书宋简体"/>
                          <a:cs typeface="Times New Roman"/>
                        </a:rPr>
                        <a:t>用户文档</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00050" indent="266700" algn="just">
                        <a:spcBef>
                          <a:spcPts val="120"/>
                        </a:spcBef>
                        <a:spcAft>
                          <a:spcPts val="120"/>
                        </a:spcAft>
                      </a:pPr>
                      <a:r>
                        <a:rPr lang="en-US" sz="1600" b="1" kern="1000">
                          <a:latin typeface="Times New Roman"/>
                          <a:ea typeface="方正书宋简体"/>
                          <a:cs typeface="Times New Roman"/>
                        </a:rPr>
                        <a:t>25</a:t>
                      </a:r>
                      <a:r>
                        <a:rPr lang="zh-CN" sz="1600" b="1" kern="1000">
                          <a:latin typeface="Times New Roman"/>
                          <a:ea typeface="方正书宋简体"/>
                          <a:cs typeface="Times New Roman"/>
                        </a:rPr>
                        <a:t>页</a:t>
                      </a:r>
                    </a:p>
                    <a:p>
                      <a:pPr marL="400050" indent="266700" algn="just">
                        <a:spcBef>
                          <a:spcPts val="120"/>
                        </a:spcBef>
                        <a:spcAft>
                          <a:spcPts val="120"/>
                        </a:spcAft>
                      </a:pPr>
                      <a:r>
                        <a:rPr lang="en-US" sz="1600" b="1" kern="1000">
                          <a:latin typeface="Times New Roman"/>
                          <a:ea typeface="方正书宋简体"/>
                          <a:cs typeface="Times New Roman"/>
                        </a:rPr>
                        <a:t>45</a:t>
                      </a:r>
                      <a:r>
                        <a:rPr lang="zh-CN" sz="1600" b="1" kern="1000">
                          <a:latin typeface="Times New Roman"/>
                          <a:ea typeface="方正书宋简体"/>
                          <a:cs typeface="Times New Roman"/>
                        </a:rPr>
                        <a:t>页</a:t>
                      </a:r>
                    </a:p>
                    <a:p>
                      <a:pPr marL="400050" indent="266700" algn="just">
                        <a:spcBef>
                          <a:spcPts val="120"/>
                        </a:spcBef>
                        <a:spcAft>
                          <a:spcPts val="120"/>
                        </a:spcAft>
                      </a:pPr>
                      <a:r>
                        <a:rPr lang="en-US" sz="1600" b="1" kern="1000">
                          <a:latin typeface="Times New Roman"/>
                          <a:ea typeface="方正书宋简体"/>
                          <a:cs typeface="Times New Roman"/>
                        </a:rPr>
                        <a:t>50</a:t>
                      </a:r>
                      <a:r>
                        <a:rPr lang="zh-CN" sz="1600" b="1" kern="1000">
                          <a:latin typeface="Times New Roman"/>
                          <a:ea typeface="方正书宋简体"/>
                          <a:cs typeface="Times New Roman"/>
                        </a:rPr>
                        <a:t>页</a:t>
                      </a:r>
                    </a:p>
                    <a:p>
                      <a:pPr marL="400050" indent="266700" algn="just">
                        <a:spcBef>
                          <a:spcPts val="120"/>
                        </a:spcBef>
                        <a:spcAft>
                          <a:spcPts val="120"/>
                        </a:spcAft>
                      </a:pPr>
                      <a:r>
                        <a:rPr lang="en-US" sz="1600" b="1" kern="1000">
                          <a:latin typeface="Times New Roman"/>
                          <a:ea typeface="方正书宋简体"/>
                          <a:cs typeface="Times New Roman"/>
                        </a:rPr>
                        <a:t>150</a:t>
                      </a:r>
                      <a:r>
                        <a:rPr lang="zh-CN" sz="1600" b="1" kern="1000">
                          <a:latin typeface="Times New Roman"/>
                          <a:ea typeface="方正书宋简体"/>
                          <a:cs typeface="Times New Roman"/>
                        </a:rPr>
                        <a:t>行代码</a:t>
                      </a:r>
                    </a:p>
                    <a:p>
                      <a:pPr marL="400050" indent="266700" algn="just">
                        <a:spcBef>
                          <a:spcPts val="120"/>
                        </a:spcBef>
                        <a:spcAft>
                          <a:spcPts val="120"/>
                        </a:spcAft>
                      </a:pPr>
                      <a:r>
                        <a:rPr lang="en-US" sz="1600" b="1" kern="1000">
                          <a:latin typeface="Times New Roman"/>
                          <a:ea typeface="方正书宋简体"/>
                          <a:cs typeface="Times New Roman"/>
                        </a:rPr>
                        <a:t>35</a:t>
                      </a:r>
                      <a:r>
                        <a:rPr lang="zh-CN" sz="1600" b="1" kern="1000">
                          <a:latin typeface="Times New Roman"/>
                          <a:ea typeface="方正书宋简体"/>
                          <a:cs typeface="Times New Roman"/>
                        </a:rPr>
                        <a:t>页</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400050" indent="266700" algn="just">
                        <a:spcBef>
                          <a:spcPts val="120"/>
                        </a:spcBef>
                        <a:spcAft>
                          <a:spcPts val="120"/>
                        </a:spcAft>
                      </a:pPr>
                      <a:r>
                        <a:rPr lang="en-US" sz="1600" b="1" kern="1000" dirty="0">
                          <a:latin typeface="Times New Roman"/>
                          <a:ea typeface="方正书宋简体"/>
                          <a:cs typeface="Times New Roman"/>
                        </a:rPr>
                        <a:t>12</a:t>
                      </a:r>
                      <a:r>
                        <a:rPr lang="zh-CN" sz="1600" b="1" kern="1000" dirty="0">
                          <a:latin typeface="Times New Roman"/>
                          <a:ea typeface="方正书宋简体"/>
                          <a:cs typeface="Times New Roman"/>
                        </a:rPr>
                        <a:t>页</a:t>
                      </a:r>
                    </a:p>
                    <a:p>
                      <a:pPr marL="400050" indent="266700" algn="just">
                        <a:spcBef>
                          <a:spcPts val="120"/>
                        </a:spcBef>
                        <a:spcAft>
                          <a:spcPts val="120"/>
                        </a:spcAft>
                      </a:pPr>
                      <a:r>
                        <a:rPr lang="en-US" sz="1600" b="1" kern="1000" dirty="0">
                          <a:latin typeface="Times New Roman"/>
                          <a:ea typeface="方正书宋简体"/>
                          <a:cs typeface="Times New Roman"/>
                        </a:rPr>
                        <a:t>15</a:t>
                      </a:r>
                      <a:r>
                        <a:rPr lang="zh-CN" sz="1600" b="1" kern="1000" dirty="0">
                          <a:latin typeface="Times New Roman"/>
                          <a:ea typeface="方正书宋简体"/>
                          <a:cs typeface="Times New Roman"/>
                        </a:rPr>
                        <a:t>页</a:t>
                      </a:r>
                    </a:p>
                    <a:p>
                      <a:pPr marL="400050" indent="266700" algn="just">
                        <a:spcBef>
                          <a:spcPts val="120"/>
                        </a:spcBef>
                        <a:spcAft>
                          <a:spcPts val="120"/>
                        </a:spcAft>
                      </a:pPr>
                      <a:r>
                        <a:rPr lang="en-US" sz="1600" b="1" kern="1000" dirty="0">
                          <a:latin typeface="Times New Roman"/>
                          <a:ea typeface="方正书宋简体"/>
                          <a:cs typeface="Times New Roman"/>
                        </a:rPr>
                        <a:t>20</a:t>
                      </a:r>
                      <a:r>
                        <a:rPr lang="zh-CN" sz="1600" b="1" kern="1000" dirty="0">
                          <a:latin typeface="Times New Roman"/>
                          <a:ea typeface="方正书宋简体"/>
                          <a:cs typeface="Times New Roman"/>
                        </a:rPr>
                        <a:t>页</a:t>
                      </a:r>
                    </a:p>
                    <a:p>
                      <a:pPr marL="400050" indent="266700" algn="just">
                        <a:spcBef>
                          <a:spcPts val="120"/>
                        </a:spcBef>
                        <a:spcAft>
                          <a:spcPts val="120"/>
                        </a:spcAft>
                      </a:pPr>
                      <a:r>
                        <a:rPr lang="en-US" sz="1600" b="1" kern="1000" dirty="0">
                          <a:latin typeface="Times New Roman"/>
                          <a:ea typeface="方正书宋简体"/>
                          <a:cs typeface="Times New Roman"/>
                        </a:rPr>
                        <a:t>70</a:t>
                      </a:r>
                      <a:r>
                        <a:rPr lang="zh-CN" sz="1600" b="1" kern="1000" dirty="0">
                          <a:latin typeface="Times New Roman"/>
                          <a:ea typeface="方正书宋简体"/>
                          <a:cs typeface="Times New Roman"/>
                        </a:rPr>
                        <a:t>行代码</a:t>
                      </a:r>
                    </a:p>
                    <a:p>
                      <a:pPr marL="400050" indent="266700" algn="just">
                        <a:spcBef>
                          <a:spcPts val="120"/>
                        </a:spcBef>
                        <a:spcAft>
                          <a:spcPts val="120"/>
                        </a:spcAft>
                      </a:pPr>
                      <a:r>
                        <a:rPr lang="en-US" sz="1600" b="1" kern="1000" dirty="0">
                          <a:latin typeface="Times New Roman"/>
                          <a:ea typeface="方正书宋简体"/>
                          <a:cs typeface="Times New Roman"/>
                        </a:rPr>
                        <a:t>20</a:t>
                      </a:r>
                      <a:r>
                        <a:rPr lang="zh-CN" sz="1600" b="1" kern="1000" dirty="0">
                          <a:latin typeface="Times New Roman"/>
                          <a:ea typeface="方正书宋简体"/>
                          <a:cs typeface="Times New Roman"/>
                        </a:rPr>
                        <a:t>页</a:t>
                      </a: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85006" name="矩形 4">
            <a:extLst>
              <a:ext uri="{FF2B5EF4-FFF2-40B4-BE49-F238E27FC236}">
                <a16:creationId xmlns:a16="http://schemas.microsoft.com/office/drawing/2014/main" id="{EF0265CB-F8CC-4F59-951A-1C7387FCE263}"/>
              </a:ext>
            </a:extLst>
          </p:cNvPr>
          <p:cNvSpPr>
            <a:spLocks noChangeArrowheads="1"/>
          </p:cNvSpPr>
          <p:nvPr/>
        </p:nvSpPr>
        <p:spPr bwMode="auto">
          <a:xfrm>
            <a:off x="2895600" y="2057400"/>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审查的工作参考进度</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5007" name="灯片编号占位符 1">
            <a:extLst>
              <a:ext uri="{FF2B5EF4-FFF2-40B4-BE49-F238E27FC236}">
                <a16:creationId xmlns:a16="http://schemas.microsoft.com/office/drawing/2014/main" id="{C1C980DA-2722-49E2-9D0E-544FB330B98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F89BC0-4382-462B-9BFA-D675B42EC6D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61018809"/>
      </p:ext>
    </p:extLst>
  </p:cSld>
  <p:clrMapOvr>
    <a:masterClrMapping/>
  </p:clrMapOvr>
</p:sld>
</file>

<file path=ppt/slides/slide7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a:extLst>
              <a:ext uri="{FF2B5EF4-FFF2-40B4-BE49-F238E27FC236}">
                <a16:creationId xmlns:a16="http://schemas.microsoft.com/office/drawing/2014/main" id="{6A1911DC-44AA-4F8C-935C-036918A80F1A}"/>
              </a:ext>
            </a:extLst>
          </p:cNvPr>
          <p:cNvSpPr>
            <a:spLocks noGrp="1"/>
          </p:cNvSpPr>
          <p:nvPr>
            <p:ph idx="1"/>
          </p:nvPr>
        </p:nvSpPr>
        <p:spPr/>
        <p:txBody>
          <a:bodyPr/>
          <a:lstStyle/>
          <a:p>
            <a:r>
              <a:rPr lang="en-US" altLang="zh-CN">
                <a:ea typeface="宋体" panose="02010600030101010101" pitchFamily="2" charset="-122"/>
              </a:rPr>
              <a:t>	9.3.2  </a:t>
            </a:r>
            <a:r>
              <a:rPr lang="zh-CN" altLang="zh-CN">
                <a:ea typeface="宋体" panose="02010600030101010101" pitchFamily="2" charset="-122"/>
              </a:rPr>
              <a:t>需求评审</a:t>
            </a:r>
          </a:p>
          <a:p>
            <a:r>
              <a:rPr lang="en-US" altLang="zh-CN">
                <a:ea typeface="宋体" panose="02010600030101010101" pitchFamily="2" charset="-122"/>
              </a:rPr>
              <a:t>	1</a:t>
            </a:r>
            <a:r>
              <a:rPr lang="zh-CN" altLang="zh-CN">
                <a:ea typeface="宋体" panose="02010600030101010101" pitchFamily="2" charset="-122"/>
              </a:rPr>
              <a:t>．需求评审（</a:t>
            </a:r>
            <a:r>
              <a:rPr lang="en-US" altLang="zh-CN">
                <a:ea typeface="宋体" panose="02010600030101010101" pitchFamily="2" charset="-122"/>
              </a:rPr>
              <a:t>requirements reviews</a:t>
            </a:r>
            <a:r>
              <a:rPr lang="zh-CN" altLang="zh-CN">
                <a:ea typeface="宋体" panose="02010600030101010101" pitchFamily="2" charset="-122"/>
              </a:rPr>
              <a:t>）的一般要求</a:t>
            </a:r>
          </a:p>
          <a:p>
            <a:r>
              <a:rPr lang="en-US" altLang="zh-CN">
                <a:ea typeface="宋体" panose="02010600030101010101" pitchFamily="2" charset="-122"/>
              </a:rPr>
              <a:t>	</a:t>
            </a:r>
            <a:r>
              <a:rPr lang="zh-CN" altLang="zh-CN">
                <a:ea typeface="宋体" panose="02010600030101010101" pitchFamily="2" charset="-122"/>
              </a:rPr>
              <a:t>① 需求评审是软件验证的重要环节，通常软件组织都十分重视这一环节。</a:t>
            </a:r>
          </a:p>
        </p:txBody>
      </p:sp>
      <p:sp>
        <p:nvSpPr>
          <p:cNvPr id="86019" name="灯片编号占位符 1">
            <a:extLst>
              <a:ext uri="{FF2B5EF4-FFF2-40B4-BE49-F238E27FC236}">
                <a16:creationId xmlns:a16="http://schemas.microsoft.com/office/drawing/2014/main" id="{6DD160BA-0272-4882-BD92-621CCE8CCA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8505F46-AE17-4BAA-9B22-4EE0FCA4B73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0174918"/>
      </p:ext>
    </p:extLst>
  </p:cSld>
  <p:clrMapOvr>
    <a:masterClrMapping/>
  </p:clrMapOvr>
</p:sld>
</file>

<file path=ppt/slides/slide7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a:extLst>
              <a:ext uri="{FF2B5EF4-FFF2-40B4-BE49-F238E27FC236}">
                <a16:creationId xmlns:a16="http://schemas.microsoft.com/office/drawing/2014/main" id="{4FEE710A-461B-4110-8B75-85161D94527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② 关于需求评审的实施这里提供几点原则性要求：</a:t>
            </a:r>
          </a:p>
          <a:p>
            <a:r>
              <a:rPr lang="en-US" altLang="zh-CN">
                <a:ea typeface="宋体" panose="02010600030101010101" pitchFamily="2" charset="-122"/>
              </a:rPr>
              <a:t>●	</a:t>
            </a:r>
            <a:r>
              <a:rPr lang="zh-CN" altLang="zh-CN">
                <a:ea typeface="宋体" panose="02010600030101010101" pitchFamily="2" charset="-122"/>
              </a:rPr>
              <a:t>首先，要评审所规定的系统目标和目的是否适当；</a:t>
            </a:r>
          </a:p>
          <a:p>
            <a:r>
              <a:rPr lang="en-US" altLang="zh-CN">
                <a:ea typeface="宋体" panose="02010600030101010101" pitchFamily="2" charset="-122"/>
              </a:rPr>
              <a:t>●	</a:t>
            </a:r>
            <a:r>
              <a:rPr lang="zh-CN" altLang="zh-CN">
                <a:ea typeface="宋体" panose="02010600030101010101" pitchFamily="2" charset="-122"/>
              </a:rPr>
              <a:t>将目标与需求比较，考察是否所有需求都是必要的；</a:t>
            </a:r>
          </a:p>
        </p:txBody>
      </p:sp>
      <p:sp>
        <p:nvSpPr>
          <p:cNvPr id="87043" name="灯片编号占位符 1">
            <a:extLst>
              <a:ext uri="{FF2B5EF4-FFF2-40B4-BE49-F238E27FC236}">
                <a16:creationId xmlns:a16="http://schemas.microsoft.com/office/drawing/2014/main" id="{323DC74A-8B27-44E7-9EE0-2CDB418D544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D7BD4D1-874A-4E43-B11C-1E28132FC33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48933333"/>
      </p:ext>
    </p:extLst>
  </p:cSld>
  <p:clrMapOvr>
    <a:masterClrMapping/>
  </p:clrMapOvr>
</p:sld>
</file>

<file path=ppt/slides/slide7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4813E0D4-1150-43CB-B946-3F2A03025BC3}"/>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澄清系统将在什么环境下运行，考察本系统与所有其他系统之间的接口是否正确，是否完整。</a:t>
            </a:r>
          </a:p>
          <a:p>
            <a:r>
              <a:rPr lang="en-US" altLang="zh-CN">
                <a:ea typeface="宋体" panose="02010600030101010101" pitchFamily="2" charset="-122"/>
              </a:rPr>
              <a:t>●	</a:t>
            </a:r>
            <a:r>
              <a:rPr lang="zh-CN" altLang="zh-CN">
                <a:ea typeface="宋体" panose="02010600030101010101" pitchFamily="2" charset="-122"/>
              </a:rPr>
              <a:t>考察开发中及系统实际运行中会遇到什么困难，是否对风险作过评估，是否已写成文档。</a:t>
            </a:r>
          </a:p>
        </p:txBody>
      </p:sp>
      <p:sp>
        <p:nvSpPr>
          <p:cNvPr id="88067" name="灯片编号占位符 1">
            <a:extLst>
              <a:ext uri="{FF2B5EF4-FFF2-40B4-BE49-F238E27FC236}">
                <a16:creationId xmlns:a16="http://schemas.microsoft.com/office/drawing/2014/main" id="{6C3E7373-C91E-41E5-8E6C-7CBD83BFAD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F7BE63-DA02-485E-9DE0-0D9B78EDEB3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63271702"/>
      </p:ext>
    </p:extLst>
  </p:cSld>
  <p:clrMapOvr>
    <a:masterClrMapping/>
  </p:clrMapOvr>
</p:sld>
</file>

<file path=ppt/slides/slide7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内容占位符 2">
            <a:extLst>
              <a:ext uri="{FF2B5EF4-FFF2-40B4-BE49-F238E27FC236}">
                <a16:creationId xmlns:a16="http://schemas.microsoft.com/office/drawing/2014/main" id="{772E7DFF-6A9F-4DD3-A56D-81D6C439FDE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关于系统测试，在开发的进程中，需求如何能得到不断的验证与确认（包括需求的变更和追加），如何确认所有的需求均已正确地实现，测试数据应由谁提供，在系统分阶段实现的情况下，中间阶段如何检查需求。</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9091" name="灯片编号占位符 1">
            <a:extLst>
              <a:ext uri="{FF2B5EF4-FFF2-40B4-BE49-F238E27FC236}">
                <a16:creationId xmlns:a16="http://schemas.microsoft.com/office/drawing/2014/main" id="{BA403346-0DD9-49F5-889A-A8F5188281E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13C3317-B852-4B35-8ED0-3674C49B2F7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979424"/>
      </p:ext>
    </p:extLst>
  </p:cSld>
  <p:clrMapOvr>
    <a:masterClrMapping/>
  </p:clrMapOvr>
</p:sld>
</file>

<file path=ppt/slides/slide7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内容占位符 2">
            <a:extLst>
              <a:ext uri="{FF2B5EF4-FFF2-40B4-BE49-F238E27FC236}">
                <a16:creationId xmlns:a16="http://schemas.microsoft.com/office/drawing/2014/main" id="{DB16BCCB-6844-4D1D-9E8F-4B8A07DF7A46}"/>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．一个需求评审的实例</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）评审目的</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）评审对象</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）评审的初始条件</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）评审内容及要求</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）评审结论和处理要求</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）评审计分方法</a:t>
            </a:r>
          </a:p>
          <a:p>
            <a:endParaRPr lang="zh-CN" altLang="en-US">
              <a:ea typeface="宋体" panose="02010600030101010101" pitchFamily="2" charset="-122"/>
            </a:endParaRPr>
          </a:p>
        </p:txBody>
      </p:sp>
      <p:sp>
        <p:nvSpPr>
          <p:cNvPr id="90115" name="灯片编号占位符 1">
            <a:extLst>
              <a:ext uri="{FF2B5EF4-FFF2-40B4-BE49-F238E27FC236}">
                <a16:creationId xmlns:a16="http://schemas.microsoft.com/office/drawing/2014/main" id="{34663957-D9C9-44AF-8E36-0BEB4FBE0CE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64E85B1-0CCE-4C43-A523-38A29A7E5E2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23224934"/>
      </p:ext>
    </p:extLst>
  </p:cSld>
  <p:clrMapOvr>
    <a:masterClrMapping/>
  </p:clrMapOvr>
</p:sld>
</file>

<file path=ppt/slides/slide7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AC3340F0-6A8A-4DA3-85AC-FF50AECC5772}"/>
              </a:ext>
            </a:extLst>
          </p:cNvPr>
          <p:cNvGraphicFramePr>
            <a:graphicFrameLocks noGrp="1"/>
          </p:cNvGraphicFramePr>
          <p:nvPr>
            <p:ph idx="1"/>
          </p:nvPr>
        </p:nvGraphicFramePr>
        <p:xfrm>
          <a:off x="0" y="1822450"/>
          <a:ext cx="8839202" cy="4987929"/>
        </p:xfrm>
        <a:graphic>
          <a:graphicData uri="http://schemas.openxmlformats.org/drawingml/2006/table">
            <a:tbl>
              <a:tblPr/>
              <a:tblGrid>
                <a:gridCol w="619852">
                  <a:extLst>
                    <a:ext uri="{9D8B030D-6E8A-4147-A177-3AD203B41FA5}">
                      <a16:colId xmlns:a16="http://schemas.microsoft.com/office/drawing/2014/main" val="20000"/>
                    </a:ext>
                  </a:extLst>
                </a:gridCol>
                <a:gridCol w="1077359">
                  <a:extLst>
                    <a:ext uri="{9D8B030D-6E8A-4147-A177-3AD203B41FA5}">
                      <a16:colId xmlns:a16="http://schemas.microsoft.com/office/drawing/2014/main" val="20001"/>
                    </a:ext>
                  </a:extLst>
                </a:gridCol>
                <a:gridCol w="2037707">
                  <a:extLst>
                    <a:ext uri="{9D8B030D-6E8A-4147-A177-3AD203B41FA5}">
                      <a16:colId xmlns:a16="http://schemas.microsoft.com/office/drawing/2014/main" val="20002"/>
                    </a:ext>
                  </a:extLst>
                </a:gridCol>
                <a:gridCol w="1282922">
                  <a:extLst>
                    <a:ext uri="{9D8B030D-6E8A-4147-A177-3AD203B41FA5}">
                      <a16:colId xmlns:a16="http://schemas.microsoft.com/office/drawing/2014/main" val="20003"/>
                    </a:ext>
                  </a:extLst>
                </a:gridCol>
                <a:gridCol w="1002516">
                  <a:extLst>
                    <a:ext uri="{9D8B030D-6E8A-4147-A177-3AD203B41FA5}">
                      <a16:colId xmlns:a16="http://schemas.microsoft.com/office/drawing/2014/main" val="20004"/>
                    </a:ext>
                  </a:extLst>
                </a:gridCol>
                <a:gridCol w="929776">
                  <a:extLst>
                    <a:ext uri="{9D8B030D-6E8A-4147-A177-3AD203B41FA5}">
                      <a16:colId xmlns:a16="http://schemas.microsoft.com/office/drawing/2014/main" val="20005"/>
                    </a:ext>
                  </a:extLst>
                </a:gridCol>
                <a:gridCol w="929776">
                  <a:extLst>
                    <a:ext uri="{9D8B030D-6E8A-4147-A177-3AD203B41FA5}">
                      <a16:colId xmlns:a16="http://schemas.microsoft.com/office/drawing/2014/main" val="20006"/>
                    </a:ext>
                  </a:extLst>
                </a:gridCol>
                <a:gridCol w="959294">
                  <a:extLst>
                    <a:ext uri="{9D8B030D-6E8A-4147-A177-3AD203B41FA5}">
                      <a16:colId xmlns:a16="http://schemas.microsoft.com/office/drawing/2014/main" val="20007"/>
                    </a:ext>
                  </a:extLst>
                </a:gridCol>
              </a:tblGrid>
              <a:tr h="142625">
                <a:tc gridSpan="2">
                  <a:txBody>
                    <a:bodyPr/>
                    <a:lstStyle/>
                    <a:p>
                      <a:pPr indent="266700" algn="ctr">
                        <a:spcBef>
                          <a:spcPts val="120"/>
                        </a:spcBef>
                        <a:spcAft>
                          <a:spcPts val="120"/>
                        </a:spcAft>
                      </a:pPr>
                      <a:r>
                        <a:rPr lang="zh-CN" sz="900" b="1" kern="1000" dirty="0">
                          <a:latin typeface="Times New Roman"/>
                          <a:ea typeface="方正书宋简体"/>
                          <a:cs typeface="Times New Roman"/>
                        </a:rPr>
                        <a:t>评 审 日 期</a:t>
                      </a:r>
                    </a:p>
                  </a:txBody>
                  <a:tcPr marL="45210" marR="4521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266700" algn="ctr">
                        <a:spcBef>
                          <a:spcPts val="120"/>
                        </a:spcBef>
                        <a:spcAft>
                          <a:spcPts val="120"/>
                        </a:spcAft>
                      </a:pPr>
                      <a:r>
                        <a:rPr lang="zh-CN" sz="900" b="1" kern="1000">
                          <a:latin typeface="Times New Roman"/>
                          <a:ea typeface="方正书宋简体"/>
                          <a:cs typeface="Times New Roman"/>
                        </a:rPr>
                        <a:t>年</a:t>
                      </a:r>
                      <a:r>
                        <a:rPr lang="en-US" sz="900" b="1" kern="1000">
                          <a:latin typeface="Times New Roman"/>
                          <a:ea typeface="方正书宋简体"/>
                          <a:cs typeface="Times New Roman"/>
                        </a:rPr>
                        <a:t>  </a:t>
                      </a:r>
                      <a:r>
                        <a:rPr lang="zh-CN" sz="900" b="1" kern="1000">
                          <a:latin typeface="Times New Roman"/>
                          <a:ea typeface="方正书宋简体"/>
                          <a:cs typeface="Times New Roman"/>
                        </a:rPr>
                        <a:t>月</a:t>
                      </a:r>
                      <a:r>
                        <a:rPr lang="en-US" sz="900" b="1" kern="1000">
                          <a:latin typeface="Times New Roman"/>
                          <a:ea typeface="方正书宋简体"/>
                          <a:cs typeface="Times New Roman"/>
                        </a:rPr>
                        <a:t>  </a:t>
                      </a:r>
                      <a:r>
                        <a:rPr lang="zh-CN" sz="900" b="1" kern="1000">
                          <a:latin typeface="Times New Roman"/>
                          <a:ea typeface="方正书宋简体"/>
                          <a:cs typeface="Times New Roman"/>
                        </a:rPr>
                        <a:t>日</a:t>
                      </a:r>
                    </a:p>
                  </a:txBody>
                  <a:tcPr marL="45210" marR="45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gridSpan="2">
                  <a:txBody>
                    <a:bodyPr/>
                    <a:lstStyle/>
                    <a:p>
                      <a:pPr indent="266700" algn="ctr">
                        <a:spcBef>
                          <a:spcPts val="120"/>
                        </a:spcBef>
                        <a:spcAft>
                          <a:spcPts val="120"/>
                        </a:spcAft>
                      </a:pPr>
                      <a:r>
                        <a:rPr lang="zh-CN" sz="900" b="1" kern="1000">
                          <a:latin typeface="Times New Roman"/>
                          <a:ea typeface="方正书宋简体"/>
                          <a:cs typeface="Times New Roman"/>
                        </a:rPr>
                        <a:t>评 审 性 质</a:t>
                      </a:r>
                    </a:p>
                  </a:txBody>
                  <a:tcPr marL="45210" marR="45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ctr">
                        <a:spcBef>
                          <a:spcPts val="120"/>
                        </a:spcBef>
                        <a:spcAft>
                          <a:spcPts val="120"/>
                        </a:spcAft>
                      </a:pPr>
                      <a:r>
                        <a:rPr lang="zh-CN" sz="900" b="1" kern="1000">
                          <a:latin typeface="Times New Roman"/>
                          <a:ea typeface="方正书宋简体"/>
                          <a:cs typeface="Times New Roman"/>
                        </a:rPr>
                        <a:t>评审</a:t>
                      </a:r>
                    </a:p>
                  </a:txBody>
                  <a:tcPr marL="45210" marR="4521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900" b="1" kern="1000">
                          <a:latin typeface="Times New Roman"/>
                          <a:ea typeface="方正书宋简体"/>
                          <a:cs typeface="Times New Roman"/>
                        </a:rPr>
                        <a:t>复审</a:t>
                      </a:r>
                    </a:p>
                  </a:txBody>
                  <a:tcPr marL="45210" marR="4521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71481">
                <a:tc>
                  <a:txBody>
                    <a:bodyPr/>
                    <a:lstStyle/>
                    <a:p>
                      <a:pPr indent="266700" algn="ctr">
                        <a:spcBef>
                          <a:spcPts val="130"/>
                        </a:spcBef>
                        <a:spcAft>
                          <a:spcPts val="130"/>
                        </a:spcAft>
                      </a:pPr>
                      <a:r>
                        <a:rPr lang="zh-CN" sz="900" b="1" kern="1000">
                          <a:latin typeface="Times New Roman"/>
                          <a:ea typeface="方正书宋简体"/>
                          <a:cs typeface="Times New Roman"/>
                        </a:rPr>
                        <a:t>序号</a:t>
                      </a: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just">
                        <a:spcBef>
                          <a:spcPts val="130"/>
                        </a:spcBef>
                        <a:spcAft>
                          <a:spcPts val="130"/>
                        </a:spcAft>
                      </a:pPr>
                      <a:r>
                        <a:rPr lang="zh-CN" sz="900" b="1" kern="1000">
                          <a:latin typeface="Times New Roman"/>
                          <a:ea typeface="方正书宋简体"/>
                          <a:cs typeface="Times New Roman"/>
                        </a:rPr>
                        <a:t>评审项目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加权系数</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900" b="1" kern="1000">
                          <a:latin typeface="Times New Roman"/>
                          <a:ea typeface="方正书宋简体"/>
                          <a:cs typeface="Times New Roman"/>
                        </a:rPr>
                        <a:t>评分</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dirty="0">
                          <a:latin typeface="Times New Roman"/>
                          <a:ea typeface="方正书宋简体"/>
                          <a:cs typeface="Times New Roman"/>
                        </a:rPr>
                        <a:t>备注</a:t>
                      </a: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1"/>
                  </a:ext>
                </a:extLst>
              </a:tr>
              <a:tr h="137160">
                <a:tc>
                  <a:txBody>
                    <a:bodyPr/>
                    <a:lstStyle/>
                    <a:p>
                      <a:pPr indent="266700" algn="ctr">
                        <a:spcBef>
                          <a:spcPts val="130"/>
                        </a:spcBef>
                        <a:spcAft>
                          <a:spcPts val="130"/>
                        </a:spcAft>
                      </a:pPr>
                      <a:r>
                        <a:rPr lang="en-US" sz="900" b="1" kern="1000">
                          <a:latin typeface="Times New Roman"/>
                          <a:ea typeface="方正书宋简体"/>
                          <a:cs typeface="Times New Roman"/>
                        </a:rPr>
                        <a:t>1</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indent="266700" algn="ctr">
                        <a:spcBef>
                          <a:spcPts val="130"/>
                        </a:spcBef>
                        <a:spcAft>
                          <a:spcPts val="130"/>
                        </a:spcAft>
                      </a:pPr>
                      <a:r>
                        <a:rPr lang="zh-CN" sz="900" b="1" kern="1000">
                          <a:latin typeface="Times New Roman"/>
                          <a:ea typeface="方正书宋简体"/>
                          <a:cs typeface="Times New Roman"/>
                        </a:rPr>
                        <a:t>文档</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文档齐全</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2"/>
                  </a:ext>
                </a:extLst>
              </a:tr>
              <a:tr h="137160">
                <a:tc>
                  <a:txBody>
                    <a:bodyPr/>
                    <a:lstStyle/>
                    <a:p>
                      <a:pPr indent="266700" algn="ctr">
                        <a:spcBef>
                          <a:spcPts val="130"/>
                        </a:spcBef>
                        <a:spcAft>
                          <a:spcPts val="130"/>
                        </a:spcAft>
                      </a:pPr>
                      <a:r>
                        <a:rPr lang="en-US" sz="900" b="1" kern="1000">
                          <a:latin typeface="Times New Roman"/>
                          <a:ea typeface="方正书宋简体"/>
                          <a:cs typeface="Times New Roman"/>
                        </a:rPr>
                        <a:t>2</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文档编制规范</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3"/>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3</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14">
                  <a:txBody>
                    <a:bodyPr/>
                    <a:lstStyle/>
                    <a:p>
                      <a:pPr indent="266700" algn="just">
                        <a:spcBef>
                          <a:spcPts val="130"/>
                        </a:spcBef>
                        <a:spcAft>
                          <a:spcPts val="130"/>
                        </a:spcAft>
                      </a:pPr>
                      <a:r>
                        <a:rPr lang="zh-CN" sz="900" b="1" kern="1000">
                          <a:latin typeface="Times New Roman"/>
                          <a:ea typeface="方正书宋简体"/>
                          <a:cs typeface="Times New Roman"/>
                        </a:rPr>
                        <a:t>软件需求规格说明</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需求分析方法、工具使用正确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4"/>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4</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rowSpan="5">
                  <a:txBody>
                    <a:bodyPr/>
                    <a:lstStyle/>
                    <a:p>
                      <a:pPr indent="256540" algn="just">
                        <a:spcBef>
                          <a:spcPts val="130"/>
                        </a:spcBef>
                        <a:spcAft>
                          <a:spcPts val="130"/>
                        </a:spcAft>
                      </a:pPr>
                      <a:r>
                        <a:rPr lang="zh-CN" sz="900" b="1" kern="1000" spc="-20">
                          <a:latin typeface="Times New Roman"/>
                          <a:ea typeface="方正书宋简体"/>
                          <a:cs typeface="Times New Roman"/>
                        </a:rPr>
                        <a:t>软件需求内容完整、正确</a:t>
                      </a:r>
                      <a:endParaRPr lang="zh-CN"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900" b="1" kern="1000">
                          <a:latin typeface="Times New Roman"/>
                          <a:ea typeface="方正书宋简体"/>
                          <a:cs typeface="Times New Roman"/>
                        </a:rPr>
                        <a:t>功能需求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5"/>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5</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性能需求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6"/>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6</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接口需求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7"/>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7</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数据需求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8"/>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8</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环境需求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09"/>
                  </a:ext>
                </a:extLst>
              </a:tr>
              <a:tr h="142625">
                <a:tc>
                  <a:txBody>
                    <a:bodyPr/>
                    <a:lstStyle/>
                    <a:p>
                      <a:pPr indent="266700" algn="ctr">
                        <a:spcBef>
                          <a:spcPts val="130"/>
                        </a:spcBef>
                        <a:spcAft>
                          <a:spcPts val="130"/>
                        </a:spcAft>
                      </a:pPr>
                      <a:r>
                        <a:rPr lang="en-US" sz="900" b="1" kern="1000">
                          <a:latin typeface="Times New Roman"/>
                          <a:ea typeface="方正书宋简体"/>
                          <a:cs typeface="Times New Roman"/>
                        </a:rPr>
                        <a:t>9</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rowSpan="6">
                  <a:txBody>
                    <a:bodyPr/>
                    <a:lstStyle/>
                    <a:p>
                      <a:pPr indent="266700" algn="just">
                        <a:spcBef>
                          <a:spcPts val="130"/>
                        </a:spcBef>
                        <a:spcAft>
                          <a:spcPts val="130"/>
                        </a:spcAft>
                      </a:pPr>
                      <a:r>
                        <a:rPr lang="zh-CN" sz="900" b="1" kern="1000">
                          <a:latin typeface="Times New Roman"/>
                          <a:ea typeface="方正书宋简体"/>
                          <a:cs typeface="Times New Roman"/>
                        </a:rPr>
                        <a:t>软件需求合理、可行</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r>
                        <a:rPr lang="zh-CN" sz="900" b="1" kern="1000">
                          <a:latin typeface="Times New Roman"/>
                          <a:ea typeface="方正书宋简体"/>
                          <a:cs typeface="Times New Roman"/>
                        </a:rPr>
                        <a:t>正确性要求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0"/>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10</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完整性要求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1"/>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11</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66700" algn="just">
                        <a:spcBef>
                          <a:spcPts val="130"/>
                        </a:spcBef>
                        <a:spcAft>
                          <a:spcPts val="130"/>
                        </a:spcAft>
                      </a:pPr>
                      <a:r>
                        <a:rPr lang="zh-CN" sz="900" b="1" kern="1000">
                          <a:latin typeface="Times New Roman"/>
                          <a:ea typeface="方正书宋简体"/>
                          <a:cs typeface="Times New Roman"/>
                        </a:rPr>
                        <a:t>一致性要求</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2"/>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12</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56540" algn="just">
                        <a:spcBef>
                          <a:spcPts val="130"/>
                        </a:spcBef>
                        <a:spcAft>
                          <a:spcPts val="130"/>
                        </a:spcAft>
                      </a:pPr>
                      <a:r>
                        <a:rPr lang="zh-CN" sz="900" b="1" kern="1000" spc="-20">
                          <a:latin typeface="Times New Roman"/>
                          <a:ea typeface="方正书宋简体"/>
                          <a:cs typeface="Times New Roman"/>
                        </a:rPr>
                        <a:t>无多义性要求</a:t>
                      </a:r>
                      <a:endParaRPr lang="zh-CN"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3"/>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13</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56540" algn="just">
                        <a:spcBef>
                          <a:spcPts val="130"/>
                        </a:spcBef>
                        <a:spcAft>
                          <a:spcPts val="130"/>
                        </a:spcAft>
                      </a:pPr>
                      <a:r>
                        <a:rPr lang="zh-CN" sz="900" b="1" kern="1000" spc="-20">
                          <a:latin typeface="Times New Roman"/>
                          <a:ea typeface="方正书宋简体"/>
                          <a:cs typeface="Times New Roman"/>
                        </a:rPr>
                        <a:t>可验证性要求</a:t>
                      </a:r>
                      <a:endParaRPr lang="zh-CN"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4"/>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14</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vMerge="1">
                  <a:txBody>
                    <a:bodyPr/>
                    <a:lstStyle/>
                    <a:p>
                      <a:endParaRPr lang="zh-CN" altLang="en-US"/>
                    </a:p>
                  </a:txBody>
                  <a:tcPr/>
                </a:tc>
                <a:tc>
                  <a:txBody>
                    <a:bodyPr/>
                    <a:lstStyle/>
                    <a:p>
                      <a:pPr indent="256540" algn="just">
                        <a:spcBef>
                          <a:spcPts val="130"/>
                        </a:spcBef>
                        <a:spcAft>
                          <a:spcPts val="130"/>
                        </a:spcAft>
                      </a:pPr>
                      <a:r>
                        <a:rPr lang="zh-CN" sz="900" b="1" kern="1000" spc="-20">
                          <a:latin typeface="Times New Roman"/>
                          <a:ea typeface="方正书宋简体"/>
                          <a:cs typeface="Times New Roman"/>
                        </a:rPr>
                        <a:t>可追踪性要求</a:t>
                      </a:r>
                      <a:endParaRPr lang="zh-CN"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5"/>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15</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可靠性要求明确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6"/>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16</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数据安全和保密要求明确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7"/>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17</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266700" algn="just">
                        <a:spcBef>
                          <a:spcPts val="130"/>
                        </a:spcBef>
                        <a:spcAft>
                          <a:spcPts val="130"/>
                        </a:spcAft>
                      </a:pPr>
                      <a:r>
                        <a:rPr lang="zh-CN" sz="900" b="1" kern="1000">
                          <a:latin typeface="Times New Roman"/>
                          <a:ea typeface="方正书宋简体"/>
                          <a:cs typeface="Times New Roman"/>
                        </a:rPr>
                        <a:t>项目开发计划</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阶段划分明确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8"/>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18</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计划安排明确、合理、可行</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19"/>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19</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软件配置管理要求明确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0"/>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20</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3">
                  <a:txBody>
                    <a:bodyPr/>
                    <a:lstStyle/>
                    <a:p>
                      <a:pPr indent="266700" algn="just">
                        <a:spcBef>
                          <a:spcPts val="130"/>
                        </a:spcBef>
                        <a:spcAft>
                          <a:spcPts val="130"/>
                        </a:spcAft>
                      </a:pPr>
                      <a:r>
                        <a:rPr lang="zh-CN" sz="900" b="1" kern="1000">
                          <a:latin typeface="Times New Roman"/>
                          <a:ea typeface="方正书宋简体"/>
                          <a:cs typeface="Times New Roman"/>
                        </a:rPr>
                        <a:t>软件质量保证计划明确、完整</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1"/>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21</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indent="251460" algn="just">
                        <a:spcBef>
                          <a:spcPts val="130"/>
                        </a:spcBef>
                        <a:spcAft>
                          <a:spcPts val="130"/>
                        </a:spcAft>
                      </a:pPr>
                      <a:r>
                        <a:rPr lang="zh-CN" sz="900" b="1" kern="1000" spc="-30">
                          <a:latin typeface="Times New Roman"/>
                          <a:ea typeface="方正书宋简体"/>
                          <a:cs typeface="Times New Roman"/>
                        </a:rPr>
                        <a:t>配置项测试</a:t>
                      </a:r>
                      <a:endParaRPr lang="zh-CN"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测试的范围和内容明确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2"/>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22</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测试结果评价准则明确、可行</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3"/>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23</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测试组织、人员、进度安排合理、明确</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4"/>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24</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indent="266700" algn="just">
                        <a:spcBef>
                          <a:spcPts val="130"/>
                        </a:spcBef>
                        <a:spcAft>
                          <a:spcPts val="130"/>
                        </a:spcAft>
                      </a:pPr>
                      <a:r>
                        <a:rPr lang="zh-CN" sz="900" b="1" kern="1000">
                          <a:latin typeface="Times New Roman"/>
                          <a:ea typeface="方正书宋简体"/>
                          <a:cs typeface="Times New Roman"/>
                        </a:rPr>
                        <a:t>数据库需求说明</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信息分类合理、可行</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5"/>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25</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信息要求完备</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6"/>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26</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处理要求完备</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7"/>
                  </a:ext>
                </a:extLst>
              </a:tr>
              <a:tr h="160536">
                <a:tc>
                  <a:txBody>
                    <a:bodyPr/>
                    <a:lstStyle/>
                    <a:p>
                      <a:pPr indent="266700" algn="ctr">
                        <a:spcBef>
                          <a:spcPts val="130"/>
                        </a:spcBef>
                        <a:spcAft>
                          <a:spcPts val="130"/>
                        </a:spcAft>
                      </a:pPr>
                      <a:r>
                        <a:rPr lang="en-US" sz="900" b="1" kern="1000">
                          <a:latin typeface="Times New Roman"/>
                          <a:ea typeface="方正书宋简体"/>
                          <a:cs typeface="Times New Roman"/>
                        </a:rPr>
                        <a:t>27</a:t>
                      </a:r>
                      <a:endParaRPr lang="zh-CN" sz="900" b="1" kern="1000">
                        <a:latin typeface="Times New Roman"/>
                        <a:ea typeface="方正书宋简体"/>
                        <a:cs typeface="Times New Roman"/>
                      </a:endParaRP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c gridSpan="2">
                  <a:txBody>
                    <a:bodyPr/>
                    <a:lstStyle/>
                    <a:p>
                      <a:pPr indent="266700" algn="just">
                        <a:spcBef>
                          <a:spcPts val="130"/>
                        </a:spcBef>
                        <a:spcAft>
                          <a:spcPts val="130"/>
                        </a:spcAft>
                      </a:pPr>
                      <a:r>
                        <a:rPr lang="zh-CN" sz="900" b="1" kern="1000">
                          <a:latin typeface="Times New Roman"/>
                          <a:ea typeface="方正书宋简体"/>
                          <a:cs typeface="Times New Roman"/>
                        </a:rPr>
                        <a:t>数据流图、</a:t>
                      </a:r>
                      <a:r>
                        <a:rPr lang="en-US" sz="900" b="1" kern="1000">
                          <a:latin typeface="Times New Roman"/>
                          <a:ea typeface="方正书宋简体"/>
                          <a:cs typeface="Times New Roman"/>
                        </a:rPr>
                        <a:t>ER</a:t>
                      </a:r>
                      <a:r>
                        <a:rPr lang="zh-CN" sz="900" b="1" kern="1000">
                          <a:latin typeface="Times New Roman"/>
                          <a:ea typeface="方正书宋简体"/>
                          <a:cs typeface="Times New Roman"/>
                        </a:rPr>
                        <a:t>图等完备</a:t>
                      </a: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8"/>
                  </a:ext>
                </a:extLst>
              </a:tr>
              <a:tr h="137160">
                <a:tc gridSpan="4">
                  <a:txBody>
                    <a:bodyPr/>
                    <a:lstStyle/>
                    <a:p>
                      <a:pPr indent="266700" algn="just">
                        <a:spcBef>
                          <a:spcPts val="130"/>
                        </a:spcBef>
                        <a:spcAft>
                          <a:spcPts val="130"/>
                        </a:spcAft>
                      </a:pPr>
                      <a:r>
                        <a:rPr lang="zh-CN" sz="900" b="1" kern="1000">
                          <a:latin typeface="Times New Roman"/>
                          <a:ea typeface="方正书宋简体"/>
                          <a:cs typeface="Times New Roman"/>
                        </a:rPr>
                        <a:t>加权系数总和</a:t>
                      </a: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29"/>
                  </a:ext>
                </a:extLst>
              </a:tr>
              <a:tr h="137160">
                <a:tc gridSpan="4">
                  <a:txBody>
                    <a:bodyPr/>
                    <a:lstStyle/>
                    <a:p>
                      <a:pPr indent="266700" algn="just">
                        <a:spcBef>
                          <a:spcPts val="130"/>
                        </a:spcBef>
                        <a:spcAft>
                          <a:spcPts val="130"/>
                        </a:spcAft>
                      </a:pPr>
                      <a:r>
                        <a:rPr lang="zh-CN" sz="900" b="1" kern="1000">
                          <a:latin typeface="Times New Roman"/>
                          <a:ea typeface="方正书宋简体"/>
                          <a:cs typeface="Times New Roman"/>
                        </a:rPr>
                        <a:t>评分项评分总和</a:t>
                      </a: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30"/>
                  </a:ext>
                </a:extLst>
              </a:tr>
              <a:tr h="137160">
                <a:tc gridSpan="4">
                  <a:txBody>
                    <a:bodyPr/>
                    <a:lstStyle/>
                    <a:p>
                      <a:pPr indent="266700" algn="just">
                        <a:spcBef>
                          <a:spcPts val="130"/>
                        </a:spcBef>
                        <a:spcAft>
                          <a:spcPts val="130"/>
                        </a:spcAft>
                      </a:pPr>
                      <a:r>
                        <a:rPr lang="zh-CN" sz="900" b="1" kern="1000">
                          <a:latin typeface="Times New Roman"/>
                          <a:ea typeface="方正书宋简体"/>
                          <a:cs typeface="Times New Roman"/>
                        </a:rPr>
                        <a:t>平均得分</a:t>
                      </a:r>
                    </a:p>
                  </a:txBody>
                  <a:tcPr marL="45210" marR="4521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just">
                        <a:spcBef>
                          <a:spcPts val="130"/>
                        </a:spcBef>
                        <a:spcAft>
                          <a:spcPts val="130"/>
                        </a:spcAft>
                      </a:pPr>
                      <a:endParaRPr lang="en-US" sz="900" b="1" kern="100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indent="266700" algn="just">
                        <a:spcBef>
                          <a:spcPts val="130"/>
                        </a:spcBef>
                        <a:spcAft>
                          <a:spcPts val="130"/>
                        </a:spcAft>
                      </a:pPr>
                      <a:endParaRPr lang="en-US" sz="900" b="1" kern="1000" dirty="0">
                        <a:latin typeface="Times New Roman"/>
                        <a:ea typeface="方正书宋简体"/>
                        <a:cs typeface="Times New Roman"/>
                      </a:endParaRPr>
                    </a:p>
                  </a:txBody>
                  <a:tcPr marL="45210" marR="4521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zh-CN" altLang="en-US"/>
                    </a:p>
                  </a:txBody>
                  <a:tcPr/>
                </a:tc>
                <a:extLst>
                  <a:ext uri="{0D108BD9-81ED-4DB2-BD59-A6C34878D82A}">
                    <a16:rowId xmlns:a16="http://schemas.microsoft.com/office/drawing/2014/main" val="10031"/>
                  </a:ext>
                </a:extLst>
              </a:tr>
            </a:tbl>
          </a:graphicData>
        </a:graphic>
      </p:graphicFrame>
      <p:sp>
        <p:nvSpPr>
          <p:cNvPr id="91366" name="矩形 4">
            <a:extLst>
              <a:ext uri="{FF2B5EF4-FFF2-40B4-BE49-F238E27FC236}">
                <a16:creationId xmlns:a16="http://schemas.microsoft.com/office/drawing/2014/main" id="{C46A387A-5045-4843-AA8D-FB256225F3A3}"/>
              </a:ext>
            </a:extLst>
          </p:cNvPr>
          <p:cNvSpPr>
            <a:spLocks noChangeArrowheads="1"/>
          </p:cNvSpPr>
          <p:nvPr/>
        </p:nvSpPr>
        <p:spPr bwMode="auto">
          <a:xfrm>
            <a:off x="2438400" y="1219200"/>
            <a:ext cx="6400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9.14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软件需求评审记录</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项目名称</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______________</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1367" name="灯片编号占位符 1">
            <a:extLst>
              <a:ext uri="{FF2B5EF4-FFF2-40B4-BE49-F238E27FC236}">
                <a16:creationId xmlns:a16="http://schemas.microsoft.com/office/drawing/2014/main" id="{CEADC6D5-075F-431B-92B8-88E73E17827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E0C8DCC-29C6-4C45-BB73-4A0B9F4664A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3026332"/>
      </p:ext>
    </p:extLst>
  </p:cSld>
  <p:clrMapOvr>
    <a:masterClrMapping/>
  </p:clrMapOvr>
</p:sld>
</file>

<file path=ppt/slides/slide7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内容占位符 2">
            <a:extLst>
              <a:ext uri="{FF2B5EF4-FFF2-40B4-BE49-F238E27FC236}">
                <a16:creationId xmlns:a16="http://schemas.microsoft.com/office/drawing/2014/main" id="{2A0B228A-547D-4924-9435-25F5698A064A}"/>
              </a:ext>
            </a:extLst>
          </p:cNvPr>
          <p:cNvSpPr>
            <a:spLocks noGrp="1"/>
          </p:cNvSpPr>
          <p:nvPr>
            <p:ph idx="1"/>
          </p:nvPr>
        </p:nvSpPr>
        <p:spPr/>
        <p:txBody>
          <a:bodyPr/>
          <a:lstStyle/>
          <a:p>
            <a:r>
              <a:rPr lang="en-US" altLang="zh-CN">
                <a:ea typeface="宋体" panose="02010600030101010101" pitchFamily="2" charset="-122"/>
              </a:rPr>
              <a:t>	9.3.3  </a:t>
            </a:r>
            <a:r>
              <a:rPr lang="zh-CN" altLang="zh-CN">
                <a:ea typeface="宋体" panose="02010600030101010101" pitchFamily="2" charset="-122"/>
              </a:rPr>
              <a:t>设计评审</a:t>
            </a:r>
          </a:p>
          <a:p>
            <a:r>
              <a:rPr lang="en-US" altLang="zh-CN">
                <a:ea typeface="宋体" panose="02010600030101010101" pitchFamily="2" charset="-122"/>
              </a:rPr>
              <a:t>	1</a:t>
            </a:r>
            <a:r>
              <a:rPr lang="zh-CN" altLang="zh-CN">
                <a:ea typeface="宋体" panose="02010600030101010101" pitchFamily="2" charset="-122"/>
              </a:rPr>
              <a:t>．设计评审的意义</a:t>
            </a:r>
          </a:p>
          <a:p>
            <a:r>
              <a:rPr lang="en-US" altLang="zh-CN">
                <a:ea typeface="宋体" panose="02010600030101010101" pitchFamily="2" charset="-122"/>
              </a:rPr>
              <a:t>		  </a:t>
            </a:r>
            <a:r>
              <a:rPr lang="zh-CN" altLang="zh-CN">
                <a:ea typeface="宋体" panose="02010600030101010101" pitchFamily="2" charset="-122"/>
              </a:rPr>
              <a:t>设计评审是要在设计工作之后集中查找和发现设计中的缺陷。</a:t>
            </a:r>
          </a:p>
          <a:p>
            <a:r>
              <a:rPr lang="en-US" altLang="zh-CN">
                <a:ea typeface="宋体" panose="02010600030101010101" pitchFamily="2" charset="-122"/>
              </a:rPr>
              <a:t>	2</a:t>
            </a:r>
            <a:r>
              <a:rPr lang="zh-CN" altLang="zh-CN">
                <a:ea typeface="宋体" panose="02010600030101010101" pitchFamily="2" charset="-122"/>
              </a:rPr>
              <a:t>．设计评审要解决的设计缺陷</a:t>
            </a:r>
          </a:p>
        </p:txBody>
      </p:sp>
      <p:sp>
        <p:nvSpPr>
          <p:cNvPr id="92163" name="灯片编号占位符 1">
            <a:extLst>
              <a:ext uri="{FF2B5EF4-FFF2-40B4-BE49-F238E27FC236}">
                <a16:creationId xmlns:a16="http://schemas.microsoft.com/office/drawing/2014/main" id="{55618055-A970-4227-B7BC-743894BCF5D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712CD31-C599-4F03-880D-894D50D5C4A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31973230"/>
      </p:ext>
    </p:extLst>
  </p:cSld>
  <p:clrMapOvr>
    <a:masterClrMapping/>
  </p:clrMapOvr>
</p:sld>
</file>

<file path=ppt/slides/slide7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内容占位符 2">
            <a:extLst>
              <a:ext uri="{FF2B5EF4-FFF2-40B4-BE49-F238E27FC236}">
                <a16:creationId xmlns:a16="http://schemas.microsoft.com/office/drawing/2014/main" id="{1FA6972E-AECD-429B-A43A-0DD69E7CABE3}"/>
              </a:ext>
            </a:extLst>
          </p:cNvPr>
          <p:cNvSpPr>
            <a:spLocks noGrp="1"/>
          </p:cNvSpPr>
          <p:nvPr>
            <p:ph idx="1"/>
          </p:nvPr>
        </p:nvSpPr>
        <p:spPr>
          <a:xfrm>
            <a:off x="-228600" y="1295400"/>
            <a:ext cx="9601200" cy="4953000"/>
          </a:xfrm>
        </p:spPr>
        <p:txBody>
          <a:bodyPr/>
          <a:lstStyle/>
          <a:p>
            <a:r>
              <a:rPr lang="en-US" altLang="zh-CN">
                <a:ea typeface="宋体" panose="02010600030101010101" pitchFamily="2" charset="-122"/>
              </a:rPr>
              <a:t>	3</a:t>
            </a:r>
            <a:r>
              <a:rPr lang="zh-CN" altLang="zh-CN">
                <a:ea typeface="宋体" panose="02010600030101010101" pitchFamily="2" charset="-122"/>
              </a:rPr>
              <a:t>．设计评审的</a:t>
            </a:r>
            <a:r>
              <a:rPr lang="en-US" altLang="zh-CN">
                <a:ea typeface="宋体" panose="02010600030101010101" pitchFamily="2" charset="-122"/>
              </a:rPr>
              <a:t>3</a:t>
            </a:r>
            <a:r>
              <a:rPr lang="zh-CN" altLang="zh-CN">
                <a:ea typeface="宋体" panose="02010600030101010101" pitchFamily="2" charset="-122"/>
              </a:rPr>
              <a:t>个步骤</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）初步设计评审（</a:t>
            </a:r>
            <a:r>
              <a:rPr lang="en-US" altLang="zh-CN">
                <a:ea typeface="宋体" panose="02010600030101010101" pitchFamily="2" charset="-122"/>
              </a:rPr>
              <a:t>preliminary design review</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）关键设计评审（</a:t>
            </a:r>
            <a:r>
              <a:rPr lang="en-US" altLang="zh-CN">
                <a:ea typeface="宋体" panose="02010600030101010101" pitchFamily="2" charset="-122"/>
              </a:rPr>
              <a:t>critical design review</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）程序设计评审（</a:t>
            </a:r>
            <a:r>
              <a:rPr lang="en-US" altLang="zh-CN">
                <a:ea typeface="宋体" panose="02010600030101010101" pitchFamily="2" charset="-122"/>
              </a:rPr>
              <a:t>program design review</a:t>
            </a:r>
            <a:r>
              <a:rPr lang="zh-CN" altLang="zh-CN">
                <a:ea typeface="宋体" panose="02010600030101010101" pitchFamily="2" charset="-122"/>
              </a:rPr>
              <a:t>）</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3187" name="灯片编号占位符 1">
            <a:extLst>
              <a:ext uri="{FF2B5EF4-FFF2-40B4-BE49-F238E27FC236}">
                <a16:creationId xmlns:a16="http://schemas.microsoft.com/office/drawing/2014/main" id="{04BE3AD1-98ED-4334-B18C-541B4BC23B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4C23CDE-45EB-4D5B-A8CB-D411A6209C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5543435"/>
      </p:ext>
    </p:extLst>
  </p:cSld>
  <p:clrMapOvr>
    <a:masterClrMapping/>
  </p:clrMapOvr>
</p:sld>
</file>

<file path=ppt/slides/slide7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06026B12-44FD-40E9-AF15-D1ACEA04F0DD}"/>
              </a:ext>
            </a:extLst>
          </p:cNvPr>
          <p:cNvSpPr>
            <a:spLocks noGrp="1"/>
          </p:cNvSpPr>
          <p:nvPr>
            <p:ph idx="1"/>
          </p:nvPr>
        </p:nvSpPr>
        <p:spPr/>
        <p:txBody>
          <a:bodyPr/>
          <a:lstStyle/>
          <a:p>
            <a:r>
              <a:rPr lang="en-US" altLang="zh-CN">
                <a:ea typeface="宋体" panose="02010600030101010101" pitchFamily="2" charset="-122"/>
              </a:rPr>
              <a:t>	9.3.4  </a:t>
            </a:r>
            <a:r>
              <a:rPr lang="zh-CN" altLang="zh-CN">
                <a:ea typeface="宋体" panose="02010600030101010101" pitchFamily="2" charset="-122"/>
              </a:rPr>
              <a:t>代码评审</a:t>
            </a:r>
          </a:p>
          <a:p>
            <a:r>
              <a:rPr lang="en-US" altLang="zh-CN">
                <a:ea typeface="宋体" panose="02010600030101010101" pitchFamily="2" charset="-122"/>
              </a:rPr>
              <a:t>	1</a:t>
            </a:r>
            <a:r>
              <a:rPr lang="zh-CN" altLang="zh-CN">
                <a:ea typeface="宋体" panose="02010600030101010101" pitchFamily="2" charset="-122"/>
              </a:rPr>
              <a:t>．代码评审（</a:t>
            </a:r>
            <a:r>
              <a:rPr lang="en-US" altLang="zh-CN">
                <a:ea typeface="宋体" panose="02010600030101010101" pitchFamily="2" charset="-122"/>
              </a:rPr>
              <a:t>code review</a:t>
            </a:r>
            <a:r>
              <a:rPr lang="zh-CN" altLang="zh-CN">
                <a:ea typeface="宋体" panose="02010600030101010101" pitchFamily="2" charset="-122"/>
              </a:rPr>
              <a:t>）的意义</a:t>
            </a:r>
          </a:p>
          <a:p>
            <a:r>
              <a:rPr lang="en-US" altLang="zh-CN">
                <a:ea typeface="宋体" panose="02010600030101010101" pitchFamily="2" charset="-122"/>
              </a:rPr>
              <a:t>		  </a:t>
            </a:r>
            <a:r>
              <a:rPr lang="zh-CN" altLang="zh-CN">
                <a:ea typeface="宋体" panose="02010600030101010101" pitchFamily="2" charset="-122"/>
              </a:rPr>
              <a:t>代码评审是在编码以后针对代码和相关文档的审查活动，这是在测试之前对程序的实现细节的审查。</a:t>
            </a:r>
          </a:p>
          <a:p>
            <a:r>
              <a:rPr lang="en-US" altLang="zh-CN">
                <a:ea typeface="宋体" panose="02010600030101010101" pitchFamily="2" charset="-122"/>
              </a:rPr>
              <a:t>	2</a:t>
            </a:r>
            <a:r>
              <a:rPr lang="zh-CN" altLang="zh-CN">
                <a:ea typeface="宋体" panose="02010600030101010101" pitchFamily="2" charset="-122"/>
              </a:rPr>
              <a:t>．两类不同的代码评审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）代码走查（</a:t>
            </a:r>
            <a:r>
              <a:rPr lang="en-US" altLang="zh-CN">
                <a:ea typeface="宋体" panose="02010600030101010101" pitchFamily="2" charset="-122"/>
              </a:rPr>
              <a:t>code walkthrough</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）代码检查（</a:t>
            </a:r>
            <a:r>
              <a:rPr lang="en-US" altLang="zh-CN">
                <a:ea typeface="宋体" panose="02010600030101010101" pitchFamily="2" charset="-122"/>
              </a:rPr>
              <a:t>code inspection</a:t>
            </a:r>
            <a:r>
              <a:rPr lang="zh-CN" altLang="zh-CN">
                <a:ea typeface="宋体" panose="02010600030101010101" pitchFamily="2" charset="-122"/>
              </a:rPr>
              <a:t>）</a:t>
            </a:r>
          </a:p>
          <a:p>
            <a:endParaRPr lang="zh-CN" altLang="en-US">
              <a:ea typeface="宋体" panose="02010600030101010101" pitchFamily="2" charset="-122"/>
            </a:endParaRPr>
          </a:p>
        </p:txBody>
      </p:sp>
      <p:sp>
        <p:nvSpPr>
          <p:cNvPr id="94211" name="灯片编号占位符 1">
            <a:extLst>
              <a:ext uri="{FF2B5EF4-FFF2-40B4-BE49-F238E27FC236}">
                <a16:creationId xmlns:a16="http://schemas.microsoft.com/office/drawing/2014/main" id="{BA5EC23C-3FA3-4929-B3F6-72870F422B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0DF9567-1073-454C-807E-05E6364E5FF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799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1998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F9F82D49-2D4E-4E20-823E-E1C2E072889A}"/>
              </a:ext>
            </a:extLst>
          </p:cNvPr>
          <p:cNvSpPr>
            <a:spLocks noGrp="1" noChangeArrowheads="1"/>
          </p:cNvSpPr>
          <p:nvPr>
            <p:ph type="title"/>
          </p:nvPr>
        </p:nvSpPr>
        <p:spPr/>
        <p:txBody>
          <a:bodyPr/>
          <a:lstStyle/>
          <a:p>
            <a:pPr eaLnBrk="1" hangingPunct="1"/>
            <a:r>
              <a:rPr lang="zh-CN" altLang="en-US" sz="4000">
                <a:ea typeface="宋体" panose="02010600030101010101" pitchFamily="2" charset="-122"/>
              </a:rPr>
              <a:t>课程的目标</a:t>
            </a:r>
          </a:p>
        </p:txBody>
      </p:sp>
      <p:sp>
        <p:nvSpPr>
          <p:cNvPr id="10243" name="Rectangle 3">
            <a:extLst>
              <a:ext uri="{FF2B5EF4-FFF2-40B4-BE49-F238E27FC236}">
                <a16:creationId xmlns:a16="http://schemas.microsoft.com/office/drawing/2014/main" id="{1D5A990B-7451-488F-AD4E-1F3302513700}"/>
              </a:ext>
            </a:extLst>
          </p:cNvPr>
          <p:cNvSpPr>
            <a:spLocks noGrp="1" noChangeArrowheads="1"/>
          </p:cNvSpPr>
          <p:nvPr>
            <p:ph type="body" sz="half" idx="1"/>
          </p:nvPr>
        </p:nvSpPr>
        <p:spPr>
          <a:xfrm>
            <a:off x="685800" y="1905000"/>
            <a:ext cx="3770313" cy="3724275"/>
          </a:xfrm>
        </p:spPr>
        <p:txBody>
          <a:bodyPr/>
          <a:lstStyle/>
          <a:p>
            <a:pPr marL="0" indent="0" eaLnBrk="1" hangingPunct="1">
              <a:spcBef>
                <a:spcPct val="65000"/>
              </a:spcBef>
            </a:pPr>
            <a:r>
              <a:rPr lang="zh-CN" altLang="en-US" sz="2800">
                <a:ea typeface="黑体" panose="02010609060101010101" pitchFamily="49" charset="-122"/>
                <a:hlinkClick r:id="rId2" action="ppaction://hlinkfile"/>
              </a:rPr>
              <a:t>完成测试计划</a:t>
            </a:r>
            <a:endParaRPr lang="zh-CN" altLang="en-US" sz="2800">
              <a:ea typeface="黑体" panose="02010609060101010101" pitchFamily="49" charset="-122"/>
            </a:endParaRPr>
          </a:p>
          <a:p>
            <a:pPr marL="0" indent="0" eaLnBrk="1" hangingPunct="1">
              <a:spcBef>
                <a:spcPct val="65000"/>
              </a:spcBef>
            </a:pPr>
            <a:r>
              <a:rPr lang="zh-CN" altLang="en-US" sz="2800">
                <a:ea typeface="黑体" panose="02010609060101010101" pitchFamily="49" charset="-122"/>
                <a:hlinkClick r:id="rId3" action="ppaction://hlinkfile"/>
              </a:rPr>
              <a:t>设计测试数据</a:t>
            </a:r>
            <a:endParaRPr lang="zh-CN" altLang="en-US" sz="2800">
              <a:ea typeface="黑体" panose="02010609060101010101" pitchFamily="49" charset="-122"/>
            </a:endParaRPr>
          </a:p>
          <a:p>
            <a:pPr marL="0" indent="0" eaLnBrk="1" hangingPunct="1">
              <a:spcBef>
                <a:spcPct val="65000"/>
              </a:spcBef>
            </a:pPr>
            <a:r>
              <a:rPr lang="zh-CN" altLang="en-US" sz="2800">
                <a:ea typeface="黑体" panose="02010609060101010101" pitchFamily="49" charset="-122"/>
                <a:hlinkClick r:id="rId4" action="ppaction://hlinkpres?slideindex=1&amp;slidetitle="/>
              </a:rPr>
              <a:t>评估测试结果</a:t>
            </a:r>
            <a:endParaRPr lang="zh-CN" altLang="en-US" sz="2800">
              <a:ea typeface="黑体" panose="02010609060101010101" pitchFamily="49" charset="-122"/>
            </a:endParaRPr>
          </a:p>
          <a:p>
            <a:pPr marL="0" indent="0" eaLnBrk="1" hangingPunct="1">
              <a:spcBef>
                <a:spcPct val="65000"/>
              </a:spcBef>
            </a:pPr>
            <a:r>
              <a:rPr lang="zh-CN" altLang="en-US" sz="2800">
                <a:ea typeface="黑体" panose="02010609060101010101" pitchFamily="49" charset="-122"/>
                <a:hlinkClick r:id="rId5" action="ppaction://hlinkfile"/>
              </a:rPr>
              <a:t>开发测试工具</a:t>
            </a:r>
            <a:endParaRPr lang="zh-CN" altLang="en-US" sz="2800">
              <a:ea typeface="黑体" panose="02010609060101010101" pitchFamily="49" charset="-122"/>
            </a:endParaRPr>
          </a:p>
        </p:txBody>
      </p:sp>
      <p:pic>
        <p:nvPicPr>
          <p:cNvPr id="10244" name="Picture 4" descr="BS02064_">
            <a:extLst>
              <a:ext uri="{FF2B5EF4-FFF2-40B4-BE49-F238E27FC236}">
                <a16:creationId xmlns:a16="http://schemas.microsoft.com/office/drawing/2014/main" id="{C670955B-7EB0-4919-98E1-7EE94D68D355}"/>
              </a:ext>
            </a:extLst>
          </p:cNvPr>
          <p:cNvPicPr>
            <a:picLocks noGrp="1" noChangeAspect="1" noChangeArrowheads="1"/>
          </p:cNvPicPr>
          <p:nvPr>
            <p:ph sz="quarter" idx="3"/>
          </p:nvPr>
        </p:nvPicPr>
        <p:blipFill>
          <a:blip r:embed="rId6">
            <a:extLst>
              <a:ext uri="{28A0092B-C50C-407E-A947-70E740481C1C}">
                <a14:useLocalDpi xmlns:a14="http://schemas.microsoft.com/office/drawing/2010/main" val="0"/>
              </a:ext>
            </a:extLst>
          </a:blip>
          <a:srcRect/>
          <a:stretch>
            <a:fillRect/>
          </a:stretch>
        </p:blipFill>
        <p:spPr>
          <a:xfrm>
            <a:off x="6107113" y="2971800"/>
            <a:ext cx="2735262" cy="3352800"/>
          </a:xfrm>
          <a:solidFill>
            <a:srgbClr val="CCFFCC"/>
          </a:solidFill>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A5E48D89-3CE3-4705-A1C3-17B5492DFC0C}"/>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2.2</a:t>
            </a:r>
            <a:r>
              <a:rPr lang="zh-CN" altLang="zh-CN">
                <a:ea typeface="宋体" panose="02010600030101010101" pitchFamily="2" charset="-122"/>
              </a:rPr>
              <a:t>给出了最佳的测试结束点，在该点的左侧，虽然测试成本很低，但还有很多错误没有被发现，不能结束测试；而在最佳测试结束点的右侧，虽然还会发现更多的软件错误，但是测试成本会大大提高，测试的代价太高，除非系统有着特殊的要求，否则就可以结束测试了。</a:t>
            </a:r>
            <a:endParaRPr lang="zh-CN" altLang="en-US">
              <a:ea typeface="宋体" panose="02010600030101010101" pitchFamily="2" charset="-122"/>
            </a:endParaRPr>
          </a:p>
        </p:txBody>
      </p:sp>
      <p:sp>
        <p:nvSpPr>
          <p:cNvPr id="9219" name="灯片编号占位符 1">
            <a:extLst>
              <a:ext uri="{FF2B5EF4-FFF2-40B4-BE49-F238E27FC236}">
                <a16:creationId xmlns:a16="http://schemas.microsoft.com/office/drawing/2014/main" id="{192D93AD-13C6-49FE-A590-70998E4DC0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14B1885-5ABA-426F-9529-9F74E8D8EB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25396101"/>
      </p:ext>
    </p:extLst>
  </p:cSld>
  <p:clrMapOvr>
    <a:masterClrMapping/>
  </p:clrMapOvr>
</p:sld>
</file>

<file path=ppt/slides/slide8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AB22E39F-2E4C-4066-B17F-D470EDA8D7D1}"/>
              </a:ext>
            </a:extLst>
          </p:cNvPr>
          <p:cNvSpPr>
            <a:spLocks noGrp="1"/>
          </p:cNvSpPr>
          <p:nvPr>
            <p:ph idx="1"/>
          </p:nvPr>
        </p:nvSpPr>
        <p:spPr>
          <a:xfrm>
            <a:off x="228600" y="1295400"/>
            <a:ext cx="8686800" cy="4953000"/>
          </a:xfrm>
        </p:spPr>
        <p:txBody>
          <a:bodyPr/>
          <a:lstStyle/>
          <a:p>
            <a:r>
              <a:rPr lang="en-US" altLang="zh-CN">
                <a:ea typeface="宋体" panose="02010600030101010101" pitchFamily="2" charset="-122"/>
              </a:rPr>
              <a:t>	9.4  </a:t>
            </a:r>
            <a:r>
              <a:rPr lang="zh-CN" altLang="zh-CN">
                <a:ea typeface="宋体" panose="02010600030101010101" pitchFamily="2" charset="-122"/>
              </a:rPr>
              <a:t>如何做好软件评审</a:t>
            </a:r>
          </a:p>
          <a:p>
            <a:r>
              <a:rPr lang="en-US" altLang="zh-CN">
                <a:ea typeface="宋体" panose="02010600030101010101" pitchFamily="2" charset="-122"/>
              </a:rPr>
              <a:t>	9.4.1  </a:t>
            </a:r>
            <a:r>
              <a:rPr lang="zh-CN" altLang="zh-CN">
                <a:ea typeface="宋体" panose="02010600030101010101" pitchFamily="2" charset="-122"/>
              </a:rPr>
              <a:t>软件评审中经常出现的问题</a:t>
            </a:r>
          </a:p>
          <a:p>
            <a:r>
              <a:rPr lang="en-US" altLang="zh-CN">
                <a:ea typeface="宋体" panose="02010600030101010101" pitchFamily="2" charset="-122"/>
              </a:rPr>
              <a:t>●	</a:t>
            </a:r>
            <a:r>
              <a:rPr lang="zh-CN" altLang="zh-CN">
                <a:ea typeface="宋体" panose="02010600030101010101" pitchFamily="2" charset="-122"/>
              </a:rPr>
              <a:t>缺乏对软件评审意义和作用的正确理解。</a:t>
            </a:r>
          </a:p>
          <a:p>
            <a:r>
              <a:rPr lang="en-US" altLang="zh-CN">
                <a:ea typeface="宋体" panose="02010600030101010101" pitchFamily="2" charset="-122"/>
              </a:rPr>
              <a:t>●	</a:t>
            </a:r>
            <a:r>
              <a:rPr lang="zh-CN" altLang="zh-CN">
                <a:ea typeface="宋体" panose="02010600030101010101" pitchFamily="2" charset="-122"/>
              </a:rPr>
              <a:t>由于项目开发进度相对于计划进度已有延误，为了赶进度，缩短开发周期，项目负责人砍去了已列入开发计划的评审活动。</a:t>
            </a:r>
          </a:p>
          <a:p>
            <a:r>
              <a:rPr lang="en-US" altLang="zh-CN">
                <a:ea typeface="宋体" panose="02010600030101010101" pitchFamily="2" charset="-122"/>
              </a:rPr>
              <a:t>●	</a:t>
            </a:r>
            <a:r>
              <a:rPr lang="zh-CN" altLang="zh-CN">
                <a:ea typeface="宋体" panose="02010600030101010101" pitchFamily="2" charset="-122"/>
              </a:rPr>
              <a:t>评审工作准备不充分，实施不认真，或只是流于形式。</a:t>
            </a:r>
          </a:p>
        </p:txBody>
      </p:sp>
      <p:sp>
        <p:nvSpPr>
          <p:cNvPr id="95235" name="灯片编号占位符 1">
            <a:extLst>
              <a:ext uri="{FF2B5EF4-FFF2-40B4-BE49-F238E27FC236}">
                <a16:creationId xmlns:a16="http://schemas.microsoft.com/office/drawing/2014/main" id="{B9FFD8B0-F49F-49B9-A29C-CC5BA5E34D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BF4F39-53DF-4995-B376-E3DB166CB74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40426393"/>
      </p:ext>
    </p:extLst>
  </p:cSld>
  <p:clrMapOvr>
    <a:masterClrMapping/>
  </p:clrMapOvr>
</p:sld>
</file>

<file path=ppt/slides/slide8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a:extLst>
              <a:ext uri="{FF2B5EF4-FFF2-40B4-BE49-F238E27FC236}">
                <a16:creationId xmlns:a16="http://schemas.microsoft.com/office/drawing/2014/main" id="{BB5DD501-512A-45AD-85CF-83132FE21E0C}"/>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评审组成员选聘不当，致使其不能胜任评审工作。</a:t>
            </a:r>
          </a:p>
          <a:p>
            <a:r>
              <a:rPr lang="en-US" altLang="zh-CN">
                <a:ea typeface="宋体" panose="02010600030101010101" pitchFamily="2" charset="-122"/>
              </a:rPr>
              <a:t>●	</a:t>
            </a:r>
            <a:r>
              <a:rPr lang="zh-CN" altLang="zh-CN">
                <a:ea typeface="宋体" panose="02010600030101010101" pitchFamily="2" charset="-122"/>
              </a:rPr>
              <a:t>未能注意遵循评审的原则（见</a:t>
            </a:r>
            <a:r>
              <a:rPr lang="en-US" altLang="zh-CN">
                <a:ea typeface="宋体" panose="02010600030101010101" pitchFamily="2" charset="-122"/>
              </a:rPr>
              <a:t>9.3.1</a:t>
            </a:r>
            <a:r>
              <a:rPr lang="zh-CN" altLang="zh-CN">
                <a:ea typeface="宋体" panose="02010600030101010101" pitchFamily="2" charset="-122"/>
              </a:rPr>
              <a:t>节），评审中未注意避免涉及人员的责任，或是出现了不友善的意见。</a:t>
            </a:r>
          </a:p>
        </p:txBody>
      </p:sp>
      <p:sp>
        <p:nvSpPr>
          <p:cNvPr id="96259" name="灯片编号占位符 1">
            <a:extLst>
              <a:ext uri="{FF2B5EF4-FFF2-40B4-BE49-F238E27FC236}">
                <a16:creationId xmlns:a16="http://schemas.microsoft.com/office/drawing/2014/main" id="{4D0B41D3-E10E-41F0-BB56-F31E4709F1F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F795EEA-A65F-46B6-B526-23DBC849CB0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02136688"/>
      </p:ext>
    </p:extLst>
  </p:cSld>
  <p:clrMapOvr>
    <a:masterClrMapping/>
  </p:clrMapOvr>
</p:sld>
</file>

<file path=ppt/slides/slide8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内容占位符 2">
            <a:extLst>
              <a:ext uri="{FF2B5EF4-FFF2-40B4-BE49-F238E27FC236}">
                <a16:creationId xmlns:a16="http://schemas.microsoft.com/office/drawing/2014/main" id="{A7C8790B-83F3-4D7B-B2B9-9D82F8ED77CD}"/>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未能对不同的评审对象加以区别，各种评审都按一个固定的模式，致使影响评审的效果。</a:t>
            </a:r>
          </a:p>
          <a:p>
            <a:r>
              <a:rPr lang="en-US" altLang="zh-CN">
                <a:ea typeface="宋体" panose="02010600030101010101" pitchFamily="2" charset="-122"/>
              </a:rPr>
              <a:t>●	</a:t>
            </a:r>
            <a:r>
              <a:rPr lang="zh-CN" altLang="zh-CN">
                <a:ea typeface="宋体" panose="02010600030101010101" pitchFamily="2" charset="-122"/>
              </a:rPr>
              <a:t>评审后续工作未引起重视，以为评审后无事可做。特别是对重大的缺陷在消除后，忽略了必要的复审。</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7283" name="灯片编号占位符 1">
            <a:extLst>
              <a:ext uri="{FF2B5EF4-FFF2-40B4-BE49-F238E27FC236}">
                <a16:creationId xmlns:a16="http://schemas.microsoft.com/office/drawing/2014/main" id="{3D42C78E-C5AE-4DEA-BC59-438CE50C8A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761F7C4-1719-4DDC-AF4B-9FB3C4A3A9B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3688434"/>
      </p:ext>
    </p:extLst>
  </p:cSld>
  <p:clrMapOvr>
    <a:masterClrMapping/>
  </p:clrMapOvr>
</p:sld>
</file>

<file path=ppt/slides/slide8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a:extLst>
              <a:ext uri="{FF2B5EF4-FFF2-40B4-BE49-F238E27FC236}">
                <a16:creationId xmlns:a16="http://schemas.microsoft.com/office/drawing/2014/main" id="{513D2AD7-CC29-404E-9062-2A77DD407208}"/>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9.4.2  </a:t>
            </a:r>
            <a:r>
              <a:rPr lang="zh-CN" altLang="zh-CN">
                <a:ea typeface="宋体" panose="02010600030101010101" pitchFamily="2" charset="-122"/>
              </a:rPr>
              <a:t>做好软件评审工作的建议</a:t>
            </a:r>
          </a:p>
          <a:p>
            <a:r>
              <a:rPr lang="en-US" altLang="zh-CN">
                <a:ea typeface="宋体" panose="02010600030101010101" pitchFamily="2" charset="-122"/>
              </a:rPr>
              <a:t>	</a:t>
            </a:r>
            <a:r>
              <a:rPr lang="zh-CN" altLang="zh-CN">
                <a:ea typeface="宋体" panose="02010600030101010101" pitchFamily="2" charset="-122"/>
              </a:rPr>
              <a:t>① 明确评审的目的和意义，评审的一切安排都应以有效地揭露工作产品中的缺陷为原则。</a:t>
            </a:r>
          </a:p>
          <a:p>
            <a:r>
              <a:rPr lang="en-US" altLang="zh-CN">
                <a:ea typeface="宋体" panose="02010600030101010101" pitchFamily="2" charset="-122"/>
              </a:rPr>
              <a:t>	</a:t>
            </a:r>
            <a:r>
              <a:rPr lang="zh-CN" altLang="zh-CN">
                <a:ea typeface="宋体" panose="02010600030101010101" pitchFamily="2" charset="-122"/>
              </a:rPr>
              <a:t>② 软件组织应将评审工作制度化，不仅在产品生存期特定点上很合理的安排，而且将如何开展评审制定成文件化规程。</a:t>
            </a:r>
          </a:p>
        </p:txBody>
      </p:sp>
      <p:sp>
        <p:nvSpPr>
          <p:cNvPr id="98307" name="灯片编号占位符 1">
            <a:extLst>
              <a:ext uri="{FF2B5EF4-FFF2-40B4-BE49-F238E27FC236}">
                <a16:creationId xmlns:a16="http://schemas.microsoft.com/office/drawing/2014/main" id="{034EB89C-6876-4B9C-8D6F-9B6357C925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05A0AC-5EDE-42C6-8B53-A9C01CE9A27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69269170"/>
      </p:ext>
    </p:extLst>
  </p:cSld>
  <p:clrMapOvr>
    <a:masterClrMapping/>
  </p:clrMapOvr>
</p:sld>
</file>

<file path=ppt/slides/slide8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a:extLst>
              <a:ext uri="{FF2B5EF4-FFF2-40B4-BE49-F238E27FC236}">
                <a16:creationId xmlns:a16="http://schemas.microsoft.com/office/drawing/2014/main" id="{766A7AFC-4F8B-44F1-82AF-8B98F450E24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③ 软件项目应根据其规模、复杂程度、可靠性要求及风险大小等因素，将所开展的评审加以区分，实施分类分级评审。</a:t>
            </a:r>
          </a:p>
          <a:p>
            <a:r>
              <a:rPr lang="en-US" altLang="zh-CN">
                <a:ea typeface="宋体" panose="02010600030101010101" pitchFamily="2" charset="-122"/>
              </a:rPr>
              <a:t>	</a:t>
            </a:r>
            <a:r>
              <a:rPr lang="zh-CN" altLang="zh-CN">
                <a:ea typeface="宋体" panose="02010600030101010101" pitchFamily="2" charset="-122"/>
              </a:rPr>
              <a:t>④ 项目的正式评审由上一级组织的技术负责人主持，技术主管人员协助。</a:t>
            </a:r>
          </a:p>
          <a:p>
            <a:r>
              <a:rPr lang="en-US" altLang="zh-CN">
                <a:ea typeface="宋体" panose="02010600030101010101" pitchFamily="2" charset="-122"/>
              </a:rPr>
              <a:t>	</a:t>
            </a:r>
            <a:r>
              <a:rPr lang="zh-CN" altLang="zh-CN">
                <a:ea typeface="宋体" panose="02010600030101010101" pitchFamily="2" charset="-122"/>
              </a:rPr>
              <a:t>⑤ 正式评审至少应包括：</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软件任务书的形成（功能基线）；</a:t>
            </a:r>
          </a:p>
          <a:p>
            <a:r>
              <a:rPr lang="en-US" altLang="zh-CN">
                <a:ea typeface="宋体" panose="02010600030101010101" pitchFamily="2" charset="-122"/>
              </a:rPr>
              <a:t>●	</a:t>
            </a:r>
            <a:r>
              <a:rPr lang="zh-CN" altLang="zh-CN">
                <a:ea typeface="宋体" panose="02010600030101010101" pitchFamily="2" charset="-122"/>
              </a:rPr>
              <a:t>软件需求规格说明的产生（分配基线）；</a:t>
            </a:r>
          </a:p>
          <a:p>
            <a:r>
              <a:rPr lang="en-US" altLang="zh-CN">
                <a:ea typeface="宋体" panose="02010600030101010101" pitchFamily="2" charset="-122"/>
              </a:rPr>
              <a:t>●	</a:t>
            </a:r>
            <a:r>
              <a:rPr lang="zh-CN" altLang="zh-CN">
                <a:ea typeface="宋体" panose="02010600030101010101" pitchFamily="2" charset="-122"/>
              </a:rPr>
              <a:t>软件产品的形成（产品基线）。</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9331" name="灯片编号占位符 1">
            <a:extLst>
              <a:ext uri="{FF2B5EF4-FFF2-40B4-BE49-F238E27FC236}">
                <a16:creationId xmlns:a16="http://schemas.microsoft.com/office/drawing/2014/main" id="{77B2874C-CCEF-4A02-B355-DDAA376FBB3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A642A5C-6FED-4FEC-A217-8B5AFCF208C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5461469"/>
      </p:ext>
    </p:extLst>
  </p:cSld>
  <p:clrMapOvr>
    <a:masterClrMapping/>
  </p:clrMapOvr>
</p:sld>
</file>

<file path=ppt/slides/slide8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C816FD5F-EC42-4A4D-89C0-10F645D3B305}"/>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⑥ 项目的评审工作应先制定计划，并按计划实施。</a:t>
            </a:r>
          </a:p>
          <a:p>
            <a:r>
              <a:rPr lang="en-US" altLang="zh-CN">
                <a:ea typeface="宋体" panose="02010600030101010101" pitchFamily="2" charset="-122"/>
              </a:rPr>
              <a:t>	</a:t>
            </a:r>
            <a:r>
              <a:rPr lang="zh-CN" altLang="zh-CN">
                <a:ea typeface="宋体" panose="02010600030101010101" pitchFamily="2" charset="-122"/>
              </a:rPr>
              <a:t>⑦ 必须为评审的实施提供保证条件，如经费、人员和工作量投入等。</a:t>
            </a:r>
          </a:p>
          <a:p>
            <a:r>
              <a:rPr lang="en-US" altLang="zh-CN">
                <a:ea typeface="宋体" panose="02010600030101010101" pitchFamily="2" charset="-122"/>
              </a:rPr>
              <a:t>	</a:t>
            </a:r>
            <a:r>
              <a:rPr lang="zh-CN" altLang="zh-CN">
                <a:ea typeface="宋体" panose="02010600030101010101" pitchFamily="2" charset="-122"/>
              </a:rPr>
              <a:t>⑧ 软件组织应保留自己组织内部行之有效的评审检查单，并在其使用中加以补充和修订，最终使其成为正式评审的有力和有效的工具。</a:t>
            </a:r>
            <a:endParaRPr lang="en-US" altLang="zh-CN">
              <a:ea typeface="宋体" panose="02010600030101010101" pitchFamily="2" charset="-122"/>
            </a:endParaRPr>
          </a:p>
          <a:p>
            <a:r>
              <a:rPr lang="en-US" altLang="zh-CN">
                <a:ea typeface="宋体" panose="02010600030101010101" pitchFamily="2" charset="-122"/>
              </a:rPr>
              <a:t>	9.4.3  </a:t>
            </a:r>
            <a:r>
              <a:rPr lang="zh-CN" altLang="zh-CN">
                <a:ea typeface="宋体" panose="02010600030101010101" pitchFamily="2" charset="-122"/>
              </a:rPr>
              <a:t>一个软件需求规格说明书的评审用检查单</a:t>
            </a:r>
          </a:p>
          <a:p>
            <a:endParaRPr lang="zh-CN" altLang="zh-CN">
              <a:ea typeface="宋体" panose="02010600030101010101" pitchFamily="2" charset="-122"/>
            </a:endParaRPr>
          </a:p>
          <a:p>
            <a:endParaRPr lang="zh-CN" altLang="en-US">
              <a:ea typeface="宋体" panose="02010600030101010101" pitchFamily="2" charset="-122"/>
            </a:endParaRPr>
          </a:p>
        </p:txBody>
      </p:sp>
      <p:sp>
        <p:nvSpPr>
          <p:cNvPr id="100355" name="灯片编号占位符 1">
            <a:extLst>
              <a:ext uri="{FF2B5EF4-FFF2-40B4-BE49-F238E27FC236}">
                <a16:creationId xmlns:a16="http://schemas.microsoft.com/office/drawing/2014/main" id="{0DFD11E8-0A06-4425-8BC2-A2CD2A11EFF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02380C0-88E3-4CB2-8854-CC52489CA1F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26954005"/>
      </p:ext>
    </p:extLst>
  </p:cSld>
  <p:clrMapOvr>
    <a:masterClrMapping/>
  </p:clrMapOvr>
</p:sld>
</file>

<file path=ppt/slides/slide8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D687E5A-5B29-4E7E-B893-0BE08ED51D8A}"/>
              </a:ext>
            </a:extLst>
          </p:cNvPr>
          <p:cNvSpPr>
            <a:spLocks noGrp="1" noChangeArrowheads="1"/>
          </p:cNvSpPr>
          <p:nvPr>
            <p:ph type="ctrTitle"/>
          </p:nvPr>
        </p:nvSpPr>
        <p:spPr/>
        <p:txBody>
          <a:bodyPr/>
          <a:lstStyle/>
          <a:p>
            <a:r>
              <a:rPr lang="zh-CN" altLang="zh-CN" sz="5400">
                <a:ea typeface="宋体" panose="02010600030101010101" pitchFamily="2" charset="-122"/>
              </a:rPr>
              <a:t>第</a:t>
            </a:r>
            <a:r>
              <a:rPr lang="en-US" altLang="zh-CN" sz="5400">
                <a:ea typeface="宋体" panose="02010600030101010101" pitchFamily="2" charset="-122"/>
              </a:rPr>
              <a:t>10</a:t>
            </a:r>
            <a:r>
              <a:rPr lang="zh-CN" altLang="zh-CN" sz="5400">
                <a:ea typeface="宋体" panose="02010600030101010101" pitchFamily="2" charset="-122"/>
              </a:rPr>
              <a:t>章</a:t>
            </a:r>
            <a:br>
              <a:rPr lang="en-US" altLang="zh-CN" sz="5400">
                <a:ea typeface="宋体" panose="02010600030101010101" pitchFamily="2" charset="-122"/>
              </a:rPr>
            </a:br>
            <a:r>
              <a:rPr lang="zh-CN" altLang="zh-CN" sz="5400">
                <a:ea typeface="宋体" panose="02010600030101010101" pitchFamily="2" charset="-122"/>
              </a:rPr>
              <a:t>软件质量与软件质量管理</a:t>
            </a:r>
          </a:p>
        </p:txBody>
      </p:sp>
      <p:sp>
        <p:nvSpPr>
          <p:cNvPr id="3075" name="灯片编号占位符 3">
            <a:extLst>
              <a:ext uri="{FF2B5EF4-FFF2-40B4-BE49-F238E27FC236}">
                <a16:creationId xmlns:a16="http://schemas.microsoft.com/office/drawing/2014/main" id="{5A4A98FF-CE8D-459F-8C7C-C8BAB94CCFB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C2C644A-9ACF-4F1B-AFE3-00DA93212204}"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806</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69938857"/>
      </p:ext>
    </p:extLst>
  </p:cSld>
  <p:clrMapOvr>
    <a:masterClrMapping/>
  </p:clrMapOvr>
</p:sld>
</file>

<file path=ppt/slides/slide8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内容占位符 2">
            <a:extLst>
              <a:ext uri="{FF2B5EF4-FFF2-40B4-BE49-F238E27FC236}">
                <a16:creationId xmlns:a16="http://schemas.microsoft.com/office/drawing/2014/main" id="{A0AE58D4-7B42-4BD7-9B83-A86265981B73}"/>
              </a:ext>
            </a:extLst>
          </p:cNvPr>
          <p:cNvSpPr>
            <a:spLocks noGrp="1"/>
          </p:cNvSpPr>
          <p:nvPr>
            <p:ph idx="1"/>
          </p:nvPr>
        </p:nvSpPr>
        <p:spPr>
          <a:xfrm>
            <a:off x="-228600" y="1295400"/>
            <a:ext cx="9372600" cy="4953000"/>
          </a:xfrm>
        </p:spPr>
        <p:txBody>
          <a:bodyPr/>
          <a:lstStyle/>
          <a:p>
            <a:r>
              <a:rPr lang="en-US" altLang="zh-CN">
                <a:ea typeface="宋体" panose="02010600030101010101" pitchFamily="2" charset="-122"/>
              </a:rPr>
              <a:t>		  </a:t>
            </a:r>
            <a:r>
              <a:rPr lang="zh-CN" altLang="zh-CN">
                <a:ea typeface="宋体" panose="02010600030101010101" pitchFamily="2" charset="-122"/>
              </a:rPr>
              <a:t>按质量管理体系国际标准（</a:t>
            </a:r>
            <a:r>
              <a:rPr lang="en-US" altLang="zh-CN">
                <a:ea typeface="宋体" panose="02010600030101010101" pitchFamily="2" charset="-122"/>
              </a:rPr>
              <a:t>ISO 9000</a:t>
            </a:r>
            <a:r>
              <a:rPr lang="zh-CN" altLang="zh-CN">
                <a:ea typeface="宋体" panose="02010600030101010101" pitchFamily="2" charset="-122"/>
              </a:rPr>
              <a:t>）的解释，质量管理包括四个方面，其任务分别是：</a:t>
            </a:r>
          </a:p>
          <a:p>
            <a:r>
              <a:rPr lang="en-US" altLang="zh-CN">
                <a:ea typeface="宋体" panose="02010600030101010101" pitchFamily="2" charset="-122"/>
              </a:rPr>
              <a:t>	●	</a:t>
            </a:r>
            <a:r>
              <a:rPr lang="zh-CN" altLang="zh-CN">
                <a:ea typeface="宋体" panose="02010600030101010101" pitchFamily="2" charset="-122"/>
              </a:rPr>
              <a:t>质量策划：制定质量目标，组织必要的资源，实施规定的必要过程，以达到质量目标。</a:t>
            </a:r>
          </a:p>
          <a:p>
            <a:r>
              <a:rPr lang="en-US" altLang="zh-CN">
                <a:ea typeface="宋体" panose="02010600030101010101" pitchFamily="2" charset="-122"/>
              </a:rPr>
              <a:t>	●	</a:t>
            </a:r>
            <a:r>
              <a:rPr lang="zh-CN" altLang="zh-CN">
                <a:ea typeface="宋体" panose="02010600030101010101" pitchFamily="2" charset="-122"/>
              </a:rPr>
              <a:t>质量控制：致力于达到质量要求。</a:t>
            </a:r>
          </a:p>
          <a:p>
            <a:r>
              <a:rPr lang="en-US" altLang="zh-CN">
                <a:ea typeface="宋体" panose="02010600030101010101" pitchFamily="2" charset="-122"/>
              </a:rPr>
              <a:t>	●	</a:t>
            </a:r>
            <a:r>
              <a:rPr lang="zh-CN" altLang="zh-CN">
                <a:ea typeface="宋体" panose="02010600030101010101" pitchFamily="2" charset="-122"/>
              </a:rPr>
              <a:t>质量保证：致力于提供质量要求会得到满足的信任。</a:t>
            </a:r>
          </a:p>
          <a:p>
            <a:r>
              <a:rPr lang="en-US" altLang="zh-CN">
                <a:ea typeface="宋体" panose="02010600030101010101" pitchFamily="2" charset="-122"/>
              </a:rPr>
              <a:t>	●	</a:t>
            </a:r>
            <a:r>
              <a:rPr lang="zh-CN" altLang="zh-CN">
                <a:ea typeface="宋体" panose="02010600030101010101" pitchFamily="2" charset="-122"/>
              </a:rPr>
              <a:t>质量改进：致力于增强满足质量要求的能力。</a:t>
            </a:r>
          </a:p>
          <a:p>
            <a:endParaRPr lang="zh-CN" altLang="en-US">
              <a:ea typeface="宋体" panose="02010600030101010101" pitchFamily="2" charset="-122"/>
            </a:endParaRPr>
          </a:p>
        </p:txBody>
      </p:sp>
      <p:sp>
        <p:nvSpPr>
          <p:cNvPr id="4099" name="灯片编号占位符 3">
            <a:extLst>
              <a:ext uri="{FF2B5EF4-FFF2-40B4-BE49-F238E27FC236}">
                <a16:creationId xmlns:a16="http://schemas.microsoft.com/office/drawing/2014/main" id="{2FED791D-9A63-429A-93D4-9B45774BE5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07EE1A7-6404-4F2E-A168-C805BEC322A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27450356"/>
      </p:ext>
    </p:extLst>
  </p:cSld>
  <p:clrMapOvr>
    <a:masterClrMapping/>
  </p:clrMapOvr>
</p:sld>
</file>

<file path=ppt/slides/slide8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内容占位符 2">
            <a:extLst>
              <a:ext uri="{FF2B5EF4-FFF2-40B4-BE49-F238E27FC236}">
                <a16:creationId xmlns:a16="http://schemas.microsoft.com/office/drawing/2014/main" id="{4ECC03D8-57AE-4054-AF24-B9F68EFA228F}"/>
              </a:ext>
            </a:extLst>
          </p:cNvPr>
          <p:cNvSpPr>
            <a:spLocks noGrp="1"/>
          </p:cNvSpPr>
          <p:nvPr>
            <p:ph idx="1"/>
          </p:nvPr>
        </p:nvSpPr>
        <p:spPr/>
        <p:txBody>
          <a:bodyPr/>
          <a:lstStyle/>
          <a:p>
            <a:r>
              <a:rPr lang="en-US" altLang="zh-CN">
                <a:ea typeface="宋体" panose="02010600030101010101" pitchFamily="2" charset="-122"/>
              </a:rPr>
              <a:t>	10.1  </a:t>
            </a:r>
            <a:r>
              <a:rPr lang="zh-CN" altLang="zh-CN">
                <a:ea typeface="宋体" panose="02010600030101010101" pitchFamily="2" charset="-122"/>
              </a:rPr>
              <a:t>软件质量问题的挑战</a:t>
            </a:r>
          </a:p>
          <a:p>
            <a:r>
              <a:rPr lang="en-US" altLang="zh-CN">
                <a:ea typeface="宋体" panose="02010600030101010101" pitchFamily="2" charset="-122"/>
              </a:rPr>
              <a:t>	10.1.1  </a:t>
            </a:r>
            <a:r>
              <a:rPr lang="zh-CN" altLang="zh-CN">
                <a:ea typeface="宋体" panose="02010600030101010101" pitchFamily="2" charset="-122"/>
              </a:rPr>
              <a:t>软件质量问题引发的系统事故屡见不鲜</a:t>
            </a:r>
          </a:p>
          <a:p>
            <a:r>
              <a:rPr lang="en-US" altLang="zh-CN">
                <a:ea typeface="宋体" panose="02010600030101010101" pitchFamily="2" charset="-122"/>
              </a:rPr>
              <a:t>	10.1.2  </a:t>
            </a:r>
            <a:r>
              <a:rPr lang="zh-CN" altLang="zh-CN">
                <a:ea typeface="宋体" panose="02010600030101010101" pitchFamily="2" charset="-122"/>
              </a:rPr>
              <a:t>软件质量事故问题分析</a:t>
            </a:r>
          </a:p>
          <a:p>
            <a:r>
              <a:rPr lang="en-US" altLang="zh-CN">
                <a:ea typeface="宋体" panose="02010600030101010101" pitchFamily="2" charset="-122"/>
              </a:rPr>
              <a:t>	1</a:t>
            </a:r>
            <a:r>
              <a:rPr lang="zh-CN" altLang="zh-CN">
                <a:ea typeface="宋体" panose="02010600030101010101" pitchFamily="2" charset="-122"/>
              </a:rPr>
              <a:t>．对软件引发系统事故性质的分析</a:t>
            </a:r>
          </a:p>
          <a:p>
            <a:r>
              <a:rPr lang="en-US" altLang="zh-CN">
                <a:ea typeface="宋体" panose="02010600030101010101" pitchFamily="2" charset="-122"/>
              </a:rPr>
              <a:t>		  </a:t>
            </a:r>
            <a:r>
              <a:rPr lang="zh-CN" altLang="zh-CN">
                <a:ea typeface="宋体" panose="02010600030101010101" pitchFamily="2" charset="-122"/>
              </a:rPr>
              <a:t>软件给系统带来的是快速、准确高效，它以其明显的优势逐步代替了系统中硬件功能、模拟部件以及许多人工操作。</a:t>
            </a:r>
          </a:p>
        </p:txBody>
      </p:sp>
      <p:sp>
        <p:nvSpPr>
          <p:cNvPr id="5123" name="灯片编号占位符 3">
            <a:extLst>
              <a:ext uri="{FF2B5EF4-FFF2-40B4-BE49-F238E27FC236}">
                <a16:creationId xmlns:a16="http://schemas.microsoft.com/office/drawing/2014/main" id="{F6961CF4-4087-49C1-B5F1-7953DFC926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A2A2E4-3336-4396-AE80-F0265A1485B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05342926"/>
      </p:ext>
    </p:extLst>
  </p:cSld>
  <p:clrMapOvr>
    <a:masterClrMapping/>
  </p:clrMapOvr>
</p:sld>
</file>

<file path=ppt/slides/slide8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内容占位符 2">
            <a:extLst>
              <a:ext uri="{FF2B5EF4-FFF2-40B4-BE49-F238E27FC236}">
                <a16:creationId xmlns:a16="http://schemas.microsoft.com/office/drawing/2014/main" id="{57B4A3A0-8D9A-44A6-9E80-436FC075E68C}"/>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严重的系统事故可能造成巨大的经济损失，甚至危害到人身安全，造成灾难性后果。</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并且在有些情况下影响广泛，形成群体性和公众性事件。</a:t>
            </a:r>
          </a:p>
          <a:p>
            <a:r>
              <a:rPr lang="en-US" altLang="zh-CN">
                <a:ea typeface="宋体" panose="02010600030101010101" pitchFamily="2" charset="-122"/>
              </a:rPr>
              <a:t>	2</a:t>
            </a:r>
            <a:r>
              <a:rPr lang="zh-CN" altLang="zh-CN">
                <a:ea typeface="宋体" panose="02010600030101010101" pitchFamily="2" charset="-122"/>
              </a:rPr>
              <a:t>．酿成事故的原因分析</a:t>
            </a:r>
          </a:p>
          <a:p>
            <a:r>
              <a:rPr lang="en-US" altLang="zh-CN">
                <a:ea typeface="宋体" panose="02010600030101010101" pitchFamily="2" charset="-122"/>
              </a:rPr>
              <a:t>	  	 </a:t>
            </a:r>
            <a:r>
              <a:rPr lang="zh-CN" altLang="zh-CN">
                <a:ea typeface="宋体" panose="02010600030101010101" pitchFamily="2" charset="-122"/>
              </a:rPr>
              <a:t>分析软件引发系统事故的原因可能是多方面的，其中有主观因素，也有客观因素。在此列举出一些主要原因：</a:t>
            </a:r>
          </a:p>
        </p:txBody>
      </p:sp>
      <p:sp>
        <p:nvSpPr>
          <p:cNvPr id="6147" name="灯片编号占位符 3">
            <a:extLst>
              <a:ext uri="{FF2B5EF4-FFF2-40B4-BE49-F238E27FC236}">
                <a16:creationId xmlns:a16="http://schemas.microsoft.com/office/drawing/2014/main" id="{A2449DE3-38F7-48E1-9398-CB681D4ABE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1D7FA7A-787B-4E34-92FA-795151523E8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809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99454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0266020E-986E-4B94-9C1D-70EEA3A16245}"/>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所以，我们需要对测试进行合理的计划安排，把测试作为一个项目来进行，要做到在有限的时间内，完成所设计的测试工作，并且达到要求的程序结构覆盖或需求覆盖。</a:t>
            </a: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33" descr="j0286068">
            <a:extLst>
              <a:ext uri="{FF2B5EF4-FFF2-40B4-BE49-F238E27FC236}">
                <a16:creationId xmlns:a16="http://schemas.microsoft.com/office/drawing/2014/main" id="{6284C806-06EB-4C13-8696-836FA5F286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gray">
          <a:xfrm>
            <a:off x="1295400" y="3657600"/>
            <a:ext cx="1616075" cy="242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灯片编号占位符 1">
            <a:extLst>
              <a:ext uri="{FF2B5EF4-FFF2-40B4-BE49-F238E27FC236}">
                <a16:creationId xmlns:a16="http://schemas.microsoft.com/office/drawing/2014/main" id="{EA1C1FAB-8E1A-45B6-BAF5-98FE69CAE26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2AD5557-D620-4E77-9A59-6FFA3BE29BC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778209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内容占位符 2">
            <a:extLst>
              <a:ext uri="{FF2B5EF4-FFF2-40B4-BE49-F238E27FC236}">
                <a16:creationId xmlns:a16="http://schemas.microsoft.com/office/drawing/2014/main" id="{EF281DDC-871F-4723-8A0D-A21876371344}"/>
              </a:ext>
            </a:extLst>
          </p:cNvPr>
          <p:cNvSpPr>
            <a:spLocks noGrp="1"/>
          </p:cNvSpPr>
          <p:nvPr>
            <p:ph idx="1"/>
          </p:nvPr>
        </p:nvSpPr>
        <p:spPr>
          <a:xfrm>
            <a:off x="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① 软件本身庞大、复杂，参与开发的人员多，构成最终产品的质量因素多，要想使最终产品完美无缺几乎不可能。</a:t>
            </a:r>
          </a:p>
          <a:p>
            <a:r>
              <a:rPr lang="en-US" altLang="zh-CN">
                <a:ea typeface="宋体" panose="02010600030101010101" pitchFamily="2" charset="-122"/>
              </a:rPr>
              <a:t>	</a:t>
            </a:r>
            <a:r>
              <a:rPr lang="zh-CN" altLang="zh-CN">
                <a:ea typeface="宋体" panose="02010600030101010101" pitchFamily="2" charset="-122"/>
              </a:rPr>
              <a:t>② 软件产品及其开发过程不可见，无疑这将增加了质量控制和管理的难度。</a:t>
            </a:r>
          </a:p>
        </p:txBody>
      </p:sp>
      <p:sp>
        <p:nvSpPr>
          <p:cNvPr id="7171" name="灯片编号占位符 3">
            <a:extLst>
              <a:ext uri="{FF2B5EF4-FFF2-40B4-BE49-F238E27FC236}">
                <a16:creationId xmlns:a16="http://schemas.microsoft.com/office/drawing/2014/main" id="{883C7A10-4C9C-4B2F-B9B0-75D175DD383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6C8968-9F60-47CE-B0B4-9037E69F808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40985007"/>
      </p:ext>
    </p:extLst>
  </p:cSld>
  <p:clrMapOvr>
    <a:masterClrMapping/>
  </p:clrMapOvr>
</p:sld>
</file>

<file path=ppt/slides/slide8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内容占位符 2">
            <a:extLst>
              <a:ext uri="{FF2B5EF4-FFF2-40B4-BE49-F238E27FC236}">
                <a16:creationId xmlns:a16="http://schemas.microsoft.com/office/drawing/2014/main" id="{160DC5A4-68E5-4D2D-987B-183542BA333E}"/>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a:t>
            </a:r>
            <a:r>
              <a:rPr lang="zh-CN" altLang="zh-CN">
                <a:ea typeface="宋体" panose="02010600030101010101" pitchFamily="2" charset="-122"/>
              </a:rPr>
              <a:t>③ 软件需求在一些项目中不十分明确，并且需求多变，在变更控制不够完善的情况下常常埋下祸根。</a:t>
            </a:r>
          </a:p>
          <a:p>
            <a:r>
              <a:rPr lang="en-US" altLang="zh-CN">
                <a:ea typeface="宋体" panose="02010600030101010101" pitchFamily="2" charset="-122"/>
              </a:rPr>
              <a:t>	</a:t>
            </a:r>
            <a:r>
              <a:rPr lang="zh-CN" altLang="zh-CN">
                <a:ea typeface="宋体" panose="02010600030101010101" pitchFamily="2" charset="-122"/>
              </a:rPr>
              <a:t>④ 软件的开发涉及应用领域的专门知识和特定的运行环境，这对于不够熟悉的软件人员来说增加了困难，使他们面临更为严重的挑战。</a:t>
            </a:r>
          </a:p>
        </p:txBody>
      </p:sp>
      <p:sp>
        <p:nvSpPr>
          <p:cNvPr id="8195" name="灯片编号占位符 3">
            <a:extLst>
              <a:ext uri="{FF2B5EF4-FFF2-40B4-BE49-F238E27FC236}">
                <a16:creationId xmlns:a16="http://schemas.microsoft.com/office/drawing/2014/main" id="{E4D387BC-2195-4DE2-B5C4-22C9D388C3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C4B22E-B997-461B-8106-76C09740054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7087371"/>
      </p:ext>
    </p:extLst>
  </p:cSld>
  <p:clrMapOvr>
    <a:masterClrMapping/>
  </p:clrMapOvr>
</p:sld>
</file>

<file path=ppt/slides/slide8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内容占位符 2">
            <a:extLst>
              <a:ext uri="{FF2B5EF4-FFF2-40B4-BE49-F238E27FC236}">
                <a16:creationId xmlns:a16="http://schemas.microsoft.com/office/drawing/2014/main" id="{F33AB8ED-9CB9-4E20-B8CF-A4D838DB8807}"/>
              </a:ext>
            </a:extLst>
          </p:cNvPr>
          <p:cNvSpPr>
            <a:spLocks noGrp="1"/>
          </p:cNvSpPr>
          <p:nvPr>
            <p:ph idx="1"/>
          </p:nvPr>
        </p:nvSpPr>
        <p:spPr>
          <a:xfrm>
            <a:off x="152400" y="1295400"/>
            <a:ext cx="8534400" cy="4953000"/>
          </a:xfrm>
        </p:spPr>
        <p:txBody>
          <a:bodyPr/>
          <a:lstStyle/>
          <a:p>
            <a:r>
              <a:rPr lang="en-US" altLang="zh-CN">
                <a:ea typeface="宋体" panose="02010600030101010101" pitchFamily="2" charset="-122"/>
              </a:rPr>
              <a:t>	</a:t>
            </a:r>
            <a:r>
              <a:rPr lang="zh-CN" altLang="zh-CN">
                <a:ea typeface="宋体" panose="02010600030101010101" pitchFamily="2" charset="-122"/>
              </a:rPr>
              <a:t>⑤ 软件隐蔽缺陷的暴露有其特殊的规律，这一点与硬件和其他机电产品有很大的不同。</a:t>
            </a:r>
          </a:p>
          <a:p>
            <a:r>
              <a:rPr lang="en-US" altLang="zh-CN">
                <a:ea typeface="宋体" panose="02010600030101010101" pitchFamily="2" charset="-122"/>
              </a:rPr>
              <a:t>	</a:t>
            </a:r>
            <a:r>
              <a:rPr lang="zh-CN" altLang="zh-CN">
                <a:ea typeface="宋体" panose="02010600030101010101" pitchFamily="2" charset="-122"/>
              </a:rPr>
              <a:t>⑥ 目前在软件开发中人们把测试当作质量控制的重要手段，但是不少专业人员并不了解当前普遍采用的测试技术的局限性。</a:t>
            </a:r>
            <a:endParaRPr lang="zh-CN" altLang="en-US">
              <a:ea typeface="宋体" panose="02010600030101010101" pitchFamily="2" charset="-122"/>
            </a:endParaRPr>
          </a:p>
        </p:txBody>
      </p:sp>
      <p:sp>
        <p:nvSpPr>
          <p:cNvPr id="9219" name="灯片编号占位符 3">
            <a:extLst>
              <a:ext uri="{FF2B5EF4-FFF2-40B4-BE49-F238E27FC236}">
                <a16:creationId xmlns:a16="http://schemas.microsoft.com/office/drawing/2014/main" id="{2CF2ED88-1017-4757-9858-BB75DB7229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3C6DAEB-48B3-44FB-9AA8-D99B9B7D204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59748076"/>
      </p:ext>
    </p:extLst>
  </p:cSld>
  <p:clrMapOvr>
    <a:masterClrMapping/>
  </p:clrMapOvr>
</p:sld>
</file>

<file path=ppt/slides/slide8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内容占位符 2">
            <a:extLst>
              <a:ext uri="{FF2B5EF4-FFF2-40B4-BE49-F238E27FC236}">
                <a16:creationId xmlns:a16="http://schemas.microsoft.com/office/drawing/2014/main" id="{E303B65E-7FAA-4011-BD92-0177496B9F0A}"/>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⑦ 软件开发过程不成熟，项目的组织管理工作存在缺陷。</a:t>
            </a:r>
          </a:p>
          <a:p>
            <a:r>
              <a:rPr lang="en-US" altLang="zh-CN">
                <a:ea typeface="宋体" panose="02010600030101010101" pitchFamily="2" charset="-122"/>
              </a:rPr>
              <a:t>	</a:t>
            </a:r>
            <a:r>
              <a:rPr lang="zh-CN" altLang="zh-CN">
                <a:ea typeface="宋体" panose="02010600030101010101" pitchFamily="2" charset="-122"/>
              </a:rPr>
              <a:t>⑧ 质量意识薄弱，特别是管理人员对软件产品的质量未能给予足够的重视。</a:t>
            </a:r>
          </a:p>
          <a:p>
            <a:r>
              <a:rPr lang="en-US" altLang="zh-CN">
                <a:ea typeface="宋体" panose="02010600030101010101" pitchFamily="2" charset="-122"/>
              </a:rPr>
              <a:t>	</a:t>
            </a:r>
            <a:r>
              <a:rPr lang="zh-CN" altLang="zh-CN">
                <a:ea typeface="宋体" panose="02010600030101010101" pitchFamily="2" charset="-122"/>
              </a:rPr>
              <a:t>⑨ 风险意识薄弱，风险管理未能有效实施。</a:t>
            </a:r>
          </a:p>
          <a:p>
            <a:endParaRPr lang="zh-CN" altLang="en-US">
              <a:ea typeface="宋体" panose="02010600030101010101" pitchFamily="2" charset="-122"/>
            </a:endParaRPr>
          </a:p>
        </p:txBody>
      </p:sp>
      <p:sp>
        <p:nvSpPr>
          <p:cNvPr id="10243" name="灯片编号占位符 3">
            <a:extLst>
              <a:ext uri="{FF2B5EF4-FFF2-40B4-BE49-F238E27FC236}">
                <a16:creationId xmlns:a16="http://schemas.microsoft.com/office/drawing/2014/main" id="{6B605269-53D1-4AE8-A473-6394EE31488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A7BE7CF-C43F-46F2-B7A7-D7D42A1238C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4179821"/>
      </p:ext>
    </p:extLst>
  </p:cSld>
  <p:clrMapOvr>
    <a:masterClrMapping/>
  </p:clrMapOvr>
</p:sld>
</file>

<file path=ppt/slides/slide8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内容占位符 2">
            <a:extLst>
              <a:ext uri="{FF2B5EF4-FFF2-40B4-BE49-F238E27FC236}">
                <a16:creationId xmlns:a16="http://schemas.microsoft.com/office/drawing/2014/main" id="{E8FD0561-FBD7-425B-B5C5-D6642D7EBFF6}"/>
              </a:ext>
            </a:extLst>
          </p:cNvPr>
          <p:cNvSpPr>
            <a:spLocks noGrp="1"/>
          </p:cNvSpPr>
          <p:nvPr>
            <p:ph idx="1"/>
          </p:nvPr>
        </p:nvSpPr>
        <p:spPr>
          <a:xfrm>
            <a:off x="304800" y="1295400"/>
            <a:ext cx="8610600" cy="4953000"/>
          </a:xfrm>
        </p:spPr>
        <p:txBody>
          <a:bodyPr/>
          <a:lstStyle/>
          <a:p>
            <a:r>
              <a:rPr lang="en-US" altLang="zh-CN">
                <a:ea typeface="宋体" panose="02010600030101010101" pitchFamily="2" charset="-122"/>
              </a:rPr>
              <a:t>	10.1.3  </a:t>
            </a:r>
            <a:r>
              <a:rPr lang="zh-CN" altLang="zh-CN">
                <a:ea typeface="宋体" panose="02010600030101010101" pitchFamily="2" charset="-122"/>
              </a:rPr>
              <a:t>解决软件质量问题的途径</a:t>
            </a:r>
          </a:p>
          <a:p>
            <a:r>
              <a:rPr lang="en-US" altLang="zh-CN">
                <a:ea typeface="宋体" panose="02010600030101010101" pitchFamily="2" charset="-122"/>
              </a:rPr>
              <a:t>	1</a:t>
            </a:r>
            <a:r>
              <a:rPr lang="zh-CN" altLang="zh-CN">
                <a:ea typeface="宋体" panose="02010600030101010101" pitchFamily="2" charset="-122"/>
              </a:rPr>
              <a:t>．重视软件产品质量，重视测试工作，提高软件风险意识。</a:t>
            </a:r>
          </a:p>
          <a:p>
            <a:r>
              <a:rPr lang="en-US" altLang="zh-CN">
                <a:ea typeface="宋体" panose="02010600030101010101" pitchFamily="2" charset="-122"/>
              </a:rPr>
              <a:t>	2</a:t>
            </a:r>
            <a:r>
              <a:rPr lang="zh-CN" altLang="zh-CN">
                <a:ea typeface="宋体" panose="02010600030101010101" pitchFamily="2" charset="-122"/>
              </a:rPr>
              <a:t>．加强质量与测试相关人员队伍的建设和管理。</a:t>
            </a:r>
          </a:p>
          <a:p>
            <a:r>
              <a:rPr lang="en-US" altLang="zh-CN">
                <a:ea typeface="宋体" panose="02010600030101010101" pitchFamily="2" charset="-122"/>
              </a:rPr>
              <a:t>	3</a:t>
            </a:r>
            <a:r>
              <a:rPr lang="zh-CN" altLang="zh-CN">
                <a:ea typeface="宋体" panose="02010600030101010101" pitchFamily="2" charset="-122"/>
              </a:rPr>
              <a:t>．加强软件开发过程，特别是测试过程的管理。</a:t>
            </a:r>
          </a:p>
          <a:p>
            <a:r>
              <a:rPr lang="en-US" altLang="zh-CN">
                <a:ea typeface="宋体" panose="02010600030101010101" pitchFamily="2" charset="-122"/>
              </a:rPr>
              <a:t>	4</a:t>
            </a:r>
            <a:r>
              <a:rPr lang="zh-CN" altLang="zh-CN">
                <a:ea typeface="宋体" panose="02010600030101010101" pitchFamily="2" charset="-122"/>
              </a:rPr>
              <a:t>．将软件产品按其质量关键性进行分级，在开发中实施区别对待，分级管理。</a:t>
            </a:r>
          </a:p>
          <a:p>
            <a:endParaRPr lang="zh-CN" altLang="en-US">
              <a:ea typeface="宋体" panose="02010600030101010101" pitchFamily="2" charset="-122"/>
            </a:endParaRPr>
          </a:p>
        </p:txBody>
      </p:sp>
      <p:sp>
        <p:nvSpPr>
          <p:cNvPr id="11267" name="灯片编号占位符 3">
            <a:extLst>
              <a:ext uri="{FF2B5EF4-FFF2-40B4-BE49-F238E27FC236}">
                <a16:creationId xmlns:a16="http://schemas.microsoft.com/office/drawing/2014/main" id="{AE7DF85D-B920-427C-BE9B-2175EA940F0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B7F3D1-08C5-4C49-91DC-36D575360C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874559556"/>
      </p:ext>
    </p:extLst>
  </p:cSld>
  <p:clrMapOvr>
    <a:masterClrMapping/>
  </p:clrMapOvr>
</p:sld>
</file>

<file path=ppt/slides/slide8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D30871C6-9C2A-47C0-A838-72F57082AF3F}"/>
              </a:ext>
            </a:extLst>
          </p:cNvPr>
          <p:cNvSpPr>
            <a:spLocks noGrp="1"/>
          </p:cNvSpPr>
          <p:nvPr>
            <p:ph idx="1"/>
          </p:nvPr>
        </p:nvSpPr>
        <p:spPr/>
        <p:txBody>
          <a:bodyPr/>
          <a:lstStyle/>
          <a:p>
            <a:r>
              <a:rPr lang="en-US" altLang="zh-CN">
                <a:ea typeface="宋体" panose="02010600030101010101" pitchFamily="2" charset="-122"/>
              </a:rPr>
              <a:t>	10.2  </a:t>
            </a:r>
            <a:r>
              <a:rPr lang="zh-CN" altLang="zh-CN">
                <a:ea typeface="宋体" panose="02010600030101010101" pitchFamily="2" charset="-122"/>
              </a:rPr>
              <a:t>软件错误类型分析</a:t>
            </a:r>
          </a:p>
          <a:p>
            <a:r>
              <a:rPr lang="en-US" altLang="zh-CN">
                <a:ea typeface="宋体" panose="02010600030101010101" pitchFamily="2" charset="-122"/>
              </a:rPr>
              <a:t>	1</a:t>
            </a:r>
            <a:r>
              <a:rPr lang="zh-CN" altLang="zh-CN">
                <a:ea typeface="宋体" panose="02010600030101010101" pitchFamily="2" charset="-122"/>
              </a:rPr>
              <a:t>．程序正确性的差异</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）程序编写得无语法错误</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）程序执行中未发现明显的运行错误</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）程序中无不适当的语句</a:t>
            </a:r>
          </a:p>
        </p:txBody>
      </p:sp>
      <p:sp>
        <p:nvSpPr>
          <p:cNvPr id="12291" name="灯片编号占位符 3">
            <a:extLst>
              <a:ext uri="{FF2B5EF4-FFF2-40B4-BE49-F238E27FC236}">
                <a16:creationId xmlns:a16="http://schemas.microsoft.com/office/drawing/2014/main" id="{9229FC31-5307-407C-9CFC-B3A94C186D5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20DB29B-BD9F-4AD2-9EC5-0F19A96EEA7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83655825"/>
      </p:ext>
    </p:extLst>
  </p:cSld>
  <p:clrMapOvr>
    <a:masterClrMapping/>
  </p:clrMapOvr>
</p:sld>
</file>

<file path=ppt/slides/slide8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0A65B38B-D0C6-4E81-8AA3-73F07EFCFFCC}"/>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）程序运行时，能通过典型的有效测试数据，而得到正确的预期结果</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）程序运行时能通过典型的无效测试数据，而得到正确的结果</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）程序运行时能通过任何可能的数据，并给出正确的结果</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3315" name="灯片编号占位符 3">
            <a:extLst>
              <a:ext uri="{FF2B5EF4-FFF2-40B4-BE49-F238E27FC236}">
                <a16:creationId xmlns:a16="http://schemas.microsoft.com/office/drawing/2014/main" id="{1B1B6DD0-6D1C-41BC-A704-68EB816ACF7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C185458-BBEE-4F39-8F5F-1EC58ADDF85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18418178"/>
      </p:ext>
    </p:extLst>
  </p:cSld>
  <p:clrMapOvr>
    <a:masterClrMapping/>
  </p:clrMapOvr>
</p:sld>
</file>

<file path=ppt/slides/slide8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2B8B18FE-6779-49D5-926A-5CB1F768B88F}"/>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．软件错误的分类</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）软件需求错误</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）功能和性能错误</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）软件结构错误</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）数据错误</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）软件实现和编码错误</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）软件集成错误</a:t>
            </a:r>
          </a:p>
          <a:p>
            <a:r>
              <a:rPr lang="zh-CN" altLang="zh-CN">
                <a:ea typeface="宋体" panose="02010600030101010101" pitchFamily="2" charset="-122"/>
              </a:rPr>
              <a:t>（</a:t>
            </a:r>
            <a:r>
              <a:rPr lang="en-US" altLang="zh-CN">
                <a:ea typeface="宋体" panose="02010600030101010101" pitchFamily="2" charset="-122"/>
              </a:rPr>
              <a:t>7</a:t>
            </a:r>
            <a:r>
              <a:rPr lang="zh-CN" altLang="zh-CN">
                <a:ea typeface="宋体" panose="02010600030101010101" pitchFamily="2" charset="-122"/>
              </a:rPr>
              <a:t>）软件系统结构错误</a:t>
            </a:r>
          </a:p>
          <a:p>
            <a:r>
              <a:rPr lang="zh-CN" altLang="zh-CN">
                <a:ea typeface="宋体" panose="02010600030101010101" pitchFamily="2" charset="-122"/>
              </a:rPr>
              <a:t>（</a:t>
            </a:r>
            <a:r>
              <a:rPr lang="en-US" altLang="zh-CN">
                <a:ea typeface="宋体" panose="02010600030101010101" pitchFamily="2" charset="-122"/>
              </a:rPr>
              <a:t>8</a:t>
            </a:r>
            <a:r>
              <a:rPr lang="zh-CN" altLang="zh-CN">
                <a:ea typeface="宋体" panose="02010600030101010101" pitchFamily="2" charset="-122"/>
              </a:rPr>
              <a:t>）测试定义与测试执行错误</a:t>
            </a:r>
          </a:p>
          <a:p>
            <a:endParaRPr lang="zh-CN" altLang="en-US">
              <a:ea typeface="宋体" panose="02010600030101010101" pitchFamily="2" charset="-122"/>
            </a:endParaRPr>
          </a:p>
        </p:txBody>
      </p:sp>
      <p:sp>
        <p:nvSpPr>
          <p:cNvPr id="14339" name="灯片编号占位符 3">
            <a:extLst>
              <a:ext uri="{FF2B5EF4-FFF2-40B4-BE49-F238E27FC236}">
                <a16:creationId xmlns:a16="http://schemas.microsoft.com/office/drawing/2014/main" id="{25DFF4DD-469E-4491-9362-CF2A398CEE8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81331B-B6A4-47BA-A87B-E73DC9F9E38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3404877"/>
      </p:ext>
    </p:extLst>
  </p:cSld>
  <p:clrMapOvr>
    <a:masterClrMapping/>
  </p:clrMapOvr>
</p:sld>
</file>

<file path=ppt/slides/slide8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3F20208-84FA-470B-83F0-F689281D5829}"/>
              </a:ext>
            </a:extLst>
          </p:cNvPr>
          <p:cNvGraphicFramePr>
            <a:graphicFrameLocks noGrp="1"/>
          </p:cNvGraphicFramePr>
          <p:nvPr>
            <p:ph idx="1"/>
          </p:nvPr>
        </p:nvGraphicFramePr>
        <p:xfrm>
          <a:off x="685800" y="1660525"/>
          <a:ext cx="7696200" cy="4892675"/>
        </p:xfrm>
        <a:graphic>
          <a:graphicData uri="http://schemas.openxmlformats.org/drawingml/2006/table">
            <a:tbl>
              <a:tblPr/>
              <a:tblGrid>
                <a:gridCol w="4469954">
                  <a:extLst>
                    <a:ext uri="{9D8B030D-6E8A-4147-A177-3AD203B41FA5}">
                      <a16:colId xmlns:a16="http://schemas.microsoft.com/office/drawing/2014/main" val="20000"/>
                    </a:ext>
                  </a:extLst>
                </a:gridCol>
                <a:gridCol w="1663917">
                  <a:extLst>
                    <a:ext uri="{9D8B030D-6E8A-4147-A177-3AD203B41FA5}">
                      <a16:colId xmlns:a16="http://schemas.microsoft.com/office/drawing/2014/main" val="20001"/>
                    </a:ext>
                  </a:extLst>
                </a:gridCol>
                <a:gridCol w="1562329">
                  <a:extLst>
                    <a:ext uri="{9D8B030D-6E8A-4147-A177-3AD203B41FA5}">
                      <a16:colId xmlns:a16="http://schemas.microsoft.com/office/drawing/2014/main" val="20002"/>
                    </a:ext>
                  </a:extLst>
                </a:gridCol>
              </a:tblGrid>
              <a:tr h="125453">
                <a:tc>
                  <a:txBody>
                    <a:bodyPr/>
                    <a:lstStyle/>
                    <a:p>
                      <a:pPr indent="266700" algn="ctr">
                        <a:spcBef>
                          <a:spcPts val="120"/>
                        </a:spcBef>
                        <a:spcAft>
                          <a:spcPts val="120"/>
                        </a:spcAft>
                      </a:pPr>
                      <a:r>
                        <a:rPr lang="zh-CN" sz="800" b="1" kern="1000" dirty="0">
                          <a:latin typeface="Times New Roman"/>
                          <a:ea typeface="方正书宋简体"/>
                          <a:cs typeface="Times New Roman"/>
                        </a:rPr>
                        <a:t>错</a:t>
                      </a:r>
                      <a:r>
                        <a:rPr lang="en-US" sz="800" b="1" kern="1000" dirty="0">
                          <a:latin typeface="Times New Roman"/>
                          <a:ea typeface="方正书宋简体"/>
                          <a:cs typeface="Times New Roman"/>
                        </a:rPr>
                        <a:t>  </a:t>
                      </a:r>
                      <a:r>
                        <a:rPr lang="zh-CN" sz="800" b="1" kern="1000" dirty="0">
                          <a:latin typeface="Times New Roman"/>
                          <a:ea typeface="方正书宋简体"/>
                          <a:cs typeface="Times New Roman"/>
                        </a:rPr>
                        <a:t>误</a:t>
                      </a:r>
                      <a:r>
                        <a:rPr lang="en-US" sz="800" b="1" kern="1000" dirty="0">
                          <a:latin typeface="Times New Roman"/>
                          <a:ea typeface="方正书宋简体"/>
                          <a:cs typeface="Times New Roman"/>
                        </a:rPr>
                        <a:t>  </a:t>
                      </a:r>
                      <a:r>
                        <a:rPr lang="zh-CN" sz="800" b="1" kern="1000" dirty="0">
                          <a:latin typeface="Times New Roman"/>
                          <a:ea typeface="方正书宋简体"/>
                          <a:cs typeface="Times New Roman"/>
                        </a:rPr>
                        <a:t>分</a:t>
                      </a:r>
                      <a:r>
                        <a:rPr lang="en-US" sz="800" b="1" kern="1000" dirty="0">
                          <a:latin typeface="Times New Roman"/>
                          <a:ea typeface="方正书宋简体"/>
                          <a:cs typeface="Times New Roman"/>
                        </a:rPr>
                        <a:t>  </a:t>
                      </a:r>
                      <a:r>
                        <a:rPr lang="zh-CN" sz="800" b="1" kern="1000" dirty="0">
                          <a:latin typeface="Times New Roman"/>
                          <a:ea typeface="方正书宋简体"/>
                          <a:cs typeface="Times New Roman"/>
                        </a:rPr>
                        <a:t>类</a:t>
                      </a:r>
                    </a:p>
                  </a:txBody>
                  <a:tcPr marL="67235" marR="67235"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0">
                          <a:latin typeface="Times New Roman"/>
                          <a:ea typeface="方正书宋简体"/>
                          <a:cs typeface="Times New Roman"/>
                        </a:rPr>
                        <a:t>错</a:t>
                      </a:r>
                      <a:r>
                        <a:rPr lang="en-US" sz="800" b="1" kern="1000">
                          <a:latin typeface="Times New Roman"/>
                          <a:ea typeface="方正书宋简体"/>
                          <a:cs typeface="Times New Roman"/>
                        </a:rPr>
                        <a:t>  </a:t>
                      </a:r>
                      <a:r>
                        <a:rPr lang="zh-CN" sz="800" b="1" kern="1000">
                          <a:latin typeface="Times New Roman"/>
                          <a:ea typeface="方正书宋简体"/>
                          <a:cs typeface="Times New Roman"/>
                        </a:rPr>
                        <a:t>误</a:t>
                      </a:r>
                      <a:r>
                        <a:rPr lang="en-US" sz="800" b="1" kern="1000">
                          <a:latin typeface="Times New Roman"/>
                          <a:ea typeface="方正书宋简体"/>
                          <a:cs typeface="Times New Roman"/>
                        </a:rPr>
                        <a:t>  </a:t>
                      </a:r>
                      <a:r>
                        <a:rPr lang="zh-CN" sz="800" b="1" kern="1000">
                          <a:latin typeface="Times New Roman"/>
                          <a:ea typeface="方正书宋简体"/>
                          <a:cs typeface="Times New Roman"/>
                        </a:rPr>
                        <a:t>数</a:t>
                      </a: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800" b="1" kern="1000">
                          <a:latin typeface="Times New Roman"/>
                          <a:ea typeface="方正书宋简体"/>
                          <a:cs typeface="Times New Roman"/>
                        </a:rPr>
                        <a:t>百</a:t>
                      </a:r>
                      <a:r>
                        <a:rPr lang="en-US" sz="800" b="1" kern="1000">
                          <a:latin typeface="Times New Roman"/>
                          <a:ea typeface="方正书宋简体"/>
                          <a:cs typeface="Times New Roman"/>
                        </a:rPr>
                        <a:t>  </a:t>
                      </a:r>
                      <a:r>
                        <a:rPr lang="zh-CN" sz="800" b="1" kern="1000">
                          <a:latin typeface="Times New Roman"/>
                          <a:ea typeface="方正书宋简体"/>
                          <a:cs typeface="Times New Roman"/>
                        </a:rPr>
                        <a:t>分</a:t>
                      </a:r>
                      <a:r>
                        <a:rPr lang="en-US" sz="800" b="1" kern="1000">
                          <a:latin typeface="Times New Roman"/>
                          <a:ea typeface="方正书宋简体"/>
                          <a:cs typeface="Times New Roman"/>
                        </a:rPr>
                        <a:t>  </a:t>
                      </a:r>
                      <a:r>
                        <a:rPr lang="zh-CN" sz="800" b="1" kern="1000">
                          <a:latin typeface="Times New Roman"/>
                          <a:ea typeface="方正书宋简体"/>
                          <a:cs typeface="Times New Roman"/>
                        </a:rPr>
                        <a:t>比</a:t>
                      </a:r>
                    </a:p>
                  </a:txBody>
                  <a:tcPr marL="67235" marR="6723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5453">
                <a:tc>
                  <a:txBody>
                    <a:bodyPr/>
                    <a:lstStyle/>
                    <a:p>
                      <a:pPr marL="666750" indent="266700" algn="just">
                        <a:spcBef>
                          <a:spcPts val="95"/>
                        </a:spcBef>
                        <a:spcAft>
                          <a:spcPts val="95"/>
                        </a:spcAft>
                      </a:pPr>
                      <a:r>
                        <a:rPr lang="en-US" sz="800" b="1" kern="1000">
                          <a:latin typeface="Times New Roman"/>
                          <a:ea typeface="方正书宋简体"/>
                          <a:cs typeface="Times New Roman"/>
                        </a:rPr>
                        <a:t>l</a:t>
                      </a:r>
                      <a:r>
                        <a:rPr lang="zh-CN" sz="800" b="1" kern="1000">
                          <a:latin typeface="Times New Roman"/>
                          <a:ea typeface="方正书宋简体"/>
                          <a:cs typeface="Times New Roman"/>
                        </a:rPr>
                        <a:t>．需求错误</a:t>
                      </a:r>
                    </a:p>
                  </a:txBody>
                  <a:tcPr marL="67235" marR="67235"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1317</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8.1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需求有误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649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4.0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需求逻辑错误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153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0.9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需求不完备</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224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需求文档描述问题</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0.1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需求更改</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278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1.7</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125453">
                <a:tc>
                  <a:txBody>
                    <a:bodyPr/>
                    <a:lstStyle/>
                    <a:p>
                      <a:pPr marL="666750" indent="266700" algn="just">
                        <a:spcBef>
                          <a:spcPts val="95"/>
                        </a:spcBef>
                        <a:spcAft>
                          <a:spcPts val="95"/>
                        </a:spcAft>
                      </a:pPr>
                      <a:r>
                        <a:rPr lang="en-US" sz="800" b="1" kern="1000">
                          <a:latin typeface="Times New Roman"/>
                          <a:ea typeface="方正书宋简体"/>
                          <a:cs typeface="Times New Roman"/>
                        </a:rPr>
                        <a:t>2</a:t>
                      </a:r>
                      <a:r>
                        <a:rPr lang="zh-CN" sz="800" b="1" kern="1000">
                          <a:latin typeface="Times New Roman"/>
                          <a:ea typeface="方正书宋简体"/>
                          <a:cs typeface="Times New Roman"/>
                        </a:rPr>
                        <a:t>．功能和性能错误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2624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16.2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功能或性能有误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456</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性能不完全</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231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功能不完全</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193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适应范围有问题</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778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4.8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1"/>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用户信息和诊断信息有误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857</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5.3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2"/>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异常情况处理有误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79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0.5</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3"/>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其他功能错误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30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0.2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4"/>
                  </a:ext>
                </a:extLst>
              </a:tr>
              <a:tr h="125453">
                <a:tc>
                  <a:txBody>
                    <a:bodyPr/>
                    <a:lstStyle/>
                    <a:p>
                      <a:pPr marL="666750" indent="266700" algn="just">
                        <a:spcBef>
                          <a:spcPts val="95"/>
                        </a:spcBef>
                        <a:spcAft>
                          <a:spcPts val="95"/>
                        </a:spcAft>
                      </a:pPr>
                      <a:r>
                        <a:rPr lang="en-US" sz="800" b="1" kern="1000">
                          <a:latin typeface="Times New Roman"/>
                          <a:ea typeface="方正书宋简体"/>
                          <a:cs typeface="Times New Roman"/>
                        </a:rPr>
                        <a:t>3</a:t>
                      </a:r>
                      <a:r>
                        <a:rPr lang="zh-CN" sz="800" b="1" kern="1000">
                          <a:latin typeface="Times New Roman"/>
                          <a:ea typeface="方正书宋简体"/>
                          <a:cs typeface="Times New Roman"/>
                        </a:rPr>
                        <a:t>．结构错误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4082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25.2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5"/>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控制流和控制顺序错</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2078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12.8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6"/>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处理错</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2004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12.4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7"/>
                  </a:ext>
                </a:extLst>
              </a:tr>
              <a:tr h="125453">
                <a:tc>
                  <a:txBody>
                    <a:bodyPr/>
                    <a:lstStyle/>
                    <a:p>
                      <a:pPr marL="666750" indent="266700" algn="just">
                        <a:spcBef>
                          <a:spcPts val="95"/>
                        </a:spcBef>
                        <a:spcAft>
                          <a:spcPts val="95"/>
                        </a:spcAft>
                      </a:pPr>
                      <a:r>
                        <a:rPr lang="en-US" sz="800" b="1" kern="1000">
                          <a:latin typeface="Times New Roman"/>
                          <a:ea typeface="方正书宋简体"/>
                          <a:cs typeface="Times New Roman"/>
                        </a:rPr>
                        <a:t>4</a:t>
                      </a:r>
                      <a:r>
                        <a:rPr lang="zh-CN" sz="800" b="1" kern="1000">
                          <a:latin typeface="Times New Roman"/>
                          <a:ea typeface="方正书宋简体"/>
                          <a:cs typeface="Times New Roman"/>
                        </a:rPr>
                        <a:t>．数据错误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3638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22.4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8"/>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数据定义及数据结构错</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1805</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11.1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9"/>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数据存取及数据操作错</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1831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11.3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0"/>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其他数据问题</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0.0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1"/>
                  </a:ext>
                </a:extLst>
              </a:tr>
              <a:tr h="125453">
                <a:tc>
                  <a:txBody>
                    <a:bodyPr/>
                    <a:lstStyle/>
                    <a:p>
                      <a:pPr marL="666750" indent="266700" algn="just">
                        <a:spcBef>
                          <a:spcPts val="95"/>
                        </a:spcBef>
                        <a:spcAft>
                          <a:spcPts val="95"/>
                        </a:spcAft>
                      </a:pPr>
                      <a:r>
                        <a:rPr lang="en-US" sz="800" b="1" kern="1000">
                          <a:latin typeface="Times New Roman"/>
                          <a:ea typeface="方正书宋简体"/>
                          <a:cs typeface="Times New Roman"/>
                        </a:rPr>
                        <a:t>5</a:t>
                      </a:r>
                      <a:r>
                        <a:rPr lang="zh-CN" sz="800" b="1" kern="1000">
                          <a:latin typeface="Times New Roman"/>
                          <a:ea typeface="方正书宋简体"/>
                          <a:cs typeface="Times New Roman"/>
                        </a:rPr>
                        <a:t>．实现与编码错误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1601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u="sng" kern="1000">
                          <a:latin typeface="Times New Roman"/>
                          <a:ea typeface="方正书宋简体"/>
                          <a:cs typeface="Times New Roman"/>
                        </a:rPr>
                        <a:t>9.9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2"/>
                  </a:ext>
                </a:extLst>
              </a:tr>
              <a:tr h="125453">
                <a:tc>
                  <a:txBody>
                    <a:bodyPr/>
                    <a:lstStyle/>
                    <a:p>
                      <a:pPr marL="800100" indent="266700" algn="just">
                        <a:spcBef>
                          <a:spcPts val="95"/>
                        </a:spcBef>
                        <a:spcAft>
                          <a:spcPts val="95"/>
                        </a:spcAft>
                      </a:pPr>
                      <a:r>
                        <a:rPr lang="zh-CN" sz="800" b="1" kern="1000">
                          <a:latin typeface="Times New Roman"/>
                          <a:ea typeface="方正书宋简体"/>
                          <a:cs typeface="Times New Roman"/>
                        </a:rPr>
                        <a:t>编码及按键错误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322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17500" indent="266700" algn="ctr">
                        <a:spcBef>
                          <a:spcPts val="95"/>
                        </a:spcBef>
                        <a:spcAft>
                          <a:spcPts val="95"/>
                        </a:spcAft>
                      </a:pPr>
                      <a:r>
                        <a:rPr lang="en-US" sz="800" b="1" kern="1000">
                          <a:latin typeface="Times New Roman"/>
                          <a:ea typeface="方正书宋简体"/>
                          <a:cs typeface="Times New Roman"/>
                        </a:rPr>
                        <a:t>2.0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3"/>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违背编码风格或标准</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318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2.0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4"/>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文档有误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960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5.9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5"/>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其他实现的问题</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6"/>
                  </a:ext>
                </a:extLst>
              </a:tr>
              <a:tr h="125453">
                <a:tc>
                  <a:txBody>
                    <a:bodyPr/>
                    <a:lstStyle/>
                    <a:p>
                      <a:pPr marL="666750" indent="266700" algn="just">
                        <a:spcBef>
                          <a:spcPts val="120"/>
                        </a:spcBef>
                        <a:spcAft>
                          <a:spcPts val="120"/>
                        </a:spcAft>
                      </a:pPr>
                      <a:r>
                        <a:rPr lang="en-US" sz="800" b="1" kern="1000">
                          <a:latin typeface="Times New Roman"/>
                          <a:ea typeface="方正书宋简体"/>
                          <a:cs typeface="Times New Roman"/>
                        </a:rPr>
                        <a:t>6</a:t>
                      </a:r>
                      <a:r>
                        <a:rPr lang="zh-CN" sz="800" b="1" kern="1000">
                          <a:latin typeface="Times New Roman"/>
                          <a:ea typeface="方正书宋简体"/>
                          <a:cs typeface="Times New Roman"/>
                        </a:rPr>
                        <a:t>．软件集成错误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u="sng" kern="1000">
                          <a:latin typeface="Times New Roman"/>
                          <a:ea typeface="方正书宋简体"/>
                          <a:cs typeface="Times New Roman"/>
                        </a:rPr>
                        <a:t>1455</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u="sng" kern="1000">
                          <a:latin typeface="Times New Roman"/>
                          <a:ea typeface="方正书宋简体"/>
                          <a:cs typeface="Times New Roman"/>
                        </a:rPr>
                        <a:t>9.0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7"/>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内部接口错误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859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5.3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8"/>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外部接口有误，时间、吞吐量不匹配</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518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3.2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29"/>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其他集成错误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78</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0.5</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0"/>
                  </a:ext>
                </a:extLst>
              </a:tr>
              <a:tr h="125453">
                <a:tc>
                  <a:txBody>
                    <a:bodyPr/>
                    <a:lstStyle/>
                    <a:p>
                      <a:pPr marL="666750" indent="266700" algn="just">
                        <a:spcBef>
                          <a:spcPts val="120"/>
                        </a:spcBef>
                        <a:spcAft>
                          <a:spcPts val="120"/>
                        </a:spcAft>
                      </a:pPr>
                      <a:r>
                        <a:rPr lang="en-US" sz="800" b="1" kern="1000">
                          <a:latin typeface="Times New Roman"/>
                          <a:ea typeface="方正书宋简体"/>
                          <a:cs typeface="Times New Roman"/>
                        </a:rPr>
                        <a:t>7</a:t>
                      </a:r>
                      <a:r>
                        <a:rPr lang="zh-CN" sz="800" b="1" kern="1000">
                          <a:latin typeface="Times New Roman"/>
                          <a:ea typeface="方正书宋简体"/>
                          <a:cs typeface="Times New Roman"/>
                        </a:rPr>
                        <a:t>．系统结构错误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u="sng" kern="1000">
                          <a:latin typeface="Times New Roman"/>
                          <a:ea typeface="方正书宋简体"/>
                          <a:cs typeface="Times New Roman"/>
                        </a:rPr>
                        <a:t>282</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u="sng" kern="1000">
                          <a:latin typeface="Times New Roman"/>
                          <a:ea typeface="方正书宋简体"/>
                          <a:cs typeface="Times New Roman"/>
                        </a:rPr>
                        <a:t>1.7</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1"/>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操作系统引用或使用错</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47</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2"/>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软件结构错误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139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3"/>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恢复错误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4"/>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执行错误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64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0.4</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5"/>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诊断错误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16</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0.1</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6"/>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分割与覆盖错误</a:t>
                      </a:r>
                    </a:p>
                  </a:txBody>
                  <a:tcPr marL="67235" marR="67235"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3</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0.0</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37"/>
                  </a:ext>
                </a:extLst>
              </a:tr>
              <a:tr h="125453">
                <a:tc>
                  <a:txBody>
                    <a:bodyPr/>
                    <a:lstStyle/>
                    <a:p>
                      <a:pPr marL="800100" indent="266700" algn="just">
                        <a:spcBef>
                          <a:spcPts val="120"/>
                        </a:spcBef>
                        <a:spcAft>
                          <a:spcPts val="120"/>
                        </a:spcAft>
                      </a:pPr>
                      <a:r>
                        <a:rPr lang="zh-CN" sz="800" b="1" kern="1000">
                          <a:latin typeface="Times New Roman"/>
                          <a:ea typeface="方正书宋简体"/>
                          <a:cs typeface="Times New Roman"/>
                        </a:rPr>
                        <a:t>引用环境错误</a:t>
                      </a:r>
                    </a:p>
                  </a:txBody>
                  <a:tcPr marL="67235" marR="67235"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81000" indent="266700" algn="ctr">
                        <a:spcBef>
                          <a:spcPts val="120"/>
                        </a:spcBef>
                        <a:spcAft>
                          <a:spcPts val="120"/>
                        </a:spcAft>
                      </a:pPr>
                      <a:r>
                        <a:rPr lang="en-US" sz="800" b="1" kern="1000">
                          <a:latin typeface="Times New Roman"/>
                          <a:ea typeface="方正书宋简体"/>
                          <a:cs typeface="Times New Roman"/>
                        </a:rPr>
                        <a:t>9</a:t>
                      </a:r>
                      <a:endParaRPr lang="zh-CN" sz="800" b="1" kern="100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marL="381000" indent="266700" algn="ctr">
                        <a:spcBef>
                          <a:spcPts val="120"/>
                        </a:spcBef>
                        <a:spcAft>
                          <a:spcPts val="120"/>
                        </a:spcAft>
                      </a:pPr>
                      <a:r>
                        <a:rPr lang="en-US" sz="800" b="1" kern="1000" dirty="0">
                          <a:latin typeface="Times New Roman"/>
                          <a:ea typeface="方正书宋简体"/>
                          <a:cs typeface="Times New Roman"/>
                        </a:rPr>
                        <a:t>0.1</a:t>
                      </a:r>
                      <a:endParaRPr lang="zh-CN" sz="800" b="1" kern="1000" dirty="0">
                        <a:latin typeface="Times New Roman"/>
                        <a:ea typeface="方正书宋简体"/>
                        <a:cs typeface="Times New Roman"/>
                      </a:endParaRPr>
                    </a:p>
                  </a:txBody>
                  <a:tcPr marL="67235" marR="67235"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38"/>
                  </a:ext>
                </a:extLst>
              </a:tr>
            </a:tbl>
          </a:graphicData>
        </a:graphic>
      </p:graphicFrame>
      <p:sp>
        <p:nvSpPr>
          <p:cNvPr id="15485" name="矩形 4">
            <a:extLst>
              <a:ext uri="{FF2B5EF4-FFF2-40B4-BE49-F238E27FC236}">
                <a16:creationId xmlns:a16="http://schemas.microsoft.com/office/drawing/2014/main" id="{25315C6B-7131-45E8-8FE4-5C84EB10E3C2}"/>
              </a:ext>
            </a:extLst>
          </p:cNvPr>
          <p:cNvSpPr>
            <a:spLocks noChangeArrowheads="1"/>
          </p:cNvSpPr>
          <p:nvPr/>
        </p:nvSpPr>
        <p:spPr bwMode="auto">
          <a:xfrm>
            <a:off x="3124200" y="1306513"/>
            <a:ext cx="29543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软件错误分类统计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5486" name="灯片编号占位符 4">
            <a:extLst>
              <a:ext uri="{FF2B5EF4-FFF2-40B4-BE49-F238E27FC236}">
                <a16:creationId xmlns:a16="http://schemas.microsoft.com/office/drawing/2014/main" id="{80650EC0-E317-458A-91EA-8FD6F119FBB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AC163D-C956-49D6-A7DB-9D35F343B34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58379139"/>
      </p:ext>
    </p:extLst>
  </p:cSld>
  <p:clrMapOvr>
    <a:masterClrMapping/>
  </p:clrMapOvr>
</p:sld>
</file>

<file path=ppt/slides/slide8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BC83ED5-F14D-4EBD-A764-A75C95AA9595}"/>
              </a:ext>
            </a:extLst>
          </p:cNvPr>
          <p:cNvGraphicFramePr>
            <a:graphicFrameLocks noGrp="1"/>
          </p:cNvGraphicFramePr>
          <p:nvPr>
            <p:ph idx="1"/>
          </p:nvPr>
        </p:nvGraphicFramePr>
        <p:xfrm>
          <a:off x="533400" y="2590800"/>
          <a:ext cx="7620000" cy="2819400"/>
        </p:xfrm>
        <a:graphic>
          <a:graphicData uri="http://schemas.openxmlformats.org/drawingml/2006/table">
            <a:tbl>
              <a:tblPr/>
              <a:tblGrid>
                <a:gridCol w="4425695">
                  <a:extLst>
                    <a:ext uri="{9D8B030D-6E8A-4147-A177-3AD203B41FA5}">
                      <a16:colId xmlns:a16="http://schemas.microsoft.com/office/drawing/2014/main" val="20000"/>
                    </a:ext>
                  </a:extLst>
                </a:gridCol>
                <a:gridCol w="1647444">
                  <a:extLst>
                    <a:ext uri="{9D8B030D-6E8A-4147-A177-3AD203B41FA5}">
                      <a16:colId xmlns:a16="http://schemas.microsoft.com/office/drawing/2014/main" val="20001"/>
                    </a:ext>
                  </a:extLst>
                </a:gridCol>
                <a:gridCol w="1546861">
                  <a:extLst>
                    <a:ext uri="{9D8B030D-6E8A-4147-A177-3AD203B41FA5}">
                      <a16:colId xmlns:a16="http://schemas.microsoft.com/office/drawing/2014/main" val="20002"/>
                    </a:ext>
                  </a:extLst>
                </a:gridCol>
              </a:tblGrid>
              <a:tr h="313267">
                <a:tc>
                  <a:txBody>
                    <a:bodyPr/>
                    <a:lstStyle/>
                    <a:p>
                      <a:pPr indent="266700" algn="ctr">
                        <a:spcBef>
                          <a:spcPts val="120"/>
                        </a:spcBef>
                        <a:spcAft>
                          <a:spcPts val="120"/>
                        </a:spcAft>
                      </a:pPr>
                      <a:r>
                        <a:rPr lang="zh-CN" sz="1200" b="1" kern="1000">
                          <a:latin typeface="Times New Roman"/>
                          <a:ea typeface="方正书宋简体"/>
                          <a:cs typeface="Times New Roman"/>
                        </a:rPr>
                        <a:t>错</a:t>
                      </a:r>
                      <a:r>
                        <a:rPr lang="en-US" sz="1200" b="1" kern="1000">
                          <a:latin typeface="Times New Roman"/>
                          <a:ea typeface="方正书宋简体"/>
                          <a:cs typeface="Times New Roman"/>
                        </a:rPr>
                        <a:t>  </a:t>
                      </a:r>
                      <a:r>
                        <a:rPr lang="zh-CN" sz="1200" b="1" kern="1000">
                          <a:latin typeface="Times New Roman"/>
                          <a:ea typeface="方正书宋简体"/>
                          <a:cs typeface="Times New Roman"/>
                        </a:rPr>
                        <a:t>误</a:t>
                      </a:r>
                      <a:r>
                        <a:rPr lang="en-US" sz="1200" b="1" kern="1000">
                          <a:latin typeface="Times New Roman"/>
                          <a:ea typeface="方正书宋简体"/>
                          <a:cs typeface="Times New Roman"/>
                        </a:rPr>
                        <a:t>  </a:t>
                      </a:r>
                      <a:r>
                        <a:rPr lang="zh-CN" sz="1200" b="1" kern="1000">
                          <a:latin typeface="Times New Roman"/>
                          <a:ea typeface="方正书宋简体"/>
                          <a:cs typeface="Times New Roman"/>
                        </a:rPr>
                        <a:t>分</a:t>
                      </a:r>
                      <a:r>
                        <a:rPr lang="en-US" sz="1200" b="1" kern="1000">
                          <a:latin typeface="Times New Roman"/>
                          <a:ea typeface="方正书宋简体"/>
                          <a:cs typeface="Times New Roman"/>
                        </a:rPr>
                        <a:t>  </a:t>
                      </a:r>
                      <a:r>
                        <a:rPr lang="zh-CN" sz="1200" b="1" kern="1000">
                          <a:latin typeface="Times New Roman"/>
                          <a:ea typeface="方正书宋简体"/>
                          <a:cs typeface="Times New Roman"/>
                        </a:rPr>
                        <a:t>类</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错</a:t>
                      </a:r>
                      <a:r>
                        <a:rPr lang="en-US" sz="1200" b="1" kern="1000">
                          <a:latin typeface="Times New Roman"/>
                          <a:ea typeface="方正书宋简体"/>
                          <a:cs typeface="Times New Roman"/>
                        </a:rPr>
                        <a:t>  </a:t>
                      </a:r>
                      <a:r>
                        <a:rPr lang="zh-CN" sz="1200" b="1" kern="1000">
                          <a:latin typeface="Times New Roman"/>
                          <a:ea typeface="方正书宋简体"/>
                          <a:cs typeface="Times New Roman"/>
                        </a:rPr>
                        <a:t>误</a:t>
                      </a:r>
                      <a:r>
                        <a:rPr lang="en-US" sz="1200" b="1" kern="1000">
                          <a:latin typeface="Times New Roman"/>
                          <a:ea typeface="方正书宋简体"/>
                          <a:cs typeface="Times New Roman"/>
                        </a:rPr>
                        <a:t>  </a:t>
                      </a:r>
                      <a:r>
                        <a:rPr lang="zh-CN" sz="1200" b="1" kern="1000">
                          <a:latin typeface="Times New Roman"/>
                          <a:ea typeface="方正书宋简体"/>
                          <a:cs typeface="Times New Roman"/>
                        </a:rPr>
                        <a:t>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百</a:t>
                      </a:r>
                      <a:r>
                        <a:rPr lang="en-US" sz="1200" b="1" kern="1000">
                          <a:latin typeface="Times New Roman"/>
                          <a:ea typeface="方正书宋简体"/>
                          <a:cs typeface="Times New Roman"/>
                        </a:rPr>
                        <a:t>  </a:t>
                      </a:r>
                      <a:r>
                        <a:rPr lang="zh-CN" sz="1200" b="1" kern="1000">
                          <a:latin typeface="Times New Roman"/>
                          <a:ea typeface="方正书宋简体"/>
                          <a:cs typeface="Times New Roman"/>
                        </a:rPr>
                        <a:t>分</a:t>
                      </a:r>
                      <a:r>
                        <a:rPr lang="en-US" sz="1200" b="1" kern="1000">
                          <a:latin typeface="Times New Roman"/>
                          <a:ea typeface="方正书宋简体"/>
                          <a:cs typeface="Times New Roman"/>
                        </a:rPr>
                        <a:t>  </a:t>
                      </a:r>
                      <a:r>
                        <a:rPr lang="zh-CN" sz="1200" b="1" kern="1000">
                          <a:latin typeface="Times New Roman"/>
                          <a:ea typeface="方正书宋简体"/>
                          <a:cs typeface="Times New Roman"/>
                        </a:rPr>
                        <a:t>比</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13267">
                <a:tc>
                  <a:txBody>
                    <a:bodyPr/>
                    <a:lstStyle/>
                    <a:p>
                      <a:pPr marL="666750" indent="266700" algn="just">
                        <a:spcBef>
                          <a:spcPts val="105"/>
                        </a:spcBef>
                        <a:spcAft>
                          <a:spcPts val="105"/>
                        </a:spcAft>
                      </a:pPr>
                      <a:r>
                        <a:rPr lang="en-US" sz="1200" b="1" kern="1000" dirty="0">
                          <a:latin typeface="Times New Roman"/>
                          <a:ea typeface="方正书宋简体"/>
                          <a:cs typeface="Times New Roman"/>
                        </a:rPr>
                        <a:t>8</a:t>
                      </a:r>
                      <a:r>
                        <a:rPr lang="zh-CN" sz="1200" b="1" kern="1000" dirty="0">
                          <a:latin typeface="Times New Roman"/>
                          <a:ea typeface="方正书宋简体"/>
                          <a:cs typeface="Times New Roman"/>
                        </a:rPr>
                        <a:t>．测试定义与测试执行错误</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05"/>
                        </a:spcBef>
                        <a:spcAft>
                          <a:spcPts val="105"/>
                        </a:spcAft>
                      </a:pPr>
                      <a:r>
                        <a:rPr lang="en-US" sz="1200" b="1" u="sng" kern="1000">
                          <a:latin typeface="Times New Roman"/>
                          <a:ea typeface="方正书宋简体"/>
                          <a:cs typeface="Times New Roman"/>
                        </a:rPr>
                        <a:t>447</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05"/>
                        </a:spcBef>
                        <a:spcAft>
                          <a:spcPts val="105"/>
                        </a:spcAft>
                      </a:pPr>
                      <a:r>
                        <a:rPr lang="en-US" sz="1200" b="1" u="sng" kern="1000">
                          <a:latin typeface="Times New Roman"/>
                          <a:ea typeface="方正书宋简体"/>
                          <a:cs typeface="Times New Roman"/>
                        </a:rPr>
                        <a:t>2.8</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313267">
                <a:tc>
                  <a:txBody>
                    <a:bodyPr/>
                    <a:lstStyle/>
                    <a:p>
                      <a:pPr marL="800100" indent="266700" algn="just">
                        <a:spcBef>
                          <a:spcPts val="105"/>
                        </a:spcBef>
                        <a:spcAft>
                          <a:spcPts val="105"/>
                        </a:spcAft>
                      </a:pPr>
                      <a:r>
                        <a:rPr lang="zh-CN" sz="1200" b="1" kern="1000">
                          <a:latin typeface="Times New Roman"/>
                          <a:ea typeface="方正书宋简体"/>
                          <a:cs typeface="Times New Roman"/>
                        </a:rPr>
                        <a:t>测试设计错误</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11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0.1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313267">
                <a:tc>
                  <a:txBody>
                    <a:bodyPr/>
                    <a:lstStyle/>
                    <a:p>
                      <a:pPr marL="800100" indent="266700" algn="just">
                        <a:spcBef>
                          <a:spcPts val="105"/>
                        </a:spcBef>
                        <a:spcAft>
                          <a:spcPts val="105"/>
                        </a:spcAft>
                      </a:pPr>
                      <a:r>
                        <a:rPr lang="zh-CN" sz="1200" b="1" kern="1000">
                          <a:latin typeface="Times New Roman"/>
                          <a:ea typeface="方正书宋简体"/>
                          <a:cs typeface="Times New Roman"/>
                        </a:rPr>
                        <a:t>测试执行错误</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355</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2.2</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313267">
                <a:tc>
                  <a:txBody>
                    <a:bodyPr/>
                    <a:lstStyle/>
                    <a:p>
                      <a:pPr marL="800100" indent="266700" algn="just">
                        <a:spcBef>
                          <a:spcPts val="105"/>
                        </a:spcBef>
                        <a:spcAft>
                          <a:spcPts val="105"/>
                        </a:spcAft>
                      </a:pPr>
                      <a:r>
                        <a:rPr lang="zh-CN" sz="1200" b="1" kern="1000">
                          <a:latin typeface="Times New Roman"/>
                          <a:ea typeface="方正书宋简体"/>
                          <a:cs typeface="Times New Roman"/>
                        </a:rPr>
                        <a:t>测试文档有误</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11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0.1</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313267">
                <a:tc>
                  <a:txBody>
                    <a:bodyPr/>
                    <a:lstStyle/>
                    <a:p>
                      <a:pPr marL="800100" indent="266700" algn="just">
                        <a:spcBef>
                          <a:spcPts val="105"/>
                        </a:spcBef>
                        <a:spcAft>
                          <a:spcPts val="105"/>
                        </a:spcAft>
                      </a:pPr>
                      <a:r>
                        <a:rPr lang="zh-CN" sz="1200" b="1" kern="1000">
                          <a:latin typeface="Times New Roman"/>
                          <a:ea typeface="方正书宋简体"/>
                          <a:cs typeface="Times New Roman"/>
                        </a:rPr>
                        <a:t>测试用例不充分</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64</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0.4</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313267">
                <a:tc>
                  <a:txBody>
                    <a:bodyPr/>
                    <a:lstStyle/>
                    <a:p>
                      <a:pPr marL="800100" indent="266700" algn="just">
                        <a:spcBef>
                          <a:spcPts val="105"/>
                        </a:spcBef>
                        <a:spcAft>
                          <a:spcPts val="105"/>
                        </a:spcAft>
                      </a:pPr>
                      <a:r>
                        <a:rPr lang="zh-CN" sz="1200" b="1" kern="1000">
                          <a:latin typeface="Times New Roman"/>
                          <a:ea typeface="方正书宋简体"/>
                          <a:cs typeface="Times New Roman"/>
                        </a:rPr>
                        <a:t>其他测试错误</a:t>
                      </a: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6</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05"/>
                        </a:spcBef>
                        <a:spcAft>
                          <a:spcPts val="105"/>
                        </a:spcAft>
                      </a:pPr>
                      <a:r>
                        <a:rPr lang="en-US" sz="1200" b="1" kern="1000">
                          <a:latin typeface="Times New Roman"/>
                          <a:ea typeface="方正书宋简体"/>
                          <a:cs typeface="Times New Roman"/>
                        </a:rPr>
                        <a:t>0.0</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313267">
                <a:tc>
                  <a:txBody>
                    <a:bodyPr/>
                    <a:lstStyle/>
                    <a:p>
                      <a:pPr marL="666750" indent="266700" algn="just">
                        <a:spcBef>
                          <a:spcPts val="105"/>
                        </a:spcBef>
                        <a:spcAft>
                          <a:spcPts val="105"/>
                        </a:spcAft>
                      </a:pPr>
                      <a:r>
                        <a:rPr lang="en-US" sz="1200" b="1" kern="1000">
                          <a:latin typeface="Times New Roman"/>
                          <a:ea typeface="方正书宋简体"/>
                          <a:cs typeface="Times New Roman"/>
                        </a:rPr>
                        <a:t>9</a:t>
                      </a:r>
                      <a:r>
                        <a:rPr lang="zh-CN" sz="1200" b="1" kern="1000">
                          <a:latin typeface="Times New Roman"/>
                          <a:ea typeface="方正书宋简体"/>
                          <a:cs typeface="Times New Roman"/>
                        </a:rPr>
                        <a:t>．其他类型错误</a:t>
                      </a:r>
                    </a:p>
                  </a:txBody>
                  <a:tcPr marL="68580" marR="68580" marT="0" marB="0">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05"/>
                        </a:spcBef>
                        <a:spcAft>
                          <a:spcPts val="105"/>
                        </a:spcAft>
                      </a:pPr>
                      <a:r>
                        <a:rPr lang="en-US" sz="1200" b="1" u="sng" kern="1000">
                          <a:latin typeface="Times New Roman"/>
                          <a:ea typeface="方正书宋简体"/>
                          <a:cs typeface="Times New Roman"/>
                        </a:rPr>
                        <a:t>763</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05"/>
                        </a:spcBef>
                        <a:spcAft>
                          <a:spcPts val="105"/>
                        </a:spcAft>
                      </a:pPr>
                      <a:r>
                        <a:rPr lang="en-US" sz="1200" b="1" u="sng" kern="1000">
                          <a:latin typeface="Times New Roman"/>
                          <a:ea typeface="方正书宋简体"/>
                          <a:cs typeface="Times New Roman"/>
                        </a:rPr>
                        <a:t>4.7</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13267">
                <a:tc>
                  <a:txBody>
                    <a:bodyPr/>
                    <a:lstStyle/>
                    <a:p>
                      <a:pPr marL="666750" indent="266700" algn="just">
                        <a:spcBef>
                          <a:spcPts val="105"/>
                        </a:spcBef>
                        <a:spcAft>
                          <a:spcPts val="105"/>
                        </a:spcAft>
                      </a:pPr>
                      <a:r>
                        <a:rPr lang="zh-CN" sz="1200" b="1" kern="1000">
                          <a:latin typeface="Times New Roman"/>
                          <a:ea typeface="方正书宋简体"/>
                          <a:cs typeface="Times New Roman"/>
                        </a:rPr>
                        <a:t>总计</a:t>
                      </a: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05"/>
                        </a:spcBef>
                        <a:spcAft>
                          <a:spcPts val="105"/>
                        </a:spcAft>
                      </a:pPr>
                      <a:r>
                        <a:rPr lang="en-US" sz="1200" b="1" kern="1000">
                          <a:latin typeface="Times New Roman"/>
                          <a:ea typeface="方正书宋简体"/>
                          <a:cs typeface="Times New Roman"/>
                        </a:rPr>
                        <a:t>16209</a:t>
                      </a:r>
                      <a:endParaRPr lang="zh-CN" sz="12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05"/>
                        </a:spcBef>
                        <a:spcAft>
                          <a:spcPts val="105"/>
                        </a:spcAft>
                      </a:pPr>
                      <a:r>
                        <a:rPr lang="en-US" sz="1200" b="1" kern="1000" dirty="0">
                          <a:latin typeface="Times New Roman"/>
                          <a:ea typeface="方正书宋简体"/>
                          <a:cs typeface="Times New Roman"/>
                        </a:rPr>
                        <a:t>100.0</a:t>
                      </a:r>
                      <a:endParaRPr lang="zh-CN" sz="1200" b="1" kern="1000" dirty="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16420" name="矩形 4">
            <a:extLst>
              <a:ext uri="{FF2B5EF4-FFF2-40B4-BE49-F238E27FC236}">
                <a16:creationId xmlns:a16="http://schemas.microsoft.com/office/drawing/2014/main" id="{F13567AE-F459-46C0-80C4-646EC94870DE}"/>
              </a:ext>
            </a:extLst>
          </p:cNvPr>
          <p:cNvSpPr>
            <a:spLocks noChangeArrowheads="1"/>
          </p:cNvSpPr>
          <p:nvPr/>
        </p:nvSpPr>
        <p:spPr bwMode="auto">
          <a:xfrm>
            <a:off x="7239000" y="21336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6421" name="灯片编号占位符 4">
            <a:extLst>
              <a:ext uri="{FF2B5EF4-FFF2-40B4-BE49-F238E27FC236}">
                <a16:creationId xmlns:a16="http://schemas.microsoft.com/office/drawing/2014/main" id="{71955FB9-A681-40BB-8C39-234A69E3E1A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B11AA1-A4F0-461F-A717-C28B4D39D0D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819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71819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0202">
            <a:extLst>
              <a:ext uri="{FF2B5EF4-FFF2-40B4-BE49-F238E27FC236}">
                <a16:creationId xmlns:a16="http://schemas.microsoft.com/office/drawing/2014/main" id="{BF2D6E54-DCC2-4C32-A0A6-55CE7CFEF5B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600200" y="1828800"/>
            <a:ext cx="6030913" cy="3657600"/>
          </a:xfrm>
          <a:noFill/>
        </p:spPr>
      </p:pic>
      <p:sp>
        <p:nvSpPr>
          <p:cNvPr id="11267" name="矩形 4">
            <a:extLst>
              <a:ext uri="{FF2B5EF4-FFF2-40B4-BE49-F238E27FC236}">
                <a16:creationId xmlns:a16="http://schemas.microsoft.com/office/drawing/2014/main" id="{3047C886-793D-4F7F-AE46-6F0C5F005BA6}"/>
              </a:ext>
            </a:extLst>
          </p:cNvPr>
          <p:cNvSpPr>
            <a:spLocks noChangeArrowheads="1"/>
          </p:cNvSpPr>
          <p:nvPr/>
        </p:nvSpPr>
        <p:spPr bwMode="auto">
          <a:xfrm>
            <a:off x="3200400" y="5943600"/>
            <a:ext cx="29416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测试时间与测试费用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1268" name="灯片编号占位符 1">
            <a:extLst>
              <a:ext uri="{FF2B5EF4-FFF2-40B4-BE49-F238E27FC236}">
                <a16:creationId xmlns:a16="http://schemas.microsoft.com/office/drawing/2014/main" id="{68195E0E-F05D-41C1-9562-95E4159064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FDF9A76-1B1C-4309-B8F2-58115805838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33654843"/>
      </p:ext>
    </p:extLst>
  </p:cSld>
  <p:clrMapOvr>
    <a:masterClrMapping/>
  </p:clrMapOvr>
</p:sld>
</file>

<file path=ppt/slides/slide8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1A69FAA9-5DDC-4098-895F-82AFD4FE23A3}"/>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按错误发生的影响和后果，可能分为以下几种类型。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）较小错误：这类错误只是对系统的输出结果有一些非实质性影响，比如，输出的数据格式不符合要求等。</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）中等错误：对系统的运行有局部的影响。</a:t>
            </a:r>
          </a:p>
        </p:txBody>
      </p:sp>
      <p:sp>
        <p:nvSpPr>
          <p:cNvPr id="17411" name="灯片编号占位符 3">
            <a:extLst>
              <a:ext uri="{FF2B5EF4-FFF2-40B4-BE49-F238E27FC236}">
                <a16:creationId xmlns:a16="http://schemas.microsoft.com/office/drawing/2014/main" id="{AB284819-0241-40F7-B1F1-A40094921F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22FF5C6-2653-440A-A09E-ED63DDEB63D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5218280"/>
      </p:ext>
    </p:extLst>
  </p:cSld>
  <p:clrMapOvr>
    <a:masterClrMapping/>
  </p:clrMapOvr>
</p:sld>
</file>

<file path=ppt/slides/slide8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4AE2480F-D964-4152-A84A-DF631688E83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）较严重错误：系统的行为由于错误的干扰而出现明显不合情理的现象。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）严重错误：系统运行不可跟踪，一时不能掌握其规律，时好时坏。</a:t>
            </a:r>
          </a:p>
        </p:txBody>
      </p:sp>
      <p:pic>
        <p:nvPicPr>
          <p:cNvPr id="18435" name="Picture 4" descr="Picture16">
            <a:extLst>
              <a:ext uri="{FF2B5EF4-FFF2-40B4-BE49-F238E27FC236}">
                <a16:creationId xmlns:a16="http://schemas.microsoft.com/office/drawing/2014/main" id="{9929190D-AE86-46EC-946C-C994A74597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191000"/>
            <a:ext cx="2281238"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灯片编号占位符 3">
            <a:extLst>
              <a:ext uri="{FF2B5EF4-FFF2-40B4-BE49-F238E27FC236}">
                <a16:creationId xmlns:a16="http://schemas.microsoft.com/office/drawing/2014/main" id="{0475F4F1-B2CA-4216-8000-19A3B5A64E6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94F56AE-371D-49A4-9127-161ECD01416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0551974"/>
      </p:ext>
    </p:extLst>
  </p:cSld>
  <p:clrMapOvr>
    <a:masterClrMapping/>
  </p:clrMapOvr>
</p:sld>
</file>

<file path=ppt/slides/slide8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FA0E2309-B637-47E4-9285-F332ABA75534}"/>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）非常严重的错误：系统运行时突然停机，其原因不明，且无法软启动。</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）最严重错误：运行被测的软件导致环境遭到破坏，或是造成事故，引起生命、财产的损失。</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9459" name="灯片编号占位符 3">
            <a:extLst>
              <a:ext uri="{FF2B5EF4-FFF2-40B4-BE49-F238E27FC236}">
                <a16:creationId xmlns:a16="http://schemas.microsoft.com/office/drawing/2014/main" id="{B7434641-3843-4A98-9D78-BA82E678F27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BA7CA80-FBB8-471D-8964-FBC26B38222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34450126"/>
      </p:ext>
    </p:extLst>
  </p:cSld>
  <p:clrMapOvr>
    <a:masterClrMapping/>
  </p:clrMapOvr>
</p:sld>
</file>

<file path=ppt/slides/slide8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E2F99351-AB2C-4CC8-BFFC-FCBA9287B762}"/>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10.3  </a:t>
            </a:r>
            <a:r>
              <a:rPr lang="zh-CN" altLang="zh-CN">
                <a:ea typeface="宋体" panose="02010600030101010101" pitchFamily="2" charset="-122"/>
              </a:rPr>
              <a:t>程序中隐藏错误数量估计</a:t>
            </a:r>
          </a:p>
          <a:p>
            <a:r>
              <a:rPr lang="en-US" altLang="zh-CN">
                <a:ea typeface="宋体" panose="02010600030101010101" pitchFamily="2" charset="-122"/>
              </a:rPr>
              <a:t>	10.3.1  </a:t>
            </a:r>
            <a:r>
              <a:rPr lang="zh-CN" altLang="zh-CN">
                <a:ea typeface="宋体" panose="02010600030101010101" pitchFamily="2" charset="-122"/>
              </a:rPr>
              <a:t>撒播模型</a:t>
            </a:r>
          </a:p>
          <a:p>
            <a:r>
              <a:rPr lang="en-US" altLang="zh-CN">
                <a:ea typeface="宋体" panose="02010600030101010101" pitchFamily="2" charset="-122"/>
              </a:rPr>
              <a:t>		  </a:t>
            </a:r>
            <a:r>
              <a:rPr lang="zh-CN" altLang="zh-CN">
                <a:ea typeface="宋体" panose="02010600030101010101" pitchFamily="2" charset="-122"/>
              </a:rPr>
              <a:t>这里介绍的程序错误撒播方法是从估算池塘中养鱼数或是野生动物数所用方法得来的。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假定在池中有某个品种的鱼</a:t>
            </a:r>
            <a:r>
              <a:rPr lang="en-US" altLang="zh-CN">
                <a:ea typeface="宋体" panose="02010600030101010101" pitchFamily="2" charset="-122"/>
              </a:rPr>
              <a:t>N</a:t>
            </a:r>
            <a:r>
              <a:rPr lang="zh-CN" altLang="zh-CN">
                <a:ea typeface="宋体" panose="02010600030101010101" pitchFamily="2" charset="-122"/>
              </a:rPr>
              <a:t>尾，而且池中并没有其他品种的鱼。为了估算池中这一品种鱼的数量</a:t>
            </a:r>
            <a:r>
              <a:rPr lang="en-US" altLang="zh-CN">
                <a:ea typeface="宋体" panose="02010600030101010101" pitchFamily="2" charset="-122"/>
              </a:rPr>
              <a:t>N</a:t>
            </a:r>
            <a:r>
              <a:rPr lang="zh-CN" altLang="zh-CN">
                <a:ea typeface="宋体" panose="02010600030101010101" pitchFamily="2" charset="-122"/>
              </a:rPr>
              <a:t>，首先从池中取出</a:t>
            </a:r>
            <a:r>
              <a:rPr lang="en-US" altLang="zh-CN">
                <a:ea typeface="宋体" panose="02010600030101010101" pitchFamily="2" charset="-122"/>
              </a:rPr>
              <a:t>N</a:t>
            </a:r>
            <a:r>
              <a:rPr lang="en-US" altLang="zh-CN" baseline="-25000">
                <a:ea typeface="宋体" panose="02010600030101010101" pitchFamily="2" charset="-122"/>
              </a:rPr>
              <a:t>t</a:t>
            </a:r>
            <a:r>
              <a:rPr lang="zh-CN" altLang="zh-CN">
                <a:ea typeface="宋体" panose="02010600030101010101" pitchFamily="2" charset="-122"/>
              </a:rPr>
              <a:t>尾（当然，这是一个合理的实际上可以取得的数量），然后给这些鱼均做上有利于辨认的标记，再放回池中，使其与未作标记的鱼充分混游。</a:t>
            </a:r>
            <a:endParaRPr lang="zh-CN" altLang="en-US">
              <a:ea typeface="宋体" panose="02010600030101010101" pitchFamily="2" charset="-122"/>
            </a:endParaRPr>
          </a:p>
        </p:txBody>
      </p:sp>
      <p:sp>
        <p:nvSpPr>
          <p:cNvPr id="20483" name="灯片编号占位符 3">
            <a:extLst>
              <a:ext uri="{FF2B5EF4-FFF2-40B4-BE49-F238E27FC236}">
                <a16:creationId xmlns:a16="http://schemas.microsoft.com/office/drawing/2014/main" id="{2A08F56A-110E-4DBE-92BB-40880BE1461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4D18115-1780-47C5-B1EC-CF77CF5D79C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75242358"/>
      </p:ext>
    </p:extLst>
  </p:cSld>
  <p:clrMapOvr>
    <a:masterClrMapping/>
  </p:clrMapOvr>
</p:sld>
</file>

<file path=ppt/slides/slide8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内容占位符 2">
            <a:extLst>
              <a:ext uri="{FF2B5EF4-FFF2-40B4-BE49-F238E27FC236}">
                <a16:creationId xmlns:a16="http://schemas.microsoft.com/office/drawing/2014/main" id="{8B5E96AC-E65C-448E-B270-09A5A9C12317}"/>
              </a:ext>
            </a:extLst>
          </p:cNvPr>
          <p:cNvSpPr>
            <a:spLocks noGrp="1"/>
          </p:cNvSpPr>
          <p:nvPr>
            <p:ph idx="1"/>
          </p:nvPr>
        </p:nvSpPr>
        <p:spPr>
          <a:xfrm>
            <a:off x="152400" y="1295400"/>
            <a:ext cx="8991600" cy="4953000"/>
          </a:xfrm>
        </p:spPr>
        <p:txBody>
          <a:bodyPr/>
          <a:lstStyle/>
          <a:p>
            <a:r>
              <a:rPr lang="en-US" altLang="zh-CN">
                <a:ea typeface="宋体" panose="02010600030101010101" pitchFamily="2" charset="-122"/>
              </a:rPr>
              <a:t>		  </a:t>
            </a:r>
            <a:r>
              <a:rPr lang="zh-CN" altLang="zh-CN">
                <a:ea typeface="宋体" panose="02010600030101010101" pitchFamily="2" charset="-122"/>
              </a:rPr>
              <a:t>几天后，再从池中任意取出一些鱼样，并且根据标记加以区别，得到带标记者</a:t>
            </a:r>
            <a:r>
              <a:rPr lang="en-US" altLang="zh-CN">
                <a:ea typeface="宋体" panose="02010600030101010101" pitchFamily="2" charset="-122"/>
              </a:rPr>
              <a:t>n</a:t>
            </a:r>
            <a:r>
              <a:rPr lang="en-US" altLang="zh-CN" baseline="-25000">
                <a:ea typeface="宋体" panose="02010600030101010101" pitchFamily="2" charset="-122"/>
              </a:rPr>
              <a:t>t</a:t>
            </a:r>
            <a:r>
              <a:rPr lang="zh-CN" altLang="zh-CN">
                <a:ea typeface="宋体" panose="02010600030101010101" pitchFamily="2" charset="-122"/>
              </a:rPr>
              <a:t>尾，无标记者</a:t>
            </a:r>
            <a:r>
              <a:rPr lang="en-US" altLang="zh-CN">
                <a:ea typeface="宋体" panose="02010600030101010101" pitchFamily="2" charset="-122"/>
              </a:rPr>
              <a:t>n</a:t>
            </a:r>
            <a:r>
              <a:rPr lang="zh-CN" altLang="zh-CN">
                <a:ea typeface="宋体" panose="02010600030101010101" pitchFamily="2" charset="-122"/>
              </a:rPr>
              <a:t>尾。如果这一取样仍然是随机进行的，并不因是否带有标记而易于（或难于）捕获。</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1507" name="灯片编号占位符 3">
            <a:extLst>
              <a:ext uri="{FF2B5EF4-FFF2-40B4-BE49-F238E27FC236}">
                <a16:creationId xmlns:a16="http://schemas.microsoft.com/office/drawing/2014/main" id="{081CF6F4-B969-479B-AAC7-00DED43D1F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D3914A8-D24A-4101-A84E-18FB9126715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57647034"/>
      </p:ext>
    </p:extLst>
  </p:cSld>
  <p:clrMapOvr>
    <a:masterClrMapping/>
  </p:clrMapOvr>
</p:sld>
</file>

<file path=ppt/slides/slide8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内容占位符 2">
            <a:extLst>
              <a:ext uri="{FF2B5EF4-FFF2-40B4-BE49-F238E27FC236}">
                <a16:creationId xmlns:a16="http://schemas.microsoft.com/office/drawing/2014/main" id="{0F3635B8-867B-480E-B006-A850CE12AD7C}"/>
              </a:ext>
            </a:extLst>
          </p:cNvPr>
          <p:cNvSpPr>
            <a:spLocks noGrp="1"/>
          </p:cNvSpPr>
          <p:nvPr>
            <p:ph idx="1"/>
          </p:nvPr>
        </p:nvSpPr>
        <p:spPr/>
        <p:txBody>
          <a:bodyPr/>
          <a:lstStyle/>
          <a:p>
            <a:r>
              <a:rPr lang="en-US" altLang="zh-CN">
                <a:ea typeface="宋体" panose="02010600030101010101" pitchFamily="2" charset="-122"/>
              </a:rPr>
              <a:t>	10.3.2  </a:t>
            </a:r>
            <a:r>
              <a:rPr lang="zh-CN" altLang="zh-CN">
                <a:ea typeface="宋体" panose="02010600030101010101" pitchFamily="2" charset="-122"/>
              </a:rPr>
              <a:t>回归模型</a:t>
            </a:r>
          </a:p>
          <a:p>
            <a:r>
              <a:rPr lang="en-US" altLang="zh-CN">
                <a:ea typeface="宋体" panose="02010600030101010101" pitchFamily="2" charset="-122"/>
              </a:rPr>
              <a:t>		  </a:t>
            </a:r>
            <a:r>
              <a:rPr lang="zh-CN" altLang="zh-CN">
                <a:ea typeface="宋体" panose="02010600030101010101" pitchFamily="2" charset="-122"/>
              </a:rPr>
              <a:t>预测任何时间函数未来特性时广泛采用的一个方法是测定前面的一些数据，描出数据的曲线，然后推测出曲线的未来部分。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往往用一条曲线表示那些数据，再用最小二乘法确定曲线的参数，使其与这些数据能够取得最好的吻合。</a:t>
            </a:r>
            <a:endParaRPr lang="zh-CN" altLang="en-US">
              <a:ea typeface="宋体" panose="02010600030101010101" pitchFamily="2" charset="-122"/>
            </a:endParaRPr>
          </a:p>
        </p:txBody>
      </p:sp>
      <p:sp>
        <p:nvSpPr>
          <p:cNvPr id="22531" name="灯片编号占位符 3">
            <a:extLst>
              <a:ext uri="{FF2B5EF4-FFF2-40B4-BE49-F238E27FC236}">
                <a16:creationId xmlns:a16="http://schemas.microsoft.com/office/drawing/2014/main" id="{1A3FBA38-BA78-444E-A5E4-F8BF7B7295D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6A99E3A-08BA-4FC1-87BE-441D554C87B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7528043"/>
      </p:ext>
    </p:extLst>
  </p:cSld>
  <p:clrMapOvr>
    <a:masterClrMapping/>
  </p:clrMapOvr>
</p:sld>
</file>

<file path=ppt/slides/slide8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a:extLst>
              <a:ext uri="{FF2B5EF4-FFF2-40B4-BE49-F238E27FC236}">
                <a16:creationId xmlns:a16="http://schemas.microsoft.com/office/drawing/2014/main" id="{4E51DF25-910B-47C7-8C5B-76B1AE29EAE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在统计学中，这一过程已经标准化，称为回归分析。</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如果数据模型是一条直线，则采用线性回归分析，求得直线的斜率和截距；如果是多项式模型，则采用多项式回归，求得多项式系数。</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3555" name="灯片编号占位符 3">
            <a:extLst>
              <a:ext uri="{FF2B5EF4-FFF2-40B4-BE49-F238E27FC236}">
                <a16:creationId xmlns:a16="http://schemas.microsoft.com/office/drawing/2014/main" id="{5578A392-0213-45F9-A42B-2014C13D749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139126-1D30-4C0E-986E-0306521C38D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99136147"/>
      </p:ext>
    </p:extLst>
  </p:cSld>
  <p:clrMapOvr>
    <a:masterClrMapping/>
  </p:clrMapOvr>
</p:sld>
</file>

<file path=ppt/slides/slide8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E17D0761-AFFF-49A7-B9E1-C8CC190A2620}"/>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如果我们有一组数据，就可画出随时间变化的累积错误曲线。</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如图</a:t>
            </a:r>
            <a:r>
              <a:rPr lang="en-US" altLang="zh-CN">
                <a:ea typeface="宋体" panose="02010600030101010101" pitchFamily="2" charset="-122"/>
              </a:rPr>
              <a:t>10.1</a:t>
            </a:r>
            <a:r>
              <a:rPr lang="zh-CN" altLang="zh-CN">
                <a:ea typeface="宋体" panose="02010600030101010101" pitchFamily="2" charset="-122"/>
              </a:rPr>
              <a:t>所示，图中的三条曲线分别表示三个项目按月排错的累积数。</a:t>
            </a:r>
            <a:endParaRPr lang="en-US" altLang="zh-CN">
              <a:ea typeface="宋体" panose="02010600030101010101" pitchFamily="2" charset="-122"/>
            </a:endParaRPr>
          </a:p>
          <a:p>
            <a:r>
              <a:rPr lang="en-US" altLang="zh-CN">
                <a:ea typeface="宋体" panose="02010600030101010101" pitchFamily="2" charset="-122"/>
              </a:rPr>
              <a:t>		   Ellingson</a:t>
            </a:r>
            <a:r>
              <a:rPr lang="zh-CN" altLang="zh-CN">
                <a:ea typeface="宋体" panose="02010600030101010101" pitchFamily="2" charset="-122"/>
              </a:rPr>
              <a:t>使用回归分析方法处理累积排错数，并预测在未来开发阶段中要排除的错误数。</a:t>
            </a:r>
            <a:endParaRPr lang="en-US" altLang="zh-CN">
              <a:ea typeface="宋体" panose="02010600030101010101" pitchFamily="2" charset="-122"/>
            </a:endParaRPr>
          </a:p>
          <a:p>
            <a:r>
              <a:rPr lang="en-US" altLang="zh-CN">
                <a:ea typeface="宋体" panose="02010600030101010101" pitchFamily="2" charset="-122"/>
              </a:rPr>
              <a:t>		</a:t>
            </a:r>
            <a:endParaRPr lang="zh-CN" altLang="en-US">
              <a:ea typeface="宋体" panose="02010600030101010101" pitchFamily="2" charset="-122"/>
            </a:endParaRPr>
          </a:p>
        </p:txBody>
      </p:sp>
      <p:sp>
        <p:nvSpPr>
          <p:cNvPr id="24579" name="灯片编号占位符 3">
            <a:extLst>
              <a:ext uri="{FF2B5EF4-FFF2-40B4-BE49-F238E27FC236}">
                <a16:creationId xmlns:a16="http://schemas.microsoft.com/office/drawing/2014/main" id="{5A092D2A-D290-4710-A8A2-66B485A5C7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44F304E-92EF-462A-BD29-94E3D9FB58B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30218237"/>
      </p:ext>
    </p:extLst>
  </p:cSld>
  <p:clrMapOvr>
    <a:masterClrMapping/>
  </p:clrMapOvr>
</p:sld>
</file>

<file path=ppt/slides/slide8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095C81FD-A950-46B3-9090-7261D7873CE3}"/>
              </a:ext>
            </a:extLst>
          </p:cNvPr>
          <p:cNvSpPr>
            <a:spLocks noGrp="1"/>
          </p:cNvSpPr>
          <p:nvPr>
            <p:ph idx="1"/>
          </p:nvPr>
        </p:nvSpPr>
        <p:spPr/>
        <p:txBody>
          <a:bodyPr/>
          <a:lstStyle/>
          <a:p>
            <a:r>
              <a:rPr lang="en-US" altLang="zh-CN">
                <a:ea typeface="宋体" panose="02010600030101010101" pitchFamily="2" charset="-122"/>
              </a:rPr>
              <a:t> 		  Coutinho</a:t>
            </a:r>
            <a:r>
              <a:rPr lang="zh-CN" altLang="zh-CN">
                <a:ea typeface="宋体" panose="02010600030101010101" pitchFamily="2" charset="-122"/>
              </a:rPr>
              <a:t>把曲线画在对数坐标线上，来研究累积错误的特性。</a:t>
            </a:r>
            <a:endParaRPr lang="en-US" altLang="zh-CN">
              <a:ea typeface="宋体" panose="02010600030101010101" pitchFamily="2" charset="-122"/>
            </a:endParaRPr>
          </a:p>
          <a:p>
            <a:r>
              <a:rPr lang="en-US" altLang="zh-CN">
                <a:ea typeface="宋体" panose="02010600030101010101" pitchFamily="2" charset="-122"/>
              </a:rPr>
              <a:t>		  Nathan</a:t>
            </a:r>
            <a:r>
              <a:rPr lang="zh-CN" altLang="zh-CN">
                <a:ea typeface="宋体" panose="02010600030101010101" pitchFamily="2" charset="-122"/>
              </a:rPr>
              <a:t>则试图利用增长曲线的概念给出了软件随错误的消除而逐步改进的模型。</a:t>
            </a:r>
          </a:p>
          <a:p>
            <a:endParaRPr lang="zh-CN" altLang="en-US">
              <a:ea typeface="宋体" panose="02010600030101010101" pitchFamily="2" charset="-122"/>
            </a:endParaRPr>
          </a:p>
        </p:txBody>
      </p:sp>
      <p:sp>
        <p:nvSpPr>
          <p:cNvPr id="25603" name="灯片编号占位符 3">
            <a:extLst>
              <a:ext uri="{FF2B5EF4-FFF2-40B4-BE49-F238E27FC236}">
                <a16:creationId xmlns:a16="http://schemas.microsoft.com/office/drawing/2014/main" id="{EC757AD4-24DF-4D7D-B822-CE07E57FFA3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0ABEE4-88FA-45CD-A69E-2322A01E943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008897670"/>
      </p:ext>
    </p:extLst>
  </p:cSld>
  <p:clrMapOvr>
    <a:masterClrMapping/>
  </p:clrMapOvr>
</p:sld>
</file>

<file path=ppt/slides/slide8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1001">
            <a:extLst>
              <a:ext uri="{FF2B5EF4-FFF2-40B4-BE49-F238E27FC236}">
                <a16:creationId xmlns:a16="http://schemas.microsoft.com/office/drawing/2014/main" id="{F046BB81-6A48-4712-8E3E-ED5C52A797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819400" y="1447800"/>
            <a:ext cx="3592513" cy="4572000"/>
          </a:xfrm>
          <a:noFill/>
        </p:spPr>
      </p:pic>
      <p:sp>
        <p:nvSpPr>
          <p:cNvPr id="26627" name="矩形 4">
            <a:extLst>
              <a:ext uri="{FF2B5EF4-FFF2-40B4-BE49-F238E27FC236}">
                <a16:creationId xmlns:a16="http://schemas.microsoft.com/office/drawing/2014/main" id="{98028922-DDEA-473A-91FA-DF64E3414785}"/>
              </a:ext>
            </a:extLst>
          </p:cNvPr>
          <p:cNvSpPr>
            <a:spLocks noChangeArrowheads="1"/>
          </p:cNvSpPr>
          <p:nvPr/>
        </p:nvSpPr>
        <p:spPr bwMode="auto">
          <a:xfrm>
            <a:off x="3352800" y="624840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10.1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排错累积曲线</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8" name="灯片编号占位符 3">
            <a:extLst>
              <a:ext uri="{FF2B5EF4-FFF2-40B4-BE49-F238E27FC236}">
                <a16:creationId xmlns:a16="http://schemas.microsoft.com/office/drawing/2014/main" id="{2FB3FE87-D0BC-4D33-8309-85A6432C7E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AC5AFB6-5C3D-453B-9701-7BF8B22DEF4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829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29356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内容占位符 2">
            <a:extLst>
              <a:ext uri="{FF2B5EF4-FFF2-40B4-BE49-F238E27FC236}">
                <a16:creationId xmlns:a16="http://schemas.microsoft.com/office/drawing/2014/main" id="{81DCAD56-BE79-4840-BDA4-14B4F3D57462}"/>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．设计阶段</a:t>
            </a:r>
          </a:p>
          <a:p>
            <a:r>
              <a:rPr lang="en-US" altLang="zh-CN">
                <a:ea typeface="宋体" panose="02010600030101010101" pitchFamily="2" charset="-122"/>
              </a:rPr>
              <a:t>		  </a:t>
            </a:r>
            <a:r>
              <a:rPr lang="zh-CN" altLang="zh-CN">
                <a:ea typeface="宋体" panose="02010600030101010101" pitchFamily="2" charset="-122"/>
              </a:rPr>
              <a:t>测试的设计包括测试过程的设计和测试用例的设计。</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测试过程设计是指对给定的系统如何展开测试、展开哪些测试。</a:t>
            </a:r>
          </a:p>
          <a:p>
            <a:r>
              <a:rPr lang="en-US" altLang="zh-CN">
                <a:ea typeface="宋体" panose="02010600030101010101" pitchFamily="2" charset="-122"/>
              </a:rPr>
              <a:t>		  </a:t>
            </a:r>
            <a:r>
              <a:rPr lang="zh-CN" altLang="zh-CN">
                <a:ea typeface="宋体" panose="02010600030101010101" pitchFamily="2" charset="-122"/>
              </a:rPr>
              <a:t>测试过程的设计主要考虑测试内容和测试顺序。</a:t>
            </a:r>
          </a:p>
        </p:txBody>
      </p:sp>
      <p:sp>
        <p:nvSpPr>
          <p:cNvPr id="12291" name="灯片编号占位符 1">
            <a:extLst>
              <a:ext uri="{FF2B5EF4-FFF2-40B4-BE49-F238E27FC236}">
                <a16:creationId xmlns:a16="http://schemas.microsoft.com/office/drawing/2014/main" id="{DC363200-9F10-4166-A980-190FA9646F8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0696C9-A287-40E4-8E0E-A04E352E363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6346742"/>
      </p:ext>
    </p:extLst>
  </p:cSld>
  <p:clrMapOvr>
    <a:masterClrMapping/>
  </p:clrMapOvr>
</p:sld>
</file>

<file path=ppt/slides/slide8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1DBAD613-5EF7-45DB-989B-B18DE387473C}"/>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10.4  </a:t>
            </a:r>
            <a:r>
              <a:rPr lang="zh-CN" altLang="zh-CN">
                <a:ea typeface="宋体" panose="02010600030101010101" pitchFamily="2" charset="-122"/>
              </a:rPr>
              <a:t>软件质量特性</a:t>
            </a:r>
          </a:p>
          <a:p>
            <a:r>
              <a:rPr lang="en-US" altLang="zh-CN">
                <a:ea typeface="宋体" panose="02010600030101010101" pitchFamily="2" charset="-122"/>
              </a:rPr>
              <a:t>	1</a:t>
            </a:r>
            <a:r>
              <a:rPr lang="zh-CN" altLang="zh-CN">
                <a:ea typeface="宋体" panose="02010600030101010101" pitchFamily="2" charset="-122"/>
              </a:rPr>
              <a:t>．软件产品的三种质量</a:t>
            </a:r>
          </a:p>
          <a:p>
            <a:r>
              <a:rPr lang="en-US" altLang="zh-CN">
                <a:ea typeface="宋体" panose="02010600030101010101" pitchFamily="2" charset="-122"/>
              </a:rPr>
              <a:t>	</a:t>
            </a:r>
            <a:r>
              <a:rPr lang="zh-CN" altLang="zh-CN">
                <a:ea typeface="宋体" panose="02010600030101010101" pitchFamily="2" charset="-122"/>
              </a:rPr>
              <a:t>① 内部质量：从软件产品内部的视角，即从开发者的立场观察，软件中间产品具有的特性。它是产品在规定的条件下使用时，决定其满足规定的和隐含的要求的能力属性。</a:t>
            </a:r>
          </a:p>
        </p:txBody>
      </p:sp>
      <p:sp>
        <p:nvSpPr>
          <p:cNvPr id="27651" name="灯片编号占位符 3">
            <a:extLst>
              <a:ext uri="{FF2B5EF4-FFF2-40B4-BE49-F238E27FC236}">
                <a16:creationId xmlns:a16="http://schemas.microsoft.com/office/drawing/2014/main" id="{66CBC18F-56C0-4EAA-B933-06BDBDB4EA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3F8554-C63B-4A64-AE2B-91AC235DF81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9905042"/>
      </p:ext>
    </p:extLst>
  </p:cSld>
  <p:clrMapOvr>
    <a:masterClrMapping/>
  </p:clrMapOvr>
</p:sld>
</file>

<file path=ppt/slides/slide8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885C5D62-6CA4-45A8-A05D-5D929158A08A}"/>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② 外部质量：从软件产品外部的视角，例如从用户的立场观察和要求的特性，这些特性并不直接涉及软件内部。</a:t>
            </a:r>
          </a:p>
          <a:p>
            <a:r>
              <a:rPr lang="en-US" altLang="zh-CN">
                <a:ea typeface="宋体" panose="02010600030101010101" pitchFamily="2" charset="-122"/>
              </a:rPr>
              <a:t>	</a:t>
            </a:r>
            <a:r>
              <a:rPr lang="zh-CN" altLang="zh-CN">
                <a:ea typeface="宋体" panose="02010600030101010101" pitchFamily="2" charset="-122"/>
              </a:rPr>
              <a:t>③ 使用质量：软件产品在用户指定的特定环境下所表现出的特性。这里的“用户”是指各种类型的预期用户，也包括操作者和维护者。</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8675" name="灯片编号占位符 3">
            <a:extLst>
              <a:ext uri="{FF2B5EF4-FFF2-40B4-BE49-F238E27FC236}">
                <a16:creationId xmlns:a16="http://schemas.microsoft.com/office/drawing/2014/main" id="{899F8DCB-3B7B-4A00-9F9C-86B2A35371A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E8F5E5D-DD61-4663-9DE2-3009D565CF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82956290"/>
      </p:ext>
    </p:extLst>
  </p:cSld>
  <p:clrMapOvr>
    <a:masterClrMapping/>
  </p:clrMapOvr>
</p:sld>
</file>

<file path=ppt/slides/slide8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a:extLst>
              <a:ext uri="{FF2B5EF4-FFF2-40B4-BE49-F238E27FC236}">
                <a16:creationId xmlns:a16="http://schemas.microsoft.com/office/drawing/2014/main" id="{5E21742C-38A8-46A5-941F-F9CD9761CAC3}"/>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．内部质量和外部质量的质量模型</a:t>
            </a:r>
          </a:p>
          <a:p>
            <a:r>
              <a:rPr lang="en-US" altLang="zh-CN">
                <a:ea typeface="宋体" panose="02010600030101010101" pitchFamily="2" charset="-122"/>
              </a:rPr>
              <a:t>		  </a:t>
            </a:r>
            <a:r>
              <a:rPr lang="zh-CN" altLang="zh-CN">
                <a:ea typeface="宋体" panose="02010600030101010101" pitchFamily="2" charset="-122"/>
              </a:rPr>
              <a:t>软件产品的内部质量和外部质量模型包括了六个质量特性，每个质量特性又包含了若干子特性（参看图</a:t>
            </a:r>
            <a:r>
              <a:rPr lang="en-US" altLang="zh-CN">
                <a:ea typeface="宋体" panose="02010600030101010101" pitchFamily="2" charset="-122"/>
              </a:rPr>
              <a:t>10.2</a:t>
            </a:r>
            <a:r>
              <a:rPr lang="zh-CN" altLang="zh-CN">
                <a:ea typeface="宋体" panose="02010600030101010101" pitchFamily="2" charset="-122"/>
              </a:rPr>
              <a:t>）。</a:t>
            </a:r>
          </a:p>
          <a:p>
            <a:endParaRPr lang="zh-CN" altLang="en-US">
              <a:ea typeface="宋体" panose="02010600030101010101" pitchFamily="2" charset="-122"/>
            </a:endParaRPr>
          </a:p>
        </p:txBody>
      </p:sp>
      <p:sp>
        <p:nvSpPr>
          <p:cNvPr id="29699" name="灯片编号占位符 3">
            <a:extLst>
              <a:ext uri="{FF2B5EF4-FFF2-40B4-BE49-F238E27FC236}">
                <a16:creationId xmlns:a16="http://schemas.microsoft.com/office/drawing/2014/main" id="{7548CFFE-B738-4CAA-9CD7-2D9ECA933A1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E4C51B-A4EA-4679-A170-2648B56E592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94509718"/>
      </p:ext>
    </p:extLst>
  </p:cSld>
  <p:clrMapOvr>
    <a:masterClrMapping/>
  </p:clrMapOvr>
</p:sld>
</file>

<file path=ppt/slides/slide8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1002a">
            <a:extLst>
              <a:ext uri="{FF2B5EF4-FFF2-40B4-BE49-F238E27FC236}">
                <a16:creationId xmlns:a16="http://schemas.microsoft.com/office/drawing/2014/main" id="{D2A73A2A-32A8-4FD0-8B05-2E688D95E4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0"/>
            <a:ext cx="745172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3" name="矩形 4">
            <a:extLst>
              <a:ext uri="{FF2B5EF4-FFF2-40B4-BE49-F238E27FC236}">
                <a16:creationId xmlns:a16="http://schemas.microsoft.com/office/drawing/2014/main" id="{7EC73551-7204-4C82-96FE-FDCD86A4568B}"/>
              </a:ext>
            </a:extLst>
          </p:cNvPr>
          <p:cNvSpPr>
            <a:spLocks noChangeArrowheads="1"/>
          </p:cNvSpPr>
          <p:nvPr/>
        </p:nvSpPr>
        <p:spPr bwMode="auto">
          <a:xfrm>
            <a:off x="2743200" y="5257800"/>
            <a:ext cx="3762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外部和内部质量的质量模型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0724" name="灯片编号占位符 3">
            <a:extLst>
              <a:ext uri="{FF2B5EF4-FFF2-40B4-BE49-F238E27FC236}">
                <a16:creationId xmlns:a16="http://schemas.microsoft.com/office/drawing/2014/main" id="{F51DA586-E65D-4243-8D34-3419BCA3484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22D920A-2175-4338-A366-4C7195A1732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97338660"/>
      </p:ext>
    </p:extLst>
  </p:cSld>
  <p:clrMapOvr>
    <a:masterClrMapping/>
  </p:clrMapOvr>
</p:sld>
</file>

<file path=ppt/slides/slide8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a:extLst>
              <a:ext uri="{FF2B5EF4-FFF2-40B4-BE49-F238E27FC236}">
                <a16:creationId xmlns:a16="http://schemas.microsoft.com/office/drawing/2014/main" id="{60785E83-F8C3-483B-AD25-03365DBD83C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）功能性（</a:t>
            </a:r>
            <a:r>
              <a:rPr lang="en-US" altLang="zh-CN">
                <a:ea typeface="宋体" panose="02010600030101010101" pitchFamily="2" charset="-122"/>
              </a:rPr>
              <a:t>functionality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适合性（</a:t>
            </a:r>
            <a:r>
              <a:rPr lang="en-US" altLang="zh-CN">
                <a:ea typeface="宋体" panose="02010600030101010101" pitchFamily="2" charset="-122"/>
              </a:rPr>
              <a:t>suitability</a:t>
            </a:r>
            <a:r>
              <a:rPr lang="zh-CN" altLang="zh-CN">
                <a:ea typeface="宋体" panose="02010600030101010101" pitchFamily="2" charset="-122"/>
              </a:rPr>
              <a:t>）：软件产品为指定的任务和用户目标提供一组合适的功能的能力。</a:t>
            </a:r>
          </a:p>
          <a:p>
            <a:r>
              <a:rPr lang="en-US" altLang="zh-CN">
                <a:ea typeface="宋体" panose="02010600030101010101" pitchFamily="2" charset="-122"/>
              </a:rPr>
              <a:t>	</a:t>
            </a:r>
            <a:r>
              <a:rPr lang="zh-CN" altLang="zh-CN">
                <a:ea typeface="宋体" panose="02010600030101010101" pitchFamily="2" charset="-122"/>
              </a:rPr>
              <a:t>② 准确性（</a:t>
            </a:r>
            <a:r>
              <a:rPr lang="en-US" altLang="zh-CN">
                <a:ea typeface="宋体" panose="02010600030101010101" pitchFamily="2" charset="-122"/>
              </a:rPr>
              <a:t>accuracy</a:t>
            </a:r>
            <a:r>
              <a:rPr lang="zh-CN" altLang="zh-CN">
                <a:ea typeface="宋体" panose="02010600030101010101" pitchFamily="2" charset="-122"/>
              </a:rPr>
              <a:t>）：软件产品提供具有所需精度的正确或相符的结果或效果的能力。</a:t>
            </a:r>
          </a:p>
        </p:txBody>
      </p:sp>
      <p:sp>
        <p:nvSpPr>
          <p:cNvPr id="31747" name="灯片编号占位符 3">
            <a:extLst>
              <a:ext uri="{FF2B5EF4-FFF2-40B4-BE49-F238E27FC236}">
                <a16:creationId xmlns:a16="http://schemas.microsoft.com/office/drawing/2014/main" id="{9CA8E28F-96E4-44C7-A0D6-310E025B5E6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E19EFDA-65E3-47A7-B7C5-42B78FFEC0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47148062"/>
      </p:ext>
    </p:extLst>
  </p:cSld>
  <p:clrMapOvr>
    <a:masterClrMapping/>
  </p:clrMapOvr>
</p:sld>
</file>

<file path=ppt/slides/slide8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内容占位符 2">
            <a:extLst>
              <a:ext uri="{FF2B5EF4-FFF2-40B4-BE49-F238E27FC236}">
                <a16:creationId xmlns:a16="http://schemas.microsoft.com/office/drawing/2014/main" id="{1A3CBD31-49FF-47C2-88E2-E0A361EE2E2C}"/>
              </a:ext>
            </a:extLst>
          </p:cNvPr>
          <p:cNvSpPr>
            <a:spLocks noGrp="1"/>
          </p:cNvSpPr>
          <p:nvPr>
            <p:ph idx="1"/>
          </p:nvPr>
        </p:nvSpPr>
        <p:spPr>
          <a:xfrm>
            <a:off x="-15240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③ 互操作性（</a:t>
            </a:r>
            <a:r>
              <a:rPr lang="en-US" altLang="zh-CN">
                <a:ea typeface="宋体" panose="02010600030101010101" pitchFamily="2" charset="-122"/>
              </a:rPr>
              <a:t>interoperability</a:t>
            </a:r>
            <a:r>
              <a:rPr lang="zh-CN" altLang="zh-CN">
                <a:ea typeface="宋体" panose="02010600030101010101" pitchFamily="2" charset="-122"/>
              </a:rPr>
              <a:t>）：软件产品与一个或多个规定系统交互的能力。</a:t>
            </a:r>
          </a:p>
          <a:p>
            <a:r>
              <a:rPr lang="en-US" altLang="zh-CN">
                <a:ea typeface="宋体" panose="02010600030101010101" pitchFamily="2" charset="-122"/>
              </a:rPr>
              <a:t>	</a:t>
            </a:r>
            <a:r>
              <a:rPr lang="zh-CN" altLang="zh-CN">
                <a:ea typeface="宋体" panose="02010600030101010101" pitchFamily="2" charset="-122"/>
              </a:rPr>
              <a:t>④ 安全保密性（</a:t>
            </a:r>
            <a:r>
              <a:rPr lang="en-US" altLang="zh-CN">
                <a:ea typeface="宋体" panose="02010600030101010101" pitchFamily="2" charset="-122"/>
              </a:rPr>
              <a:t>security</a:t>
            </a:r>
            <a:r>
              <a:rPr lang="zh-CN" altLang="zh-CN">
                <a:ea typeface="宋体" panose="02010600030101010101" pitchFamily="2" charset="-122"/>
              </a:rPr>
              <a:t>）：软件产品保护信息和数据的能力，以使未授权的人员或系统不能阅读或修改这些信息和数据，而不拒绝授权人员或系统对它们的访问。</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2771" name="灯片编号占位符 3">
            <a:extLst>
              <a:ext uri="{FF2B5EF4-FFF2-40B4-BE49-F238E27FC236}">
                <a16:creationId xmlns:a16="http://schemas.microsoft.com/office/drawing/2014/main" id="{B364D3F5-EC33-414C-8B96-A4E6623C690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B778A68-2F20-45B7-A911-FC9419584DF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49551385"/>
      </p:ext>
    </p:extLst>
  </p:cSld>
  <p:clrMapOvr>
    <a:masterClrMapping/>
  </p:clrMapOvr>
</p:sld>
</file>

<file path=ppt/slides/slide8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内容占位符 2">
            <a:extLst>
              <a:ext uri="{FF2B5EF4-FFF2-40B4-BE49-F238E27FC236}">
                <a16:creationId xmlns:a16="http://schemas.microsoft.com/office/drawing/2014/main" id="{4AC2298F-0605-4728-82FA-484BF8E0713E}"/>
              </a:ext>
            </a:extLst>
          </p:cNvPr>
          <p:cNvSpPr>
            <a:spLocks noGrp="1"/>
          </p:cNvSpPr>
          <p:nvPr>
            <p:ph idx="1"/>
          </p:nvPr>
        </p:nvSpPr>
        <p:spPr>
          <a:xfrm>
            <a:off x="-381000" y="1295400"/>
            <a:ext cx="9906000" cy="4953000"/>
          </a:xfrm>
        </p:spPr>
        <p:txBody>
          <a:bodyPr/>
          <a:lstStyle/>
          <a:p>
            <a:r>
              <a:rPr lang="en-US" altLang="zh-CN">
                <a:ea typeface="宋体" panose="02010600030101010101" pitchFamily="2" charset="-122"/>
              </a:rPr>
              <a:t>	</a:t>
            </a:r>
            <a:r>
              <a:rPr lang="zh-CN" altLang="zh-CN">
                <a:ea typeface="宋体" panose="02010600030101010101" pitchFamily="2" charset="-122"/>
              </a:rPr>
              <a:t>⑤ 功能性的依从性（</a:t>
            </a:r>
            <a:r>
              <a:rPr lang="en-US" altLang="zh-CN">
                <a:ea typeface="宋体" panose="02010600030101010101" pitchFamily="2" charset="-122"/>
              </a:rPr>
              <a:t>functionality compliance</a:t>
            </a:r>
            <a:r>
              <a:rPr lang="zh-CN" altLang="zh-CN">
                <a:ea typeface="宋体" panose="02010600030101010101" pitchFamily="2" charset="-122"/>
              </a:rPr>
              <a:t>）：软件产品遵循与功能性相关的标准、约定或法规以及类似规定的能力。</a:t>
            </a:r>
          </a:p>
          <a:p>
            <a:endParaRPr lang="zh-CN" altLang="en-US">
              <a:ea typeface="宋体" panose="02010600030101010101" pitchFamily="2" charset="-122"/>
            </a:endParaRPr>
          </a:p>
        </p:txBody>
      </p:sp>
      <p:sp>
        <p:nvSpPr>
          <p:cNvPr id="33795" name="灯片编号占位符 3">
            <a:extLst>
              <a:ext uri="{FF2B5EF4-FFF2-40B4-BE49-F238E27FC236}">
                <a16:creationId xmlns:a16="http://schemas.microsoft.com/office/drawing/2014/main" id="{D157ED93-F911-4029-9E0B-0A07CD3634F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F3CA7CD-FA78-428D-8462-5D8FD7FB403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9770928"/>
      </p:ext>
    </p:extLst>
  </p:cSld>
  <p:clrMapOvr>
    <a:masterClrMapping/>
  </p:clrMapOvr>
</p:sld>
</file>

<file path=ppt/slides/slide8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内容占位符 2">
            <a:extLst>
              <a:ext uri="{FF2B5EF4-FFF2-40B4-BE49-F238E27FC236}">
                <a16:creationId xmlns:a16="http://schemas.microsoft.com/office/drawing/2014/main" id="{D4BE5ED8-8A7F-4BE6-A495-AB4CFF071F95}"/>
              </a:ext>
            </a:extLst>
          </p:cNvPr>
          <p:cNvSpPr>
            <a:spLocks noGrp="1"/>
          </p:cNvSpPr>
          <p:nvPr>
            <p:ph idx="1"/>
          </p:nvPr>
        </p:nvSpPr>
        <p:spPr>
          <a:xfrm>
            <a:off x="-228600" y="1295400"/>
            <a:ext cx="93726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）可靠性（</a:t>
            </a:r>
            <a:r>
              <a:rPr lang="en-US" altLang="zh-CN">
                <a:ea typeface="宋体" panose="02010600030101010101" pitchFamily="2" charset="-122"/>
              </a:rPr>
              <a:t>reliability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成熟性（</a:t>
            </a:r>
            <a:r>
              <a:rPr lang="en-US" altLang="zh-CN">
                <a:ea typeface="宋体" panose="02010600030101010101" pitchFamily="2" charset="-122"/>
              </a:rPr>
              <a:t>maturity</a:t>
            </a:r>
            <a:r>
              <a:rPr lang="zh-CN" altLang="zh-CN">
                <a:ea typeface="宋体" panose="02010600030101010101" pitchFamily="2" charset="-122"/>
              </a:rPr>
              <a:t>）：软件产品为避免由于软件中故障而导致失效的能力。</a:t>
            </a:r>
          </a:p>
          <a:p>
            <a:r>
              <a:rPr lang="en-US" altLang="zh-CN">
                <a:ea typeface="宋体" panose="02010600030101010101" pitchFamily="2" charset="-122"/>
              </a:rPr>
              <a:t>	</a:t>
            </a:r>
            <a:r>
              <a:rPr lang="zh-CN" altLang="zh-CN">
                <a:ea typeface="宋体" panose="02010600030101010101" pitchFamily="2" charset="-122"/>
              </a:rPr>
              <a:t>② 容错性（</a:t>
            </a:r>
            <a:r>
              <a:rPr lang="en-US" altLang="zh-CN">
                <a:ea typeface="宋体" panose="02010600030101010101" pitchFamily="2" charset="-122"/>
              </a:rPr>
              <a:t>fault tolerance</a:t>
            </a:r>
            <a:r>
              <a:rPr lang="zh-CN" altLang="zh-CN">
                <a:ea typeface="宋体" panose="02010600030101010101" pitchFamily="2" charset="-122"/>
              </a:rPr>
              <a:t>）：在软件出现故障或违反规定接口的情况下，软件产品维持规定的性能水平的能力。</a:t>
            </a:r>
          </a:p>
        </p:txBody>
      </p:sp>
      <p:sp>
        <p:nvSpPr>
          <p:cNvPr id="34819" name="灯片编号占位符 3">
            <a:extLst>
              <a:ext uri="{FF2B5EF4-FFF2-40B4-BE49-F238E27FC236}">
                <a16:creationId xmlns:a16="http://schemas.microsoft.com/office/drawing/2014/main" id="{4530AE88-9E84-455E-A391-5B9A8588A39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274722-5CD8-41E2-8DDC-C5F3EDC8455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24686707"/>
      </p:ext>
    </p:extLst>
  </p:cSld>
  <p:clrMapOvr>
    <a:masterClrMapping/>
  </p:clrMapOvr>
</p:sld>
</file>

<file path=ppt/slides/slide8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内容占位符 2">
            <a:extLst>
              <a:ext uri="{FF2B5EF4-FFF2-40B4-BE49-F238E27FC236}">
                <a16:creationId xmlns:a16="http://schemas.microsoft.com/office/drawing/2014/main" id="{2F4561B3-B19F-46B3-96C3-6A73DFA98036}"/>
              </a:ext>
            </a:extLst>
          </p:cNvPr>
          <p:cNvSpPr>
            <a:spLocks noGrp="1"/>
          </p:cNvSpPr>
          <p:nvPr>
            <p:ph idx="1"/>
          </p:nvPr>
        </p:nvSpPr>
        <p:spPr>
          <a:xfrm>
            <a:off x="-152400" y="1295400"/>
            <a:ext cx="9296400" cy="4953000"/>
          </a:xfrm>
        </p:spPr>
        <p:txBody>
          <a:bodyPr/>
          <a:lstStyle/>
          <a:p>
            <a:r>
              <a:rPr lang="en-US" altLang="zh-CN">
                <a:ea typeface="宋体" panose="02010600030101010101" pitchFamily="2" charset="-122"/>
              </a:rPr>
              <a:t>	</a:t>
            </a:r>
            <a:r>
              <a:rPr lang="zh-CN" altLang="zh-CN">
                <a:ea typeface="宋体" panose="02010600030101010101" pitchFamily="2" charset="-122"/>
              </a:rPr>
              <a:t>③ 易恢复性（</a:t>
            </a:r>
            <a:r>
              <a:rPr lang="en-US" altLang="zh-CN">
                <a:ea typeface="宋体" panose="02010600030101010101" pitchFamily="2" charset="-122"/>
              </a:rPr>
              <a:t>recoverability</a:t>
            </a:r>
            <a:r>
              <a:rPr lang="zh-CN" altLang="zh-CN">
                <a:ea typeface="宋体" panose="02010600030101010101" pitchFamily="2" charset="-122"/>
              </a:rPr>
              <a:t>）：在失效发生的情况下，软件产品重现规定的性能水平并恢复受直接影响的数据的能力。</a:t>
            </a:r>
          </a:p>
          <a:p>
            <a:r>
              <a:rPr lang="en-US" altLang="zh-CN">
                <a:ea typeface="宋体" panose="02010600030101010101" pitchFamily="2" charset="-122"/>
              </a:rPr>
              <a:t>	</a:t>
            </a:r>
            <a:r>
              <a:rPr lang="zh-CN" altLang="zh-CN">
                <a:ea typeface="宋体" panose="02010600030101010101" pitchFamily="2" charset="-122"/>
              </a:rPr>
              <a:t>④ 可靠性的依从性（</a:t>
            </a:r>
            <a:r>
              <a:rPr lang="en-US" altLang="zh-CN">
                <a:ea typeface="宋体" panose="02010600030101010101" pitchFamily="2" charset="-122"/>
              </a:rPr>
              <a:t>reliability compliance</a:t>
            </a:r>
            <a:r>
              <a:rPr lang="zh-CN" altLang="zh-CN">
                <a:ea typeface="宋体" panose="02010600030101010101" pitchFamily="2" charset="-122"/>
              </a:rPr>
              <a:t>）：软件产品遵循与可靠性相关的标准、约定或法规的能力。</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5843" name="灯片编号占位符 3">
            <a:extLst>
              <a:ext uri="{FF2B5EF4-FFF2-40B4-BE49-F238E27FC236}">
                <a16:creationId xmlns:a16="http://schemas.microsoft.com/office/drawing/2014/main" id="{E52FAF95-B222-4AF1-89BB-F8DC3D3DBCE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D73CA18-FA24-43D5-A1AC-387D451140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71620450"/>
      </p:ext>
    </p:extLst>
  </p:cSld>
  <p:clrMapOvr>
    <a:masterClrMapping/>
  </p:clrMapOvr>
</p:sld>
</file>

<file path=ppt/slides/slide8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内容占位符 2">
            <a:extLst>
              <a:ext uri="{FF2B5EF4-FFF2-40B4-BE49-F238E27FC236}">
                <a16:creationId xmlns:a16="http://schemas.microsoft.com/office/drawing/2014/main" id="{8B753129-D154-4C21-9319-85201E0E9146}"/>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）易用性（</a:t>
            </a:r>
            <a:r>
              <a:rPr lang="en-US" altLang="zh-CN">
                <a:ea typeface="宋体" panose="02010600030101010101" pitchFamily="2" charset="-122"/>
              </a:rPr>
              <a:t>usability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易理解性（</a:t>
            </a:r>
            <a:r>
              <a:rPr lang="en-US" altLang="zh-CN">
                <a:ea typeface="宋体" panose="02010600030101010101" pitchFamily="2" charset="-122"/>
              </a:rPr>
              <a:t>understandability</a:t>
            </a:r>
            <a:r>
              <a:rPr lang="zh-CN" altLang="zh-CN">
                <a:ea typeface="宋体" panose="02010600030101010101" pitchFamily="2" charset="-122"/>
              </a:rPr>
              <a:t>）：软件产品使用户能理解软件是否合适以及如何能将软件用于特定的任务和使用条件的能力。</a:t>
            </a:r>
          </a:p>
          <a:p>
            <a:r>
              <a:rPr lang="en-US" altLang="zh-CN">
                <a:ea typeface="宋体" panose="02010600030101010101" pitchFamily="2" charset="-122"/>
              </a:rPr>
              <a:t>	</a:t>
            </a:r>
            <a:r>
              <a:rPr lang="zh-CN" altLang="zh-CN">
                <a:ea typeface="宋体" panose="02010600030101010101" pitchFamily="2" charset="-122"/>
              </a:rPr>
              <a:t>② 易学性（</a:t>
            </a:r>
            <a:r>
              <a:rPr lang="en-US" altLang="zh-CN">
                <a:ea typeface="宋体" panose="02010600030101010101" pitchFamily="2" charset="-122"/>
              </a:rPr>
              <a:t>learnability</a:t>
            </a:r>
            <a:r>
              <a:rPr lang="zh-CN" altLang="zh-CN">
                <a:ea typeface="宋体" panose="02010600030101010101" pitchFamily="2" charset="-122"/>
              </a:rPr>
              <a:t>）：软件产品使用户能学习其应用的能力。</a:t>
            </a:r>
          </a:p>
        </p:txBody>
      </p:sp>
      <p:sp>
        <p:nvSpPr>
          <p:cNvPr id="36867" name="灯片编号占位符 3">
            <a:extLst>
              <a:ext uri="{FF2B5EF4-FFF2-40B4-BE49-F238E27FC236}">
                <a16:creationId xmlns:a16="http://schemas.microsoft.com/office/drawing/2014/main" id="{6FD9A83E-258F-443E-B083-09724E86D8D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0D8E99E-3C45-4842-A14E-5E38E83E553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839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895307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内容占位符 2">
            <a:extLst>
              <a:ext uri="{FF2B5EF4-FFF2-40B4-BE49-F238E27FC236}">
                <a16:creationId xmlns:a16="http://schemas.microsoft.com/office/drawing/2014/main" id="{128803EC-3470-4384-917B-6EDE8CCDB47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）测试内容：针对系统的要求，给出将如何展开测试。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）测试顺序：软件测试的一般顺序为，首先进行功能性测试，然后进行性能测试（包括压力测试、负载测试等），符合要求后进行可靠性测试，最后进行安全性测试等。</a:t>
            </a:r>
          </a:p>
        </p:txBody>
      </p:sp>
      <p:sp>
        <p:nvSpPr>
          <p:cNvPr id="13315" name="灯片编号占位符 1">
            <a:extLst>
              <a:ext uri="{FF2B5EF4-FFF2-40B4-BE49-F238E27FC236}">
                <a16:creationId xmlns:a16="http://schemas.microsoft.com/office/drawing/2014/main" id="{26DAC1C9-8361-4CE1-8FAD-D3A2EA32B3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770B3D-ED58-4CCE-B521-7507E8BC5D1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0823466"/>
      </p:ext>
    </p:extLst>
  </p:cSld>
  <p:clrMapOvr>
    <a:masterClrMapping/>
  </p:clrMapOvr>
</p:sld>
</file>

<file path=ppt/slides/slide8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内容占位符 2">
            <a:extLst>
              <a:ext uri="{FF2B5EF4-FFF2-40B4-BE49-F238E27FC236}">
                <a16:creationId xmlns:a16="http://schemas.microsoft.com/office/drawing/2014/main" id="{7ECA1B1D-AADC-4C4E-A439-52F3CDA19F5A}"/>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a:t>
            </a:r>
            <a:r>
              <a:rPr lang="zh-CN" altLang="zh-CN">
                <a:ea typeface="宋体" panose="02010600030101010101" pitchFamily="2" charset="-122"/>
              </a:rPr>
              <a:t>③ 易操作性（</a:t>
            </a:r>
            <a:r>
              <a:rPr lang="en-US" altLang="zh-CN">
                <a:ea typeface="宋体" panose="02010600030101010101" pitchFamily="2" charset="-122"/>
              </a:rPr>
              <a:t>operability</a:t>
            </a:r>
            <a:r>
              <a:rPr lang="zh-CN" altLang="zh-CN">
                <a:ea typeface="宋体" panose="02010600030101010101" pitchFamily="2" charset="-122"/>
              </a:rPr>
              <a:t>）：软件产品使用户能操作和受控制的能力。</a:t>
            </a:r>
          </a:p>
          <a:p>
            <a:r>
              <a:rPr lang="en-US" altLang="zh-CN">
                <a:ea typeface="宋体" panose="02010600030101010101" pitchFamily="2" charset="-122"/>
              </a:rPr>
              <a:t>	</a:t>
            </a:r>
            <a:r>
              <a:rPr lang="zh-CN" altLang="zh-CN">
                <a:ea typeface="宋体" panose="02010600030101010101" pitchFamily="2" charset="-122"/>
              </a:rPr>
              <a:t>④ 吸引性（</a:t>
            </a:r>
            <a:r>
              <a:rPr lang="en-US" altLang="zh-CN">
                <a:ea typeface="宋体" panose="02010600030101010101" pitchFamily="2" charset="-122"/>
              </a:rPr>
              <a:t>attractiveness</a:t>
            </a:r>
            <a:r>
              <a:rPr lang="zh-CN" altLang="zh-CN">
                <a:ea typeface="宋体" panose="02010600030101010101" pitchFamily="2" charset="-122"/>
              </a:rPr>
              <a:t>）：软件产品吸引用户的能力。</a:t>
            </a:r>
          </a:p>
          <a:p>
            <a:r>
              <a:rPr lang="en-US" altLang="zh-CN">
                <a:ea typeface="宋体" panose="02010600030101010101" pitchFamily="2" charset="-122"/>
              </a:rPr>
              <a:t>	</a:t>
            </a:r>
            <a:r>
              <a:rPr lang="zh-CN" altLang="zh-CN">
                <a:ea typeface="宋体" panose="02010600030101010101" pitchFamily="2" charset="-122"/>
              </a:rPr>
              <a:t>⑤ 易用性的依从性（</a:t>
            </a:r>
            <a:r>
              <a:rPr lang="en-US" altLang="zh-CN">
                <a:ea typeface="宋体" panose="02010600030101010101" pitchFamily="2" charset="-122"/>
              </a:rPr>
              <a:t>usability compliance</a:t>
            </a:r>
            <a:r>
              <a:rPr lang="zh-CN" altLang="zh-CN">
                <a:ea typeface="宋体" panose="02010600030101010101" pitchFamily="2" charset="-122"/>
              </a:rPr>
              <a:t>）：软件产品遵循与易用性相关的标准、约定、风格指南或法规的能力。</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37891" name="灯片编号占位符 3">
            <a:extLst>
              <a:ext uri="{FF2B5EF4-FFF2-40B4-BE49-F238E27FC236}">
                <a16:creationId xmlns:a16="http://schemas.microsoft.com/office/drawing/2014/main" id="{6CB7CEB2-EB23-4746-9C01-13AD7B79639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3118A37-E73D-4733-8355-EBAD81EB08A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39747913"/>
      </p:ext>
    </p:extLst>
  </p:cSld>
  <p:clrMapOvr>
    <a:masterClrMapping/>
  </p:clrMapOvr>
</p:sld>
</file>

<file path=ppt/slides/slide8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内容占位符 2">
            <a:extLst>
              <a:ext uri="{FF2B5EF4-FFF2-40B4-BE49-F238E27FC236}">
                <a16:creationId xmlns:a16="http://schemas.microsoft.com/office/drawing/2014/main" id="{95860605-6E31-45A2-9D05-90D83CC5EF54}"/>
              </a:ext>
            </a:extLst>
          </p:cNvPr>
          <p:cNvSpPr>
            <a:spLocks noGrp="1"/>
          </p:cNvSpPr>
          <p:nvPr>
            <p:ph idx="1"/>
          </p:nvPr>
        </p:nvSpPr>
        <p:spPr>
          <a:xfrm>
            <a:off x="-22860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）效率（</a:t>
            </a:r>
            <a:r>
              <a:rPr lang="en-US" altLang="zh-CN">
                <a:ea typeface="宋体" panose="02010600030101010101" pitchFamily="2" charset="-122"/>
              </a:rPr>
              <a:t>efficiency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时间特性（</a:t>
            </a:r>
            <a:r>
              <a:rPr lang="en-US" altLang="zh-CN">
                <a:ea typeface="宋体" panose="02010600030101010101" pitchFamily="2" charset="-122"/>
              </a:rPr>
              <a:t>time behavior</a:t>
            </a:r>
            <a:r>
              <a:rPr lang="zh-CN" altLang="zh-CN">
                <a:ea typeface="宋体" panose="02010600030101010101" pitchFamily="2" charset="-122"/>
              </a:rPr>
              <a:t>）：在规定条件下，软件产品执行其功能时，提供适当的响应和处理</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时间以及吞吐率的能力。</a:t>
            </a:r>
          </a:p>
          <a:p>
            <a:r>
              <a:rPr lang="en-US" altLang="zh-CN">
                <a:ea typeface="宋体" panose="02010600030101010101" pitchFamily="2" charset="-122"/>
              </a:rPr>
              <a:t>	</a:t>
            </a:r>
            <a:r>
              <a:rPr lang="zh-CN" altLang="zh-CN">
                <a:ea typeface="宋体" panose="02010600030101010101" pitchFamily="2" charset="-122"/>
              </a:rPr>
              <a:t>② 资源特性（</a:t>
            </a:r>
            <a:r>
              <a:rPr lang="en-US" altLang="zh-CN">
                <a:ea typeface="宋体" panose="02010600030101010101" pitchFamily="2" charset="-122"/>
              </a:rPr>
              <a:t>resource utilization</a:t>
            </a:r>
            <a:r>
              <a:rPr lang="zh-CN" altLang="zh-CN">
                <a:ea typeface="宋体" panose="02010600030101010101" pitchFamily="2" charset="-122"/>
              </a:rPr>
              <a:t>）：在规定条</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件下，软件产品执行其功能时，使用合适数量和</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类别的资源的能力。</a:t>
            </a:r>
          </a:p>
          <a:p>
            <a:r>
              <a:rPr lang="en-US" altLang="zh-CN">
                <a:ea typeface="宋体" panose="02010600030101010101" pitchFamily="2" charset="-122"/>
              </a:rPr>
              <a:t>	</a:t>
            </a:r>
            <a:r>
              <a:rPr lang="zh-CN" altLang="zh-CN">
                <a:ea typeface="宋体" panose="02010600030101010101" pitchFamily="2" charset="-122"/>
              </a:rPr>
              <a:t>③ 效率依从性（</a:t>
            </a:r>
            <a:r>
              <a:rPr lang="en-US" altLang="zh-CN">
                <a:ea typeface="宋体" panose="02010600030101010101" pitchFamily="2" charset="-122"/>
              </a:rPr>
              <a:t>efficiency compliance</a:t>
            </a:r>
            <a:r>
              <a:rPr lang="zh-CN" altLang="zh-CN">
                <a:ea typeface="宋体" panose="02010600030101010101" pitchFamily="2" charset="-122"/>
              </a:rPr>
              <a:t>）：软件产品遵循与效率相关的标准或约定的能力。</a:t>
            </a:r>
          </a:p>
          <a:p>
            <a:endParaRPr lang="zh-CN" altLang="en-US">
              <a:ea typeface="宋体" panose="02010600030101010101" pitchFamily="2" charset="-122"/>
            </a:endParaRPr>
          </a:p>
        </p:txBody>
      </p:sp>
      <p:sp>
        <p:nvSpPr>
          <p:cNvPr id="38915" name="灯片编号占位符 3">
            <a:extLst>
              <a:ext uri="{FF2B5EF4-FFF2-40B4-BE49-F238E27FC236}">
                <a16:creationId xmlns:a16="http://schemas.microsoft.com/office/drawing/2014/main" id="{D58C0D6D-1303-4F03-AED2-88293B1C622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C6BDBA0-89A7-4D50-AEF8-B38BBDCBD14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27890493"/>
      </p:ext>
    </p:extLst>
  </p:cSld>
  <p:clrMapOvr>
    <a:masterClrMapping/>
  </p:clrMapOvr>
</p:sld>
</file>

<file path=ppt/slides/slide8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3A4CC7F9-174D-4DFA-B36F-0A5D0AECD180}"/>
              </a:ext>
            </a:extLst>
          </p:cNvPr>
          <p:cNvSpPr>
            <a:spLocks noGrp="1"/>
          </p:cNvSpPr>
          <p:nvPr>
            <p:ph idx="1"/>
          </p:nvPr>
        </p:nvSpPr>
        <p:spPr>
          <a:xfrm>
            <a:off x="0" y="1295400"/>
            <a:ext cx="88392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）维护性（</a:t>
            </a:r>
            <a:r>
              <a:rPr lang="en-US" altLang="zh-CN">
                <a:ea typeface="宋体" panose="02010600030101010101" pitchFamily="2" charset="-122"/>
              </a:rPr>
              <a:t>maintainability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易分析性（</a:t>
            </a:r>
            <a:r>
              <a:rPr lang="en-US" altLang="zh-CN">
                <a:ea typeface="宋体" panose="02010600030101010101" pitchFamily="2" charset="-122"/>
              </a:rPr>
              <a:t>analyzability</a:t>
            </a:r>
            <a:r>
              <a:rPr lang="zh-CN" altLang="zh-CN">
                <a:ea typeface="宋体" panose="02010600030101010101" pitchFamily="2" charset="-122"/>
              </a:rPr>
              <a:t>）：诊断软件中的缺陷或失效原因或识别待修改部分的能力。</a:t>
            </a:r>
          </a:p>
          <a:p>
            <a:r>
              <a:rPr lang="en-US" altLang="zh-CN">
                <a:ea typeface="宋体" panose="02010600030101010101" pitchFamily="2" charset="-122"/>
              </a:rPr>
              <a:t>	</a:t>
            </a:r>
            <a:r>
              <a:rPr lang="zh-CN" altLang="zh-CN">
                <a:ea typeface="宋体" panose="02010600030101010101" pitchFamily="2" charset="-122"/>
              </a:rPr>
              <a:t>② 易改变性（</a:t>
            </a:r>
            <a:r>
              <a:rPr lang="en-US" altLang="zh-CN">
                <a:ea typeface="宋体" panose="02010600030101010101" pitchFamily="2" charset="-122"/>
              </a:rPr>
              <a:t>changeability</a:t>
            </a:r>
            <a:r>
              <a:rPr lang="zh-CN" altLang="zh-CN">
                <a:ea typeface="宋体" panose="02010600030101010101" pitchFamily="2" charset="-122"/>
              </a:rPr>
              <a:t>）：软件产品使指定的修改可被实现的能力。</a:t>
            </a:r>
          </a:p>
          <a:p>
            <a:r>
              <a:rPr lang="en-US" altLang="zh-CN">
                <a:ea typeface="宋体" panose="02010600030101010101" pitchFamily="2" charset="-122"/>
              </a:rPr>
              <a:t>	</a:t>
            </a:r>
            <a:r>
              <a:rPr lang="zh-CN" altLang="zh-CN">
                <a:ea typeface="宋体" panose="02010600030101010101" pitchFamily="2" charset="-122"/>
              </a:rPr>
              <a:t>③ 稳定性（</a:t>
            </a:r>
            <a:r>
              <a:rPr lang="en-US" altLang="zh-CN">
                <a:ea typeface="宋体" panose="02010600030101010101" pitchFamily="2" charset="-122"/>
              </a:rPr>
              <a:t>stability</a:t>
            </a:r>
            <a:r>
              <a:rPr lang="zh-CN" altLang="zh-CN">
                <a:ea typeface="宋体" panose="02010600030101010101" pitchFamily="2" charset="-122"/>
              </a:rPr>
              <a:t>）：软件产品避免由于软件修改而造成意外结果的能力。</a:t>
            </a:r>
          </a:p>
        </p:txBody>
      </p:sp>
      <p:sp>
        <p:nvSpPr>
          <p:cNvPr id="39939" name="灯片编号占位符 3">
            <a:extLst>
              <a:ext uri="{FF2B5EF4-FFF2-40B4-BE49-F238E27FC236}">
                <a16:creationId xmlns:a16="http://schemas.microsoft.com/office/drawing/2014/main" id="{C4F2C459-31EE-4308-B6AB-87E47D35C7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82597E0-0858-4A04-BCB9-BBE061CF5B9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9032735"/>
      </p:ext>
    </p:extLst>
  </p:cSld>
  <p:clrMapOvr>
    <a:masterClrMapping/>
  </p:clrMapOvr>
</p:sld>
</file>

<file path=ppt/slides/slide8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内容占位符 2">
            <a:extLst>
              <a:ext uri="{FF2B5EF4-FFF2-40B4-BE49-F238E27FC236}">
                <a16:creationId xmlns:a16="http://schemas.microsoft.com/office/drawing/2014/main" id="{F4130468-39B7-4974-A63F-8FDA27A06428}"/>
              </a:ext>
            </a:extLst>
          </p:cNvPr>
          <p:cNvSpPr>
            <a:spLocks noGrp="1"/>
          </p:cNvSpPr>
          <p:nvPr>
            <p:ph idx="1"/>
          </p:nvPr>
        </p:nvSpPr>
        <p:spPr>
          <a:xfrm>
            <a:off x="-304800" y="1295400"/>
            <a:ext cx="9296400" cy="4953000"/>
          </a:xfrm>
        </p:spPr>
        <p:txBody>
          <a:bodyPr/>
          <a:lstStyle/>
          <a:p>
            <a:r>
              <a:rPr lang="en-US" altLang="zh-CN">
                <a:ea typeface="宋体" panose="02010600030101010101" pitchFamily="2" charset="-122"/>
              </a:rPr>
              <a:t>	</a:t>
            </a:r>
            <a:r>
              <a:rPr lang="zh-CN" altLang="zh-CN">
                <a:ea typeface="宋体" panose="02010600030101010101" pitchFamily="2" charset="-122"/>
              </a:rPr>
              <a:t>④ 易测试性（</a:t>
            </a:r>
            <a:r>
              <a:rPr lang="en-US" altLang="zh-CN">
                <a:ea typeface="宋体" panose="02010600030101010101" pitchFamily="2" charset="-122"/>
              </a:rPr>
              <a:t>testability</a:t>
            </a:r>
            <a:r>
              <a:rPr lang="zh-CN" altLang="zh-CN">
                <a:ea typeface="宋体" panose="02010600030101010101" pitchFamily="2" charset="-122"/>
              </a:rPr>
              <a:t>）：软件产品使已修改软件能被确认的能力。</a:t>
            </a:r>
          </a:p>
          <a:p>
            <a:r>
              <a:rPr lang="en-US" altLang="zh-CN">
                <a:ea typeface="宋体" panose="02010600030101010101" pitchFamily="2" charset="-122"/>
              </a:rPr>
              <a:t>	</a:t>
            </a:r>
            <a:r>
              <a:rPr lang="zh-CN" altLang="zh-CN">
                <a:ea typeface="宋体" panose="02010600030101010101" pitchFamily="2" charset="-122"/>
              </a:rPr>
              <a:t>⑤ 维护性的依从性（</a:t>
            </a:r>
            <a:r>
              <a:rPr lang="en-US" altLang="zh-CN">
                <a:ea typeface="宋体" panose="02010600030101010101" pitchFamily="2" charset="-122"/>
              </a:rPr>
              <a:t>maintainability compliance</a:t>
            </a:r>
            <a:r>
              <a:rPr lang="zh-CN" altLang="zh-CN">
                <a:ea typeface="宋体" panose="02010600030101010101" pitchFamily="2" charset="-122"/>
              </a:rPr>
              <a:t>）：软件产品遵循与维护性相关的标准或约定的能力。</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0963" name="灯片编号占位符 3">
            <a:extLst>
              <a:ext uri="{FF2B5EF4-FFF2-40B4-BE49-F238E27FC236}">
                <a16:creationId xmlns:a16="http://schemas.microsoft.com/office/drawing/2014/main" id="{4227C9EC-0144-4E02-9807-54C60ECEBAD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2424EF-8134-473E-B739-808673473D0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383335798"/>
      </p:ext>
    </p:extLst>
  </p:cSld>
  <p:clrMapOvr>
    <a:masterClrMapping/>
  </p:clrMapOvr>
</p:sld>
</file>

<file path=ppt/slides/slide8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内容占位符 2">
            <a:extLst>
              <a:ext uri="{FF2B5EF4-FFF2-40B4-BE49-F238E27FC236}">
                <a16:creationId xmlns:a16="http://schemas.microsoft.com/office/drawing/2014/main" id="{EC82D71C-114C-4C8A-8BB3-887531ADE329}"/>
              </a:ext>
            </a:extLst>
          </p:cNvPr>
          <p:cNvSpPr>
            <a:spLocks noGrp="1"/>
          </p:cNvSpPr>
          <p:nvPr>
            <p:ph idx="1"/>
          </p:nvPr>
        </p:nvSpPr>
        <p:spPr>
          <a:xfrm>
            <a:off x="228600" y="13716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）可移植性（</a:t>
            </a:r>
            <a:r>
              <a:rPr lang="en-US" altLang="zh-CN">
                <a:ea typeface="宋体" panose="02010600030101010101" pitchFamily="2" charset="-122"/>
              </a:rPr>
              <a:t>portability</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① 适应性（</a:t>
            </a:r>
            <a:r>
              <a:rPr lang="en-US" altLang="zh-CN">
                <a:ea typeface="宋体" panose="02010600030101010101" pitchFamily="2" charset="-122"/>
              </a:rPr>
              <a:t>adaptability</a:t>
            </a:r>
            <a:r>
              <a:rPr lang="zh-CN" altLang="zh-CN">
                <a:ea typeface="宋体" panose="02010600030101010101" pitchFamily="2" charset="-122"/>
              </a:rPr>
              <a:t>）：软件产品毋需采用额外的活动或手段就可适应不同指定环境的能力。</a:t>
            </a:r>
          </a:p>
          <a:p>
            <a:r>
              <a:rPr lang="en-US" altLang="zh-CN">
                <a:ea typeface="宋体" panose="02010600030101010101" pitchFamily="2" charset="-122"/>
              </a:rPr>
              <a:t>	</a:t>
            </a:r>
            <a:r>
              <a:rPr lang="zh-CN" altLang="zh-CN">
                <a:ea typeface="宋体" panose="02010600030101010101" pitchFamily="2" charset="-122"/>
              </a:rPr>
              <a:t>② 易安装性（</a:t>
            </a:r>
            <a:r>
              <a:rPr lang="en-US" altLang="zh-CN">
                <a:ea typeface="宋体" panose="02010600030101010101" pitchFamily="2" charset="-122"/>
              </a:rPr>
              <a:t>installability</a:t>
            </a:r>
            <a:r>
              <a:rPr lang="zh-CN" altLang="zh-CN">
                <a:ea typeface="宋体" panose="02010600030101010101" pitchFamily="2" charset="-122"/>
              </a:rPr>
              <a:t>）：软件产品在指定环境中被安装的能力。</a:t>
            </a:r>
          </a:p>
          <a:p>
            <a:r>
              <a:rPr lang="en-US" altLang="zh-CN">
                <a:ea typeface="宋体" panose="02010600030101010101" pitchFamily="2" charset="-122"/>
              </a:rPr>
              <a:t>	</a:t>
            </a:r>
            <a:r>
              <a:rPr lang="zh-CN" altLang="zh-CN">
                <a:ea typeface="宋体" panose="02010600030101010101" pitchFamily="2" charset="-122"/>
              </a:rPr>
              <a:t>③ 共存性（</a:t>
            </a:r>
            <a:r>
              <a:rPr lang="en-US" altLang="zh-CN">
                <a:ea typeface="宋体" panose="02010600030101010101" pitchFamily="2" charset="-122"/>
              </a:rPr>
              <a:t>co-existence</a:t>
            </a:r>
            <a:r>
              <a:rPr lang="zh-CN" altLang="zh-CN">
                <a:ea typeface="宋体" panose="02010600030101010101" pitchFamily="2" charset="-122"/>
              </a:rPr>
              <a:t>）：软件产品在公共环境中与其分享公共资源的其他独立软件共存的能力。</a:t>
            </a:r>
          </a:p>
        </p:txBody>
      </p:sp>
      <p:sp>
        <p:nvSpPr>
          <p:cNvPr id="41987" name="灯片编号占位符 3">
            <a:extLst>
              <a:ext uri="{FF2B5EF4-FFF2-40B4-BE49-F238E27FC236}">
                <a16:creationId xmlns:a16="http://schemas.microsoft.com/office/drawing/2014/main" id="{D3631939-5ADD-4228-BC2A-4956FB47EE7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E2AB7AA-7E68-415A-A4C6-7E1E0A2E08E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67354560"/>
      </p:ext>
    </p:extLst>
  </p:cSld>
  <p:clrMapOvr>
    <a:masterClrMapping/>
  </p:clrMapOvr>
</p:sld>
</file>

<file path=ppt/slides/slide8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内容占位符 2">
            <a:extLst>
              <a:ext uri="{FF2B5EF4-FFF2-40B4-BE49-F238E27FC236}">
                <a16:creationId xmlns:a16="http://schemas.microsoft.com/office/drawing/2014/main" id="{C1130659-9876-49A5-89B1-A636707D47C6}"/>
              </a:ext>
            </a:extLst>
          </p:cNvPr>
          <p:cNvSpPr>
            <a:spLocks noGrp="1"/>
          </p:cNvSpPr>
          <p:nvPr>
            <p:ph idx="1"/>
          </p:nvPr>
        </p:nvSpPr>
        <p:spPr>
          <a:xfrm>
            <a:off x="-457200" y="1295400"/>
            <a:ext cx="10058400" cy="4953000"/>
          </a:xfrm>
        </p:spPr>
        <p:txBody>
          <a:bodyPr/>
          <a:lstStyle/>
          <a:p>
            <a:r>
              <a:rPr lang="en-US" altLang="zh-CN">
                <a:ea typeface="宋体" panose="02010600030101010101" pitchFamily="2" charset="-122"/>
              </a:rPr>
              <a:t>	</a:t>
            </a:r>
            <a:r>
              <a:rPr lang="zh-CN" altLang="zh-CN">
                <a:ea typeface="宋体" panose="02010600030101010101" pitchFamily="2" charset="-122"/>
              </a:rPr>
              <a:t>④ 易替换性（</a:t>
            </a:r>
            <a:r>
              <a:rPr lang="en-US" altLang="zh-CN">
                <a:ea typeface="宋体" panose="02010600030101010101" pitchFamily="2" charset="-122"/>
              </a:rPr>
              <a:t>replaceability</a:t>
            </a:r>
            <a:r>
              <a:rPr lang="zh-CN" altLang="zh-CN">
                <a:ea typeface="宋体" panose="02010600030101010101" pitchFamily="2" charset="-122"/>
              </a:rPr>
              <a:t>）：软件产品在同样</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的环境下，替代另一个相同用途的指定软件产品的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能力。</a:t>
            </a:r>
          </a:p>
          <a:p>
            <a:r>
              <a:rPr lang="en-US" altLang="zh-CN">
                <a:ea typeface="宋体" panose="02010600030101010101" pitchFamily="2" charset="-122"/>
              </a:rPr>
              <a:t>	</a:t>
            </a:r>
            <a:r>
              <a:rPr lang="zh-CN" altLang="zh-CN">
                <a:ea typeface="宋体" panose="02010600030101010101" pitchFamily="2" charset="-122"/>
              </a:rPr>
              <a:t>⑤ 可移植性的依从性（</a:t>
            </a:r>
            <a:r>
              <a:rPr lang="en-US" altLang="zh-CN">
                <a:ea typeface="宋体" panose="02010600030101010101" pitchFamily="2" charset="-122"/>
              </a:rPr>
              <a:t>portability compliance</a:t>
            </a:r>
            <a:r>
              <a:rPr lang="zh-CN" altLang="zh-CN">
                <a:ea typeface="宋体" panose="02010600030101010101" pitchFamily="2" charset="-122"/>
              </a:rPr>
              <a:t>）：软件产品遵循与可移植性相关的标准或约定的能力。</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3011" name="灯片编号占位符 3">
            <a:extLst>
              <a:ext uri="{FF2B5EF4-FFF2-40B4-BE49-F238E27FC236}">
                <a16:creationId xmlns:a16="http://schemas.microsoft.com/office/drawing/2014/main" id="{8862DEC5-1835-4B12-9BD4-EEB38AB7EA3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7B608AA-1638-44C9-B831-A154AAC4093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34959129"/>
      </p:ext>
    </p:extLst>
  </p:cSld>
  <p:clrMapOvr>
    <a:masterClrMapping/>
  </p:clrMapOvr>
</p:sld>
</file>

<file path=ppt/slides/slide8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内容占位符 2">
            <a:extLst>
              <a:ext uri="{FF2B5EF4-FFF2-40B4-BE49-F238E27FC236}">
                <a16:creationId xmlns:a16="http://schemas.microsoft.com/office/drawing/2014/main" id="{E1EE37E6-6511-498E-A4EF-8D1FCD79BFE7}"/>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．使用质量的质量模型</a:t>
            </a:r>
          </a:p>
          <a:p>
            <a:r>
              <a:rPr lang="en-US" altLang="zh-CN">
                <a:ea typeface="宋体" panose="02010600030101010101" pitchFamily="2" charset="-122"/>
              </a:rPr>
              <a:t>		  </a:t>
            </a:r>
            <a:r>
              <a:rPr lang="zh-CN" altLang="zh-CN">
                <a:ea typeface="宋体" panose="02010600030101010101" pitchFamily="2" charset="-122"/>
              </a:rPr>
              <a:t>使用质量包含有</a:t>
            </a:r>
            <a:r>
              <a:rPr lang="en-US" altLang="zh-CN">
                <a:ea typeface="宋体" panose="02010600030101010101" pitchFamily="2" charset="-122"/>
              </a:rPr>
              <a:t>4</a:t>
            </a:r>
            <a:r>
              <a:rPr lang="zh-CN" altLang="zh-CN">
                <a:ea typeface="宋体" panose="02010600030101010101" pitchFamily="2" charset="-122"/>
              </a:rPr>
              <a:t>个质量特性（参看图</a:t>
            </a:r>
            <a:r>
              <a:rPr lang="en-US" altLang="zh-CN">
                <a:ea typeface="宋体" panose="02010600030101010101" pitchFamily="2" charset="-122"/>
              </a:rPr>
              <a:t>10.3</a:t>
            </a:r>
            <a:r>
              <a:rPr lang="zh-CN" altLang="zh-CN">
                <a:ea typeface="宋体" panose="02010600030101010101" pitchFamily="2" charset="-122"/>
              </a:rPr>
              <a:t>）。</a:t>
            </a:r>
          </a:p>
          <a:p>
            <a:endParaRPr lang="zh-CN" altLang="en-US">
              <a:ea typeface="宋体" panose="02010600030101010101" pitchFamily="2" charset="-122"/>
            </a:endParaRPr>
          </a:p>
        </p:txBody>
      </p:sp>
      <p:pic>
        <p:nvPicPr>
          <p:cNvPr id="44035" name="Picture 2" descr="1003a">
            <a:extLst>
              <a:ext uri="{FF2B5EF4-FFF2-40B4-BE49-F238E27FC236}">
                <a16:creationId xmlns:a16="http://schemas.microsoft.com/office/drawing/2014/main" id="{A9351950-5E85-4598-A311-71D06ED66B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3429000"/>
            <a:ext cx="673893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6" name="矩形 4">
            <a:extLst>
              <a:ext uri="{FF2B5EF4-FFF2-40B4-BE49-F238E27FC236}">
                <a16:creationId xmlns:a16="http://schemas.microsoft.com/office/drawing/2014/main" id="{C9AC48C8-2B10-4D6D-B738-A7C09E3C4878}"/>
              </a:ext>
            </a:extLst>
          </p:cNvPr>
          <p:cNvSpPr>
            <a:spLocks noChangeArrowheads="1"/>
          </p:cNvSpPr>
          <p:nvPr/>
        </p:nvSpPr>
        <p:spPr bwMode="auto">
          <a:xfrm>
            <a:off x="3048000" y="5715000"/>
            <a:ext cx="3070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使用质量的质量模型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4037" name="灯片编号占位符 3">
            <a:extLst>
              <a:ext uri="{FF2B5EF4-FFF2-40B4-BE49-F238E27FC236}">
                <a16:creationId xmlns:a16="http://schemas.microsoft.com/office/drawing/2014/main" id="{D0DB3D73-A698-4203-88C7-07C7946DCA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81C452-AF1D-4628-9E38-67AEF57DC72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14315993"/>
      </p:ext>
    </p:extLst>
  </p:cSld>
  <p:clrMapOvr>
    <a:masterClrMapping/>
  </p:clrMapOvr>
</p:sld>
</file>

<file path=ppt/slides/slide8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内容占位符 2">
            <a:extLst>
              <a:ext uri="{FF2B5EF4-FFF2-40B4-BE49-F238E27FC236}">
                <a16:creationId xmlns:a16="http://schemas.microsoft.com/office/drawing/2014/main" id="{99FAD51A-5D4F-4402-843E-F209AE0E302E}"/>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）有效性（</a:t>
            </a:r>
            <a:r>
              <a:rPr lang="en-US" altLang="zh-CN">
                <a:ea typeface="宋体" panose="02010600030101010101" pitchFamily="2" charset="-122"/>
              </a:rPr>
              <a:t>effectiveness</a:t>
            </a:r>
            <a:r>
              <a:rPr lang="zh-CN" altLang="zh-CN">
                <a:ea typeface="宋体" panose="02010600030101010101" pitchFamily="2" charset="-122"/>
              </a:rPr>
              <a:t>）</a:t>
            </a:r>
            <a:endParaRPr lang="en-US" altLang="zh-CN">
              <a:ea typeface="宋体" panose="02010600030101010101" pitchFamily="2" charset="-122"/>
            </a:endParaRPr>
          </a:p>
          <a:p>
            <a:r>
              <a:rPr lang="zh-CN" altLang="en-US">
                <a:ea typeface="宋体" panose="02010600030101010101" pitchFamily="2" charset="-122"/>
              </a:rPr>
              <a:t>   软件产品在指定的使用环境下，使用户能达到与准确性和完备性相关的额规定目标的能力。</a:t>
            </a:r>
            <a:endParaRPr lang="zh-CN"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）生产性（</a:t>
            </a:r>
            <a:r>
              <a:rPr lang="en-US" altLang="zh-CN">
                <a:ea typeface="宋体" panose="02010600030101010101" pitchFamily="2" charset="-122"/>
              </a:rPr>
              <a:t>productivity</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）安全性（</a:t>
            </a:r>
            <a:r>
              <a:rPr lang="en-US" altLang="zh-CN">
                <a:ea typeface="宋体" panose="02010600030101010101" pitchFamily="2" charset="-122"/>
              </a:rPr>
              <a:t>safety</a:t>
            </a:r>
            <a:r>
              <a:rPr lang="zh-CN" altLang="zh-CN">
                <a:ea typeface="宋体" panose="02010600030101010101" pitchFamily="2" charset="-122"/>
              </a:rPr>
              <a:t>）</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）满意度（</a:t>
            </a:r>
            <a:r>
              <a:rPr lang="en-US" altLang="zh-CN">
                <a:ea typeface="宋体" panose="02010600030101010101" pitchFamily="2" charset="-122"/>
              </a:rPr>
              <a:t>satisfaction</a:t>
            </a:r>
            <a:r>
              <a:rPr lang="zh-CN" altLang="zh-CN">
                <a:ea typeface="宋体" panose="02010600030101010101" pitchFamily="2" charset="-122"/>
              </a:rPr>
              <a:t>）</a:t>
            </a:r>
          </a:p>
          <a:p>
            <a:endParaRPr lang="zh-CN" altLang="en-US">
              <a:ea typeface="宋体" panose="02010600030101010101" pitchFamily="2" charset="-122"/>
            </a:endParaRPr>
          </a:p>
        </p:txBody>
      </p:sp>
      <p:sp>
        <p:nvSpPr>
          <p:cNvPr id="45059" name="灯片编号占位符 3">
            <a:extLst>
              <a:ext uri="{FF2B5EF4-FFF2-40B4-BE49-F238E27FC236}">
                <a16:creationId xmlns:a16="http://schemas.microsoft.com/office/drawing/2014/main" id="{008E3A01-F4B3-4988-97E6-071B4427888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9EF878F-D5EC-4E68-AEE5-4ED4ECE0045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68358297"/>
      </p:ext>
    </p:extLst>
  </p:cSld>
  <p:clrMapOvr>
    <a:masterClrMapping/>
  </p:clrMapOvr>
</p:sld>
</file>

<file path=ppt/slides/slide8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内容占位符 2">
            <a:extLst>
              <a:ext uri="{FF2B5EF4-FFF2-40B4-BE49-F238E27FC236}">
                <a16:creationId xmlns:a16="http://schemas.microsoft.com/office/drawing/2014/main" id="{F76225F6-347B-47EE-9EAE-8F3596035D4F}"/>
              </a:ext>
            </a:extLst>
          </p:cNvPr>
          <p:cNvSpPr>
            <a:spLocks noGrp="1"/>
          </p:cNvSpPr>
          <p:nvPr>
            <p:ph idx="1"/>
          </p:nvPr>
        </p:nvSpPr>
        <p:spPr>
          <a:xfrm>
            <a:off x="-152400" y="1295400"/>
            <a:ext cx="8839200" cy="4953000"/>
          </a:xfrm>
        </p:spPr>
        <p:txBody>
          <a:bodyPr/>
          <a:lstStyle/>
          <a:p>
            <a:r>
              <a:rPr lang="en-US" altLang="zh-CN">
                <a:ea typeface="宋体" panose="02010600030101010101" pitchFamily="2" charset="-122"/>
              </a:rPr>
              <a:t>	10.5  </a:t>
            </a:r>
            <a:r>
              <a:rPr lang="zh-CN" altLang="zh-CN">
                <a:ea typeface="宋体" panose="02010600030101010101" pitchFamily="2" charset="-122"/>
              </a:rPr>
              <a:t>与软件质量管理相关的若干过程</a:t>
            </a:r>
          </a:p>
          <a:p>
            <a:r>
              <a:rPr lang="en-US" altLang="zh-CN">
                <a:ea typeface="宋体" panose="02010600030101010101" pitchFamily="2" charset="-122"/>
              </a:rPr>
              <a:t>	10.5.1  </a:t>
            </a:r>
            <a:r>
              <a:rPr lang="zh-CN" altLang="zh-CN">
                <a:ea typeface="宋体" panose="02010600030101010101" pitchFamily="2" charset="-122"/>
              </a:rPr>
              <a:t>软件质量保证过程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软件质量（</a:t>
            </a:r>
            <a:r>
              <a:rPr lang="en-US" altLang="zh-CN">
                <a:ea typeface="宋体" panose="02010600030101010101" pitchFamily="2" charset="-122"/>
              </a:rPr>
              <a:t>Software Quality Assurance Processes</a:t>
            </a:r>
            <a:r>
              <a:rPr lang="zh-CN" altLang="zh-CN">
                <a:ea typeface="宋体" panose="02010600030101010101" pitchFamily="2" charset="-122"/>
              </a:rPr>
              <a:t>）保证的目的在于确保工作产品和工作过程遵循规定的要求和已制定的计划。</a:t>
            </a:r>
          </a:p>
        </p:txBody>
      </p:sp>
      <p:sp>
        <p:nvSpPr>
          <p:cNvPr id="46083" name="灯片编号占位符 3">
            <a:extLst>
              <a:ext uri="{FF2B5EF4-FFF2-40B4-BE49-F238E27FC236}">
                <a16:creationId xmlns:a16="http://schemas.microsoft.com/office/drawing/2014/main" id="{BF285EAE-CBE6-4F02-B2A9-449F34F8C23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37DE2D4-F7C5-483C-AEDB-112AF61BC1E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0792589"/>
      </p:ext>
    </p:extLst>
  </p:cSld>
  <p:clrMapOvr>
    <a:masterClrMapping/>
  </p:clrMapOvr>
</p:sld>
</file>

<file path=ppt/slides/slide8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内容占位符 2">
            <a:extLst>
              <a:ext uri="{FF2B5EF4-FFF2-40B4-BE49-F238E27FC236}">
                <a16:creationId xmlns:a16="http://schemas.microsoft.com/office/drawing/2014/main" id="{B330A743-D2D4-4837-9321-CB9AB7C21F8D}"/>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．应取得的成果</a:t>
            </a:r>
          </a:p>
          <a:p>
            <a:r>
              <a:rPr lang="en-US" altLang="zh-CN">
                <a:ea typeface="宋体" panose="02010600030101010101" pitchFamily="2" charset="-122"/>
              </a:rPr>
              <a:t>	</a:t>
            </a:r>
            <a:r>
              <a:rPr lang="zh-CN" altLang="zh-CN">
                <a:ea typeface="宋体" panose="02010600030101010101" pitchFamily="2" charset="-122"/>
              </a:rPr>
              <a:t>① 制定出实施质量保证的策略。</a:t>
            </a:r>
          </a:p>
          <a:p>
            <a:r>
              <a:rPr lang="en-US" altLang="zh-CN">
                <a:ea typeface="宋体" panose="02010600030101010101" pitchFamily="2" charset="-122"/>
              </a:rPr>
              <a:t>	</a:t>
            </a:r>
            <a:r>
              <a:rPr lang="zh-CN" altLang="zh-CN">
                <a:ea typeface="宋体" panose="02010600030101010101" pitchFamily="2" charset="-122"/>
              </a:rPr>
              <a:t>② 得到实施软件质量保证的相关数据并予以维护。</a:t>
            </a:r>
          </a:p>
          <a:p>
            <a:r>
              <a:rPr lang="en-US" altLang="zh-CN">
                <a:ea typeface="宋体" panose="02010600030101010101" pitchFamily="2" charset="-122"/>
              </a:rPr>
              <a:t>	</a:t>
            </a:r>
            <a:r>
              <a:rPr lang="zh-CN" altLang="zh-CN">
                <a:ea typeface="宋体" panose="02010600030101010101" pitchFamily="2" charset="-122"/>
              </a:rPr>
              <a:t>③ 识别了出现的问题或不符合要求的现象并作了记录。</a:t>
            </a:r>
          </a:p>
          <a:p>
            <a:r>
              <a:rPr lang="en-US" altLang="zh-CN">
                <a:ea typeface="宋体" panose="02010600030101010101" pitchFamily="2" charset="-122"/>
              </a:rPr>
              <a:t>	</a:t>
            </a:r>
            <a:r>
              <a:rPr lang="zh-CN" altLang="zh-CN">
                <a:ea typeface="宋体" panose="02010600030101010101" pitchFamily="2" charset="-122"/>
              </a:rPr>
              <a:t>④ 产品、过程和活动对于适用标准、规程和要求的遵循状况得到了验证。</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7107" name="灯片编号占位符 3">
            <a:extLst>
              <a:ext uri="{FF2B5EF4-FFF2-40B4-BE49-F238E27FC236}">
                <a16:creationId xmlns:a16="http://schemas.microsoft.com/office/drawing/2014/main" id="{3C458CD0-8144-4C49-BE0E-6C16BB85B62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488F46D-930B-44D5-9B98-2023115BA18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849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75131370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内容占位符 2">
            <a:extLst>
              <a:ext uri="{FF2B5EF4-FFF2-40B4-BE49-F238E27FC236}">
                <a16:creationId xmlns:a16="http://schemas.microsoft.com/office/drawing/2014/main" id="{CAEBE09E-7F0D-4440-9BB6-04876151195D}"/>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软件测试的任务有两个方面：一方面是尽可能多地发现系统中的</a:t>
            </a:r>
            <a:r>
              <a:rPr lang="en-US" altLang="zh-CN">
                <a:ea typeface="宋体" panose="02010600030101010101" pitchFamily="2" charset="-122"/>
              </a:rPr>
              <a:t>Bug</a:t>
            </a:r>
            <a:r>
              <a:rPr lang="zh-CN" altLang="zh-CN">
                <a:ea typeface="宋体" panose="02010600030101010101" pitchFamily="2" charset="-122"/>
              </a:rPr>
              <a:t>；另一方面是评估系统的性能，我们设计的测试输入数据这两方面都要满足。</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pic>
        <p:nvPicPr>
          <p:cNvPr id="4" name="Picture 16" descr="j0301252">
            <a:extLst>
              <a:ext uri="{FF2B5EF4-FFF2-40B4-BE49-F238E27FC236}">
                <a16:creationId xmlns:a16="http://schemas.microsoft.com/office/drawing/2014/main" id="{0A78F1B2-1D09-4681-8826-3AED5574C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657600"/>
            <a:ext cx="2895600" cy="2476500"/>
          </a:xfrm>
          <a:prstGeom prst="rect">
            <a:avLst/>
          </a:prstGeom>
          <a:solidFill>
            <a:srgbClr val="3366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340" name="灯片编号占位符 1">
            <a:extLst>
              <a:ext uri="{FF2B5EF4-FFF2-40B4-BE49-F238E27FC236}">
                <a16:creationId xmlns:a16="http://schemas.microsoft.com/office/drawing/2014/main" id="{BD547902-EAC6-48B8-A5C2-F84ACD2D103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B44D287-5964-4D21-8B0C-AA0B5EB8B3E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923691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内容占位符 2">
            <a:extLst>
              <a:ext uri="{FF2B5EF4-FFF2-40B4-BE49-F238E27FC236}">
                <a16:creationId xmlns:a16="http://schemas.microsoft.com/office/drawing/2014/main" id="{41102E8A-EAA5-4647-B7A5-CA792537657A}"/>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．活动及任务</a:t>
            </a:r>
          </a:p>
          <a:p>
            <a:r>
              <a:rPr lang="en-US" altLang="zh-CN">
                <a:ea typeface="宋体" panose="02010600030101010101" pitchFamily="2" charset="-122"/>
              </a:rPr>
              <a:t>		  </a:t>
            </a:r>
            <a:r>
              <a:rPr lang="zh-CN" altLang="zh-CN">
                <a:ea typeface="宋体" panose="02010600030101010101" pitchFamily="2" charset="-122"/>
              </a:rPr>
              <a:t>质量保证过程包括以下</a:t>
            </a:r>
            <a:r>
              <a:rPr lang="en-US" altLang="zh-CN">
                <a:ea typeface="宋体" panose="02010600030101010101" pitchFamily="2" charset="-122"/>
              </a:rPr>
              <a:t>4</a:t>
            </a:r>
            <a:r>
              <a:rPr lang="zh-CN" altLang="zh-CN">
                <a:ea typeface="宋体" panose="02010600030101010101" pitchFamily="2" charset="-122"/>
              </a:rPr>
              <a:t>项活动：</a:t>
            </a:r>
          </a:p>
          <a:p>
            <a:r>
              <a:rPr lang="en-US" altLang="zh-CN">
                <a:ea typeface="宋体" panose="02010600030101010101" pitchFamily="2" charset="-122"/>
              </a:rPr>
              <a:t>	</a:t>
            </a:r>
            <a:r>
              <a:rPr lang="zh-CN" altLang="zh-CN">
                <a:ea typeface="宋体" panose="02010600030101010101" pitchFamily="2" charset="-122"/>
              </a:rPr>
              <a:t>① 过程实施，包含</a:t>
            </a:r>
            <a:r>
              <a:rPr lang="en-US" altLang="zh-CN">
                <a:ea typeface="宋体" panose="02010600030101010101" pitchFamily="2" charset="-122"/>
              </a:rPr>
              <a:t>4</a:t>
            </a:r>
            <a:r>
              <a:rPr lang="zh-CN" altLang="zh-CN">
                <a:ea typeface="宋体" panose="02010600030101010101" pitchFamily="2" charset="-122"/>
              </a:rPr>
              <a:t>项任务：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）制定项目适用的质量保证过程，该过程的目标是要确保软件产品和软件过程符合规定的要求，并遵循了为其制定的计划。</a:t>
            </a:r>
          </a:p>
        </p:txBody>
      </p:sp>
      <p:sp>
        <p:nvSpPr>
          <p:cNvPr id="48131" name="灯片编号占位符 3">
            <a:extLst>
              <a:ext uri="{FF2B5EF4-FFF2-40B4-BE49-F238E27FC236}">
                <a16:creationId xmlns:a16="http://schemas.microsoft.com/office/drawing/2014/main" id="{485FC6C8-D0D0-42BA-B485-E0D5A678E67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6A31D89-C5FC-4BEE-9BCB-996734B1522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32017892"/>
      </p:ext>
    </p:extLst>
  </p:cSld>
  <p:clrMapOvr>
    <a:masterClrMapping/>
  </p:clrMapOvr>
</p:sld>
</file>

<file path=ppt/slides/slide8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内容占位符 2">
            <a:extLst>
              <a:ext uri="{FF2B5EF4-FFF2-40B4-BE49-F238E27FC236}">
                <a16:creationId xmlns:a16="http://schemas.microsoft.com/office/drawing/2014/main" id="{E4EFF3DB-04B4-4CF6-930E-35794C7CBF2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）软件质量保证过程应与相关的软件验证过程、软件确认过程、软件评审过程及软件审核过程相协调。</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）要为质量保证活动和任务制定计划，并形成文档，加以实施和维护。</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49155" name="灯片编号占位符 3">
            <a:extLst>
              <a:ext uri="{FF2B5EF4-FFF2-40B4-BE49-F238E27FC236}">
                <a16:creationId xmlns:a16="http://schemas.microsoft.com/office/drawing/2014/main" id="{2EFCFB54-5684-4A13-B22D-85F5F402C64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675E1D3-3346-4ED0-811F-3E13E4AC43C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625087287"/>
      </p:ext>
    </p:extLst>
  </p:cSld>
  <p:clrMapOvr>
    <a:masterClrMapping/>
  </p:clrMapOvr>
</p:sld>
</file>

<file path=ppt/slides/slide8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内容占位符 2">
            <a:extLst>
              <a:ext uri="{FF2B5EF4-FFF2-40B4-BE49-F238E27FC236}">
                <a16:creationId xmlns:a16="http://schemas.microsoft.com/office/drawing/2014/main" id="{B5B8A304-7C7B-4749-B238-BA2E38D9791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）执行质量保证活动中出现的问题及其解决办法要做记录。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）按合同的规定，需方应能得到质量保证活动和任务的记录。</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）应确保负责保证符合合同要求的人员具有组织上的独立性，以及资源和权力，以使他们进行客观的评价，并启动、影响、解决和验证问题的解决。</a:t>
            </a:r>
          </a:p>
          <a:p>
            <a:endParaRPr lang="zh-CN" altLang="en-US">
              <a:ea typeface="宋体" panose="02010600030101010101" pitchFamily="2" charset="-122"/>
            </a:endParaRPr>
          </a:p>
        </p:txBody>
      </p:sp>
      <p:sp>
        <p:nvSpPr>
          <p:cNvPr id="50179" name="灯片编号占位符 3">
            <a:extLst>
              <a:ext uri="{FF2B5EF4-FFF2-40B4-BE49-F238E27FC236}">
                <a16:creationId xmlns:a16="http://schemas.microsoft.com/office/drawing/2014/main" id="{665B3AFF-F06F-4251-8D64-84E9E968C2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0CFB4F-34C7-46C1-AC5C-57A4411B61C8}"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6386251"/>
      </p:ext>
    </p:extLst>
  </p:cSld>
  <p:clrMapOvr>
    <a:masterClrMapping/>
  </p:clrMapOvr>
</p:sld>
</file>

<file path=ppt/slides/slide8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内容占位符 2">
            <a:extLst>
              <a:ext uri="{FF2B5EF4-FFF2-40B4-BE49-F238E27FC236}">
                <a16:creationId xmlns:a16="http://schemas.microsoft.com/office/drawing/2014/main" id="{8E3519CC-655A-45F7-9658-D3B40C8768C3}"/>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② 产品保证，包含</a:t>
            </a:r>
            <a:r>
              <a:rPr lang="en-US" altLang="zh-CN">
                <a:ea typeface="宋体" panose="02010600030101010101" pitchFamily="2" charset="-122"/>
              </a:rPr>
              <a:t>3</a:t>
            </a:r>
            <a:r>
              <a:rPr lang="zh-CN" altLang="zh-CN">
                <a:ea typeface="宋体" panose="02010600030101010101" pitchFamily="2" charset="-122"/>
              </a:rPr>
              <a:t>项任务：</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）要保证合同要求的所有计划均制成文档，且文档之间互相协调，并得到切实执行。</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）要保证各项软件产品和相关文档都依据合同要求，并按计划得到。</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）在交付软件产品时，应保证产品完全满足合同要求，对于需求者来说是可以接受的。</a:t>
            </a:r>
          </a:p>
        </p:txBody>
      </p:sp>
      <p:sp>
        <p:nvSpPr>
          <p:cNvPr id="51203" name="灯片编号占位符 3">
            <a:extLst>
              <a:ext uri="{FF2B5EF4-FFF2-40B4-BE49-F238E27FC236}">
                <a16:creationId xmlns:a16="http://schemas.microsoft.com/office/drawing/2014/main" id="{1F45B068-B42D-4AC7-A96C-D0DC7606CE1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C00B582-56DC-463A-8EEA-D8034CDF329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0437917"/>
      </p:ext>
    </p:extLst>
  </p:cSld>
  <p:clrMapOvr>
    <a:masterClrMapping/>
  </p:clrMapOvr>
</p:sld>
</file>

<file path=ppt/slides/slide8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内容占位符 2">
            <a:extLst>
              <a:ext uri="{FF2B5EF4-FFF2-40B4-BE49-F238E27FC236}">
                <a16:creationId xmlns:a16="http://schemas.microsoft.com/office/drawing/2014/main" id="{9CE69740-F548-42A4-A866-A4FCE086BA0C}"/>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a:t>
            </a:r>
            <a:r>
              <a:rPr lang="zh-CN" altLang="zh-CN">
                <a:ea typeface="宋体" panose="02010600030101010101" pitchFamily="2" charset="-122"/>
              </a:rPr>
              <a:t>③ 过程保证，包含</a:t>
            </a:r>
            <a:r>
              <a:rPr lang="en-US" altLang="zh-CN">
                <a:ea typeface="宋体" panose="02010600030101010101" pitchFamily="2" charset="-122"/>
              </a:rPr>
              <a:t>6</a:t>
            </a:r>
            <a:r>
              <a:rPr lang="zh-CN" altLang="zh-CN">
                <a:ea typeface="宋体" panose="02010600030101010101" pitchFamily="2" charset="-122"/>
              </a:rPr>
              <a:t>项任务：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）应保证项目所使用的所有软件生存期的供应、开发、运行、维护和支持，包括：质量保证诸过程都根据合同制定，并遵循了计划。</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）应保证内部的软件工程实践、开发环境、测试环境以及相关信息库均根据合同建立。</a:t>
            </a:r>
          </a:p>
        </p:txBody>
      </p:sp>
      <p:sp>
        <p:nvSpPr>
          <p:cNvPr id="52227" name="灯片编号占位符 3">
            <a:extLst>
              <a:ext uri="{FF2B5EF4-FFF2-40B4-BE49-F238E27FC236}">
                <a16:creationId xmlns:a16="http://schemas.microsoft.com/office/drawing/2014/main" id="{5CB27307-6A5D-4E8B-B6E1-5E459AED1B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E4D9E94-DA9D-4BC2-8D52-BA84101068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36125709"/>
      </p:ext>
    </p:extLst>
  </p:cSld>
  <p:clrMapOvr>
    <a:masterClrMapping/>
  </p:clrMapOvr>
</p:sld>
</file>

<file path=ppt/slides/slide8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内容占位符 2">
            <a:extLst>
              <a:ext uri="{FF2B5EF4-FFF2-40B4-BE49-F238E27FC236}">
                <a16:creationId xmlns:a16="http://schemas.microsoft.com/office/drawing/2014/main" id="{1138A657-89C2-4556-ABE9-9D60D2D1345E}"/>
              </a:ext>
            </a:extLst>
          </p:cNvPr>
          <p:cNvSpPr>
            <a:spLocks noGrp="1"/>
          </p:cNvSpPr>
          <p:nvPr>
            <p:ph idx="1"/>
          </p:nvPr>
        </p:nvSpPr>
        <p:spPr>
          <a:xfrm>
            <a:off x="0" y="1295400"/>
            <a:ext cx="8686800" cy="4953000"/>
          </a:xfrm>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）应保证适用的主合同需求传递到子合同，且子合同的软件产品满足主合同的需求。</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）应保证根据合同、协议及计划获取方得到所需的支持与合作。</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）应保证软件产品和过程的度量是依据已制定的标准和规程进行的。</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）保证参与项目的人员应具有满足项目需求的技能和知识，并接受所需的培训。</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3251" name="灯片编号占位符 3">
            <a:extLst>
              <a:ext uri="{FF2B5EF4-FFF2-40B4-BE49-F238E27FC236}">
                <a16:creationId xmlns:a16="http://schemas.microsoft.com/office/drawing/2014/main" id="{2E7F1996-E142-4013-874F-3337F19E44D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80E5EA6-3B50-47A6-BF6E-6005B50B18C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743670786"/>
      </p:ext>
    </p:extLst>
  </p:cSld>
  <p:clrMapOvr>
    <a:masterClrMapping/>
  </p:clrMapOvr>
</p:sld>
</file>

<file path=ppt/slides/slide8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内容占位符 2">
            <a:extLst>
              <a:ext uri="{FF2B5EF4-FFF2-40B4-BE49-F238E27FC236}">
                <a16:creationId xmlns:a16="http://schemas.microsoft.com/office/drawing/2014/main" id="{C0AA10D7-5D9E-4296-88F6-7D2598B3B3F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④ 质量体系保证活动</a:t>
            </a:r>
          </a:p>
          <a:p>
            <a:r>
              <a:rPr lang="en-US" altLang="zh-CN">
                <a:ea typeface="宋体" panose="02010600030101010101" pitchFamily="2" charset="-122"/>
              </a:rPr>
              <a:t>		  </a:t>
            </a:r>
            <a:r>
              <a:rPr lang="zh-CN" altLang="zh-CN">
                <a:ea typeface="宋体" panose="02010600030101010101" pitchFamily="2" charset="-122"/>
              </a:rPr>
              <a:t>其他的质量管理活动保证根据国际标准</a:t>
            </a:r>
            <a:r>
              <a:rPr lang="en-US" altLang="zh-CN">
                <a:ea typeface="宋体" panose="02010600030101010101" pitchFamily="2" charset="-122"/>
              </a:rPr>
              <a:t>ISO 9001</a:t>
            </a:r>
            <a:r>
              <a:rPr lang="zh-CN" altLang="zh-CN">
                <a:ea typeface="宋体" panose="02010600030101010101" pitchFamily="2" charset="-122"/>
              </a:rPr>
              <a:t>相关规定实施。</a:t>
            </a:r>
          </a:p>
          <a:p>
            <a:endParaRPr lang="zh-CN" altLang="en-US">
              <a:ea typeface="宋体" panose="02010600030101010101" pitchFamily="2" charset="-122"/>
            </a:endParaRPr>
          </a:p>
        </p:txBody>
      </p:sp>
      <p:sp>
        <p:nvSpPr>
          <p:cNvPr id="54275" name="灯片编号占位符 3">
            <a:extLst>
              <a:ext uri="{FF2B5EF4-FFF2-40B4-BE49-F238E27FC236}">
                <a16:creationId xmlns:a16="http://schemas.microsoft.com/office/drawing/2014/main" id="{1D8D62F9-9780-4E2B-9530-6482AD50312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73787E2-60CD-4FDA-959C-01C6AB00AE1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04919199"/>
      </p:ext>
    </p:extLst>
  </p:cSld>
  <p:clrMapOvr>
    <a:masterClrMapping/>
  </p:clrMapOvr>
</p:sld>
</file>

<file path=ppt/slides/slide8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内容占位符 2">
            <a:extLst>
              <a:ext uri="{FF2B5EF4-FFF2-40B4-BE49-F238E27FC236}">
                <a16:creationId xmlns:a16="http://schemas.microsoft.com/office/drawing/2014/main" id="{45D156CB-0748-49AB-A542-7DB434B372A3}"/>
              </a:ext>
            </a:extLst>
          </p:cNvPr>
          <p:cNvSpPr>
            <a:spLocks noGrp="1"/>
          </p:cNvSpPr>
          <p:nvPr>
            <p:ph idx="1"/>
          </p:nvPr>
        </p:nvSpPr>
        <p:spPr/>
        <p:txBody>
          <a:bodyPr/>
          <a:lstStyle/>
          <a:p>
            <a:r>
              <a:rPr lang="en-US" altLang="zh-CN">
                <a:ea typeface="宋体" panose="02010600030101010101" pitchFamily="2" charset="-122"/>
              </a:rPr>
              <a:t>	10.5.2  </a:t>
            </a:r>
            <a:r>
              <a:rPr lang="zh-CN" altLang="zh-CN">
                <a:ea typeface="宋体" panose="02010600030101010101" pitchFamily="2" charset="-122"/>
              </a:rPr>
              <a:t>软件验证过程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软件验证过程（</a:t>
            </a:r>
            <a:r>
              <a:rPr lang="en-US" altLang="zh-CN">
                <a:ea typeface="宋体" panose="02010600030101010101" pitchFamily="2" charset="-122"/>
              </a:rPr>
              <a:t>Software Verification Process</a:t>
            </a:r>
            <a:r>
              <a:rPr lang="zh-CN" altLang="zh-CN">
                <a:ea typeface="宋体" panose="02010600030101010101" pitchFamily="2" charset="-122"/>
              </a:rPr>
              <a:t>）的目的在于证实过程或项目的每个软件工作产品及</a:t>
            </a:r>
            <a:r>
              <a:rPr lang="en-US" altLang="zh-CN">
                <a:ea typeface="宋体" panose="02010600030101010101" pitchFamily="2" charset="-122"/>
              </a:rPr>
              <a:t>/</a:t>
            </a:r>
            <a:r>
              <a:rPr lang="zh-CN" altLang="zh-CN">
                <a:ea typeface="宋体" panose="02010600030101010101" pitchFamily="2" charset="-122"/>
              </a:rPr>
              <a:t>或服务均能正确地反映规定的需求。</a:t>
            </a:r>
          </a:p>
        </p:txBody>
      </p:sp>
      <p:sp>
        <p:nvSpPr>
          <p:cNvPr id="55299" name="灯片编号占位符 3">
            <a:extLst>
              <a:ext uri="{FF2B5EF4-FFF2-40B4-BE49-F238E27FC236}">
                <a16:creationId xmlns:a16="http://schemas.microsoft.com/office/drawing/2014/main" id="{26D26BFB-D0F0-45D1-990A-B0EB35C86C9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0688FB0-FE4B-4A92-AAA5-FB5C640DF09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17896382"/>
      </p:ext>
    </p:extLst>
  </p:cSld>
  <p:clrMapOvr>
    <a:masterClrMapping/>
  </p:clrMapOvr>
</p:sld>
</file>

<file path=ppt/slides/slide8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内容占位符 2">
            <a:extLst>
              <a:ext uri="{FF2B5EF4-FFF2-40B4-BE49-F238E27FC236}">
                <a16:creationId xmlns:a16="http://schemas.microsoft.com/office/drawing/2014/main" id="{2C96FB07-2827-43A0-A973-431CDDE212E1}"/>
              </a:ext>
            </a:extLst>
          </p:cNvPr>
          <p:cNvSpPr>
            <a:spLocks noGrp="1"/>
          </p:cNvSpPr>
          <p:nvPr>
            <p:ph idx="1"/>
          </p:nvPr>
        </p:nvSpPr>
        <p:spPr>
          <a:xfrm>
            <a:off x="304800" y="1295400"/>
            <a:ext cx="8305800" cy="4953000"/>
          </a:xfrm>
        </p:spPr>
        <p:txBody>
          <a:bodyPr/>
          <a:lstStyle/>
          <a:p>
            <a:r>
              <a:rPr lang="en-US" altLang="zh-CN">
                <a:ea typeface="宋体" panose="02010600030101010101" pitchFamily="2" charset="-122"/>
              </a:rPr>
              <a:t>	2</a:t>
            </a:r>
            <a:r>
              <a:rPr lang="zh-CN" altLang="zh-CN">
                <a:ea typeface="宋体" panose="02010600030101010101" pitchFamily="2" charset="-122"/>
              </a:rPr>
              <a:t>．应取得的成果</a:t>
            </a:r>
          </a:p>
          <a:p>
            <a:r>
              <a:rPr lang="en-US" altLang="zh-CN">
                <a:ea typeface="宋体" panose="02010600030101010101" pitchFamily="2" charset="-122"/>
              </a:rPr>
              <a:t>	</a:t>
            </a:r>
            <a:r>
              <a:rPr lang="zh-CN" altLang="zh-CN">
                <a:ea typeface="宋体" panose="02010600030101010101" pitchFamily="2" charset="-122"/>
              </a:rPr>
              <a:t>① 制定并实施了验证策略。</a:t>
            </a:r>
          </a:p>
          <a:p>
            <a:r>
              <a:rPr lang="en-US" altLang="zh-CN">
                <a:ea typeface="宋体" panose="02010600030101010101" pitchFamily="2" charset="-122"/>
              </a:rPr>
              <a:t>	</a:t>
            </a:r>
            <a:r>
              <a:rPr lang="zh-CN" altLang="zh-CN">
                <a:ea typeface="宋体" panose="02010600030101010101" pitchFamily="2" charset="-122"/>
              </a:rPr>
              <a:t>② 识别了所有要求的软件工作产品的验证标准。</a:t>
            </a:r>
          </a:p>
          <a:p>
            <a:r>
              <a:rPr lang="en-US" altLang="zh-CN">
                <a:ea typeface="宋体" panose="02010600030101010101" pitchFamily="2" charset="-122"/>
              </a:rPr>
              <a:t>	</a:t>
            </a:r>
            <a:r>
              <a:rPr lang="zh-CN" altLang="zh-CN">
                <a:ea typeface="宋体" panose="02010600030101010101" pitchFamily="2" charset="-122"/>
              </a:rPr>
              <a:t>③ 执行了要求的验证活动。</a:t>
            </a:r>
          </a:p>
          <a:p>
            <a:r>
              <a:rPr lang="en-US" altLang="zh-CN">
                <a:ea typeface="宋体" panose="02010600030101010101" pitchFamily="2" charset="-122"/>
              </a:rPr>
              <a:t>	</a:t>
            </a:r>
            <a:r>
              <a:rPr lang="zh-CN" altLang="zh-CN">
                <a:ea typeface="宋体" panose="02010600030101010101" pitchFamily="2" charset="-122"/>
              </a:rPr>
              <a:t>④ 识别了缺陷并作了记录。</a:t>
            </a:r>
          </a:p>
          <a:p>
            <a:r>
              <a:rPr lang="en-US" altLang="zh-CN">
                <a:ea typeface="宋体" panose="02010600030101010101" pitchFamily="2" charset="-122"/>
              </a:rPr>
              <a:t>	</a:t>
            </a:r>
            <a:r>
              <a:rPr lang="zh-CN" altLang="zh-CN">
                <a:ea typeface="宋体" panose="02010600030101010101" pitchFamily="2" charset="-122"/>
              </a:rPr>
              <a:t>⑤ 验证活动的结果可为客户及其他相关方使用。</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56323" name="灯片编号占位符 3">
            <a:extLst>
              <a:ext uri="{FF2B5EF4-FFF2-40B4-BE49-F238E27FC236}">
                <a16:creationId xmlns:a16="http://schemas.microsoft.com/office/drawing/2014/main" id="{6981CFE3-E11D-4F9D-9D89-BE52071D4C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EF590D-0B11-443F-A671-C4F4A671A94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5423796"/>
      </p:ext>
    </p:extLst>
  </p:cSld>
  <p:clrMapOvr>
    <a:masterClrMapping/>
  </p:clrMapOvr>
</p:sld>
</file>

<file path=ppt/slides/slide8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内容占位符 2">
            <a:extLst>
              <a:ext uri="{FF2B5EF4-FFF2-40B4-BE49-F238E27FC236}">
                <a16:creationId xmlns:a16="http://schemas.microsoft.com/office/drawing/2014/main" id="{88C09BD3-EFF5-44DE-8267-E4205578CF90}"/>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．活动及任务</a:t>
            </a:r>
          </a:p>
          <a:p>
            <a:r>
              <a:rPr lang="en-US" altLang="zh-CN">
                <a:ea typeface="宋体" panose="02010600030101010101" pitchFamily="2" charset="-122"/>
              </a:rPr>
              <a:t>		  </a:t>
            </a:r>
            <a:r>
              <a:rPr lang="zh-CN" altLang="zh-CN">
                <a:ea typeface="宋体" panose="02010600030101010101" pitchFamily="2" charset="-122"/>
              </a:rPr>
              <a:t>软件验证过程包括以下两个活动：</a:t>
            </a:r>
          </a:p>
          <a:p>
            <a:r>
              <a:rPr lang="en-US" altLang="zh-CN">
                <a:ea typeface="宋体" panose="02010600030101010101" pitchFamily="2" charset="-122"/>
              </a:rPr>
              <a:t>	</a:t>
            </a:r>
            <a:r>
              <a:rPr lang="zh-CN" altLang="zh-CN">
                <a:ea typeface="宋体" panose="02010600030101010101" pitchFamily="2" charset="-122"/>
              </a:rPr>
              <a:t>① 过程实施，包括</a:t>
            </a:r>
            <a:r>
              <a:rPr lang="en-US" altLang="zh-CN">
                <a:ea typeface="宋体" panose="02010600030101010101" pitchFamily="2" charset="-122"/>
              </a:rPr>
              <a:t>6</a:t>
            </a:r>
            <a:r>
              <a:rPr lang="zh-CN" altLang="zh-CN">
                <a:ea typeface="宋体" panose="02010600030101010101" pitchFamily="2" charset="-122"/>
              </a:rPr>
              <a:t>项任务：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）应确定项目是否需要验证工作以及验证工作所需的组织独立性程度，应分析项目需求的关键性。</a:t>
            </a:r>
          </a:p>
          <a:p>
            <a:endParaRPr lang="zh-CN" altLang="en-US">
              <a:ea typeface="宋体" panose="02010600030101010101" pitchFamily="2" charset="-122"/>
            </a:endParaRPr>
          </a:p>
        </p:txBody>
      </p:sp>
      <p:sp>
        <p:nvSpPr>
          <p:cNvPr id="57347" name="灯片编号占位符 3">
            <a:extLst>
              <a:ext uri="{FF2B5EF4-FFF2-40B4-BE49-F238E27FC236}">
                <a16:creationId xmlns:a16="http://schemas.microsoft.com/office/drawing/2014/main" id="{D97127AC-7813-4F02-BD82-1B0475BE76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402870-ED2E-49F2-9659-7415B8BC3A5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859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02629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内容占位符 2">
            <a:extLst>
              <a:ext uri="{FF2B5EF4-FFF2-40B4-BE49-F238E27FC236}">
                <a16:creationId xmlns:a16="http://schemas.microsoft.com/office/drawing/2014/main" id="{6C2767BA-00CB-45F1-84F6-1E5813DFA76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测试用例在软件测试中是使用最多的名词术语，也就是说，测试用例设计包含两个部分，首先要给出针对系统要进行怎样的输入；另外还要给出针对这样的输入，系统会产生怎样的反应，也就是预期结果。</a:t>
            </a:r>
          </a:p>
        </p:txBody>
      </p:sp>
      <p:sp>
        <p:nvSpPr>
          <p:cNvPr id="15363" name="灯片编号占位符 1">
            <a:extLst>
              <a:ext uri="{FF2B5EF4-FFF2-40B4-BE49-F238E27FC236}">
                <a16:creationId xmlns:a16="http://schemas.microsoft.com/office/drawing/2014/main" id="{F1D92467-0779-4E4D-BC62-9DE1D48A33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AC7A313-74CE-49D2-B932-9B291F654AE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98046556"/>
      </p:ext>
    </p:extLst>
  </p:cSld>
  <p:clrMapOvr>
    <a:masterClrMapping/>
  </p:clrMapOvr>
</p:sld>
</file>

<file path=ppt/slides/slide8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内容占位符 2">
            <a:extLst>
              <a:ext uri="{FF2B5EF4-FFF2-40B4-BE49-F238E27FC236}">
                <a16:creationId xmlns:a16="http://schemas.microsoft.com/office/drawing/2014/main" id="{B30DD921-6379-42FA-976D-FB61B80D7821}"/>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）制定验证软件产品的验证过程。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）选定有资质的验证组织进行验证，该组织在验证活动中应保持独立性和权威性。</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）在上述范围内对重要性、复杂性和关键性分析的基础上，应确定要验证的目标生存期活动和软件产品。并为这些验证活动和任务确定所适用的方法、技术和工具。</a:t>
            </a:r>
          </a:p>
          <a:p>
            <a:endParaRPr lang="zh-CN" altLang="en-US">
              <a:ea typeface="宋体" panose="02010600030101010101" pitchFamily="2" charset="-122"/>
            </a:endParaRPr>
          </a:p>
        </p:txBody>
      </p:sp>
      <p:sp>
        <p:nvSpPr>
          <p:cNvPr id="58371" name="灯片编号占位符 3">
            <a:extLst>
              <a:ext uri="{FF2B5EF4-FFF2-40B4-BE49-F238E27FC236}">
                <a16:creationId xmlns:a16="http://schemas.microsoft.com/office/drawing/2014/main" id="{E0DCB627-B3F5-41B4-9ED2-85329A154F1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5ACB74-DFDA-42B4-A672-52531375D2B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030561527"/>
      </p:ext>
    </p:extLst>
  </p:cSld>
  <p:clrMapOvr>
    <a:masterClrMapping/>
  </p:clrMapOvr>
</p:sld>
</file>

<file path=ppt/slides/slide8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a:extLst>
              <a:ext uri="{FF2B5EF4-FFF2-40B4-BE49-F238E27FC236}">
                <a16:creationId xmlns:a16="http://schemas.microsoft.com/office/drawing/2014/main" id="{751CBF0D-A1E3-4B24-8243-90C8AB0D19B3}"/>
              </a:ext>
            </a:extLst>
          </p:cNvPr>
          <p:cNvSpPr>
            <a:spLocks noGrp="1"/>
          </p:cNvSpPr>
          <p:nvPr>
            <p:ph type="title"/>
          </p:nvPr>
        </p:nvSpPr>
        <p:spPr/>
        <p:txBody>
          <a:bodyPr/>
          <a:lstStyle/>
          <a:p>
            <a:r>
              <a:rPr lang="en-US" altLang="zh-CN">
                <a:ea typeface="宋体" panose="02010600030101010101" pitchFamily="2" charset="-122"/>
              </a:rPr>
              <a:t> </a:t>
            </a:r>
            <a:endParaRPr lang="zh-CN" altLang="en-US">
              <a:ea typeface="宋体" panose="02010600030101010101" pitchFamily="2" charset="-122"/>
            </a:endParaRPr>
          </a:p>
        </p:txBody>
      </p:sp>
      <p:sp>
        <p:nvSpPr>
          <p:cNvPr id="59395" name="内容占位符 2">
            <a:extLst>
              <a:ext uri="{FF2B5EF4-FFF2-40B4-BE49-F238E27FC236}">
                <a16:creationId xmlns:a16="http://schemas.microsoft.com/office/drawing/2014/main" id="{6CAE15DA-E836-4C4F-8BBC-920B0418A913}"/>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）根据已确定的验证任务制定验证计划，并将其制成文档。计划应包括验证任务、所用资源、职责和进度。计划还应包括向需方和其他相关方提交验证报告的规程。</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）实施验证计划，对验证发现的问题和不符合项应按问题解决过程加以处理。</a:t>
            </a:r>
          </a:p>
          <a:p>
            <a:endParaRPr lang="zh-CN" altLang="en-US">
              <a:ea typeface="宋体" panose="02010600030101010101" pitchFamily="2" charset="-122"/>
            </a:endParaRPr>
          </a:p>
        </p:txBody>
      </p:sp>
      <p:sp>
        <p:nvSpPr>
          <p:cNvPr id="59396" name="灯片编号占位符 3">
            <a:extLst>
              <a:ext uri="{FF2B5EF4-FFF2-40B4-BE49-F238E27FC236}">
                <a16:creationId xmlns:a16="http://schemas.microsoft.com/office/drawing/2014/main" id="{2E279B80-8F85-4004-A102-7347DC4CFB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0BB0ADA-9DEB-4498-967F-42A74A5A630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71881909"/>
      </p:ext>
    </p:extLst>
  </p:cSld>
  <p:clrMapOvr>
    <a:masterClrMapping/>
  </p:clrMapOvr>
</p:sld>
</file>

<file path=ppt/slides/slide8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内容占位符 2">
            <a:extLst>
              <a:ext uri="{FF2B5EF4-FFF2-40B4-BE49-F238E27FC236}">
                <a16:creationId xmlns:a16="http://schemas.microsoft.com/office/drawing/2014/main" id="{F9A214B2-6F7F-4B45-B5DC-DF402AEE292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② 验证，包括以下</a:t>
            </a:r>
            <a:r>
              <a:rPr lang="en-US" altLang="zh-CN">
                <a:ea typeface="宋体" panose="02010600030101010101" pitchFamily="2" charset="-122"/>
              </a:rPr>
              <a:t>5</a:t>
            </a:r>
            <a:r>
              <a:rPr lang="zh-CN" altLang="zh-CN">
                <a:ea typeface="宋体" panose="02010600030101010101" pitchFamily="2" charset="-122"/>
              </a:rPr>
              <a:t>项任务：</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）需求验证</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）设计验证</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）代码验证</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）集成验证</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）文档验证</a:t>
            </a:r>
          </a:p>
          <a:p>
            <a:endParaRPr lang="zh-CN" altLang="en-US">
              <a:ea typeface="宋体" panose="02010600030101010101" pitchFamily="2" charset="-122"/>
            </a:endParaRPr>
          </a:p>
        </p:txBody>
      </p:sp>
      <p:sp>
        <p:nvSpPr>
          <p:cNvPr id="60419" name="灯片编号占位符 3">
            <a:extLst>
              <a:ext uri="{FF2B5EF4-FFF2-40B4-BE49-F238E27FC236}">
                <a16:creationId xmlns:a16="http://schemas.microsoft.com/office/drawing/2014/main" id="{C17F130E-1C6E-482E-A79D-AC44B7167C7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3FC433B-E863-4B4F-8A53-BE47969876C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81086370"/>
      </p:ext>
    </p:extLst>
  </p:cSld>
  <p:clrMapOvr>
    <a:masterClrMapping/>
  </p:clrMapOvr>
</p:sld>
</file>

<file path=ppt/slides/slide8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内容占位符 2">
            <a:extLst>
              <a:ext uri="{FF2B5EF4-FFF2-40B4-BE49-F238E27FC236}">
                <a16:creationId xmlns:a16="http://schemas.microsoft.com/office/drawing/2014/main" id="{8A91D566-0509-4DAA-A069-FB7F610C1722}"/>
              </a:ext>
            </a:extLst>
          </p:cNvPr>
          <p:cNvSpPr>
            <a:spLocks noGrp="1"/>
          </p:cNvSpPr>
          <p:nvPr>
            <p:ph idx="1"/>
          </p:nvPr>
        </p:nvSpPr>
        <p:spPr/>
        <p:txBody>
          <a:bodyPr/>
          <a:lstStyle/>
          <a:p>
            <a:r>
              <a:rPr lang="en-US" altLang="zh-CN">
                <a:ea typeface="宋体" panose="02010600030101010101" pitchFamily="2" charset="-122"/>
              </a:rPr>
              <a:t>	10.5.3  </a:t>
            </a:r>
            <a:r>
              <a:rPr lang="zh-CN" altLang="zh-CN">
                <a:ea typeface="宋体" panose="02010600030101010101" pitchFamily="2" charset="-122"/>
              </a:rPr>
              <a:t>软件确认过程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软件确认过程（</a:t>
            </a:r>
            <a:r>
              <a:rPr lang="en-US" altLang="zh-CN">
                <a:ea typeface="宋体" panose="02010600030101010101" pitchFamily="2" charset="-122"/>
              </a:rPr>
              <a:t>Software Validation Process</a:t>
            </a:r>
            <a:r>
              <a:rPr lang="zh-CN" altLang="zh-CN">
                <a:ea typeface="宋体" panose="02010600030101010101" pitchFamily="2" charset="-122"/>
              </a:rPr>
              <a:t>）的目的在于证实软件工作产品预期的使用需求已得到满足。</a:t>
            </a:r>
          </a:p>
        </p:txBody>
      </p:sp>
      <p:sp>
        <p:nvSpPr>
          <p:cNvPr id="61443" name="灯片编号占位符 3">
            <a:extLst>
              <a:ext uri="{FF2B5EF4-FFF2-40B4-BE49-F238E27FC236}">
                <a16:creationId xmlns:a16="http://schemas.microsoft.com/office/drawing/2014/main" id="{6EF4E2FB-6F1E-4993-894D-51348489B53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83CE369-8B01-4FB4-A06B-4B5F66D3BCD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70796596"/>
      </p:ext>
    </p:extLst>
  </p:cSld>
  <p:clrMapOvr>
    <a:masterClrMapping/>
  </p:clrMapOvr>
</p:sld>
</file>

<file path=ppt/slides/slide8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内容占位符 2">
            <a:extLst>
              <a:ext uri="{FF2B5EF4-FFF2-40B4-BE49-F238E27FC236}">
                <a16:creationId xmlns:a16="http://schemas.microsoft.com/office/drawing/2014/main" id="{E3DED101-1B36-4D5A-9A04-EA265DFD660C}"/>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．应取得的成果</a:t>
            </a:r>
          </a:p>
          <a:p>
            <a:r>
              <a:rPr lang="en-US" altLang="zh-CN">
                <a:ea typeface="宋体" panose="02010600030101010101" pitchFamily="2" charset="-122"/>
              </a:rPr>
              <a:t>	</a:t>
            </a:r>
            <a:r>
              <a:rPr lang="zh-CN" altLang="zh-CN">
                <a:ea typeface="宋体" panose="02010600030101010101" pitchFamily="2" charset="-122"/>
              </a:rPr>
              <a:t>① 制定并实施了确认策略。</a:t>
            </a:r>
          </a:p>
          <a:p>
            <a:r>
              <a:rPr lang="en-US" altLang="zh-CN">
                <a:ea typeface="宋体" panose="02010600030101010101" pitchFamily="2" charset="-122"/>
              </a:rPr>
              <a:t>	</a:t>
            </a:r>
            <a:r>
              <a:rPr lang="zh-CN" altLang="zh-CN">
                <a:ea typeface="宋体" panose="02010600030101010101" pitchFamily="2" charset="-122"/>
              </a:rPr>
              <a:t>② 已弄清了所有要求的工作产品的确认标准。</a:t>
            </a:r>
          </a:p>
          <a:p>
            <a:r>
              <a:rPr lang="en-US" altLang="zh-CN">
                <a:ea typeface="宋体" panose="02010600030101010101" pitchFamily="2" charset="-122"/>
              </a:rPr>
              <a:t>	</a:t>
            </a:r>
            <a:r>
              <a:rPr lang="zh-CN" altLang="zh-CN">
                <a:ea typeface="宋体" panose="02010600030101010101" pitchFamily="2" charset="-122"/>
              </a:rPr>
              <a:t>③ 执行了要求的确认活动。</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2467" name="灯片编号占位符 3">
            <a:extLst>
              <a:ext uri="{FF2B5EF4-FFF2-40B4-BE49-F238E27FC236}">
                <a16:creationId xmlns:a16="http://schemas.microsoft.com/office/drawing/2014/main" id="{445AE176-B743-42C3-877A-19B7F351D38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D6D433A-E701-4FD4-A8CA-3D8277C8742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643804841"/>
      </p:ext>
    </p:extLst>
  </p:cSld>
  <p:clrMapOvr>
    <a:masterClrMapping/>
  </p:clrMapOvr>
</p:sld>
</file>

<file path=ppt/slides/slide8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内容占位符 2">
            <a:extLst>
              <a:ext uri="{FF2B5EF4-FFF2-40B4-BE49-F238E27FC236}">
                <a16:creationId xmlns:a16="http://schemas.microsoft.com/office/drawing/2014/main" id="{92AFB9F4-1BBC-4DEB-80B6-15919519DE9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④ 发现的问题已弄清并作了记录。</a:t>
            </a:r>
          </a:p>
          <a:p>
            <a:r>
              <a:rPr lang="en-US" altLang="zh-CN">
                <a:ea typeface="宋体" panose="02010600030101010101" pitchFamily="2" charset="-122"/>
              </a:rPr>
              <a:t>	</a:t>
            </a:r>
            <a:r>
              <a:rPr lang="zh-CN" altLang="zh-CN">
                <a:ea typeface="宋体" panose="02010600030101010101" pitchFamily="2" charset="-122"/>
              </a:rPr>
              <a:t>⑤ 要能提供已开发的软件工作产品适合于预定的使用要求的证据。</a:t>
            </a:r>
          </a:p>
          <a:p>
            <a:r>
              <a:rPr lang="en-US" altLang="zh-CN">
                <a:ea typeface="宋体" panose="02010600030101010101" pitchFamily="2" charset="-122"/>
              </a:rPr>
              <a:t>	</a:t>
            </a:r>
            <a:r>
              <a:rPr lang="zh-CN" altLang="zh-CN">
                <a:ea typeface="宋体" panose="02010600030101010101" pitchFamily="2" charset="-122"/>
              </a:rPr>
              <a:t>⑥ 确认活动的结论可被客户和其他相关方使用。</a:t>
            </a:r>
          </a:p>
          <a:p>
            <a:endParaRPr lang="zh-CN" altLang="en-US">
              <a:ea typeface="宋体" panose="02010600030101010101" pitchFamily="2" charset="-122"/>
            </a:endParaRPr>
          </a:p>
        </p:txBody>
      </p:sp>
      <p:sp>
        <p:nvSpPr>
          <p:cNvPr id="63491" name="灯片编号占位符 3">
            <a:extLst>
              <a:ext uri="{FF2B5EF4-FFF2-40B4-BE49-F238E27FC236}">
                <a16:creationId xmlns:a16="http://schemas.microsoft.com/office/drawing/2014/main" id="{70A63FF0-ABDD-47B4-9B29-55A8F385AB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524D76A-24C4-429C-9A9B-FB691F3719D0}"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10378866"/>
      </p:ext>
    </p:extLst>
  </p:cSld>
  <p:clrMapOvr>
    <a:masterClrMapping/>
  </p:clrMapOvr>
</p:sld>
</file>

<file path=ppt/slides/slide8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内容占位符 2">
            <a:extLst>
              <a:ext uri="{FF2B5EF4-FFF2-40B4-BE49-F238E27FC236}">
                <a16:creationId xmlns:a16="http://schemas.microsoft.com/office/drawing/2014/main" id="{522C49FB-F468-4365-8DEA-1ADA62B49512}"/>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．活动和任务</a:t>
            </a:r>
          </a:p>
          <a:p>
            <a:r>
              <a:rPr lang="en-US" altLang="zh-CN">
                <a:ea typeface="宋体" panose="02010600030101010101" pitchFamily="2" charset="-122"/>
              </a:rPr>
              <a:t>		  </a:t>
            </a:r>
            <a:r>
              <a:rPr lang="zh-CN" altLang="zh-CN">
                <a:ea typeface="宋体" panose="02010600030101010101" pitchFamily="2" charset="-122"/>
              </a:rPr>
              <a:t>根据可采用的有关软件确认过程的方式和规程，项目应实施以下两项活动：</a:t>
            </a:r>
          </a:p>
          <a:p>
            <a:r>
              <a:rPr lang="en-US" altLang="zh-CN">
                <a:ea typeface="宋体" panose="02010600030101010101" pitchFamily="2" charset="-122"/>
              </a:rPr>
              <a:t>	</a:t>
            </a:r>
            <a:r>
              <a:rPr lang="zh-CN" altLang="zh-CN">
                <a:ea typeface="宋体" panose="02010600030101010101" pitchFamily="2" charset="-122"/>
              </a:rPr>
              <a:t>① 过程实施，开展以下</a:t>
            </a:r>
            <a:r>
              <a:rPr lang="en-US" altLang="zh-CN">
                <a:ea typeface="宋体" panose="02010600030101010101" pitchFamily="2" charset="-122"/>
              </a:rPr>
              <a:t>5</a:t>
            </a:r>
            <a:r>
              <a:rPr lang="zh-CN" altLang="zh-CN">
                <a:ea typeface="宋体" panose="02010600030101010101" pitchFamily="2" charset="-122"/>
              </a:rPr>
              <a:t>项任务：</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）应确定项目是否需要进行确认以及确认所需的组织独立程度。</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）如果项目确需进行确认，应对确认系统或是确认软件产品制定确认过程。确认任务后，包括选择执行任务相关的方法、技术和工具。</a:t>
            </a:r>
          </a:p>
          <a:p>
            <a:endParaRPr lang="zh-CN" altLang="en-US">
              <a:ea typeface="宋体" panose="02010600030101010101" pitchFamily="2" charset="-122"/>
            </a:endParaRPr>
          </a:p>
        </p:txBody>
      </p:sp>
      <p:sp>
        <p:nvSpPr>
          <p:cNvPr id="64515" name="灯片编号占位符 3">
            <a:extLst>
              <a:ext uri="{FF2B5EF4-FFF2-40B4-BE49-F238E27FC236}">
                <a16:creationId xmlns:a16="http://schemas.microsoft.com/office/drawing/2014/main" id="{574716B9-EFE3-4F29-A0D6-2CE1D8E653B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01D6B77-2563-4E20-840C-6F3A75C0C1C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17852319"/>
      </p:ext>
    </p:extLst>
  </p:cSld>
  <p:clrMapOvr>
    <a:masterClrMapping/>
  </p:clrMapOvr>
</p:sld>
</file>

<file path=ppt/slides/slide8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内容占位符 2">
            <a:extLst>
              <a:ext uri="{FF2B5EF4-FFF2-40B4-BE49-F238E27FC236}">
                <a16:creationId xmlns:a16="http://schemas.microsoft.com/office/drawing/2014/main" id="{059C0440-CC13-4402-89FC-68DFCD3F957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）如果项目确需进行确认，要选择负责确认的合格组织，该组织应保证执行确认任务的独立性和权威性。</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）制定确认计划并制成文档，计划内容至少包括：</a:t>
            </a:r>
          </a:p>
          <a:p>
            <a:r>
              <a:rPr lang="en-US" altLang="zh-CN">
                <a:ea typeface="宋体" panose="02010600030101010101" pitchFamily="2" charset="-122"/>
              </a:rPr>
              <a:t>●	</a:t>
            </a:r>
            <a:r>
              <a:rPr lang="zh-CN" altLang="zh-CN">
                <a:ea typeface="宋体" panose="02010600030101010101" pitchFamily="2" charset="-122"/>
              </a:rPr>
              <a:t>要作确认的软件项。</a:t>
            </a:r>
          </a:p>
          <a:p>
            <a:r>
              <a:rPr lang="en-US" altLang="zh-CN">
                <a:ea typeface="宋体" panose="02010600030101010101" pitchFamily="2" charset="-122"/>
              </a:rPr>
              <a:t>●	</a:t>
            </a:r>
            <a:r>
              <a:rPr lang="zh-CN" altLang="zh-CN">
                <a:ea typeface="宋体" panose="02010600030101010101" pitchFamily="2" charset="-122"/>
              </a:rPr>
              <a:t>要实施的确认任务。</a:t>
            </a:r>
          </a:p>
          <a:p>
            <a:r>
              <a:rPr lang="en-US" altLang="zh-CN">
                <a:ea typeface="宋体" panose="02010600030101010101" pitchFamily="2" charset="-122"/>
              </a:rPr>
              <a:t>●	</a:t>
            </a:r>
            <a:r>
              <a:rPr lang="zh-CN" altLang="zh-CN">
                <a:ea typeface="宋体" panose="02010600030101010101" pitchFamily="2" charset="-122"/>
              </a:rPr>
              <a:t>用于确认的资源、职责和进度安排。</a:t>
            </a:r>
          </a:p>
          <a:p>
            <a:r>
              <a:rPr lang="en-US" altLang="zh-CN">
                <a:ea typeface="宋体" panose="02010600030101010101" pitchFamily="2" charset="-122"/>
              </a:rPr>
              <a:t>●	</a:t>
            </a:r>
            <a:r>
              <a:rPr lang="zh-CN" altLang="zh-CN">
                <a:ea typeface="宋体" panose="02010600030101010101" pitchFamily="2" charset="-122"/>
              </a:rPr>
              <a:t>向需方和其他相关方提交确认报告的规程。</a:t>
            </a:r>
          </a:p>
        </p:txBody>
      </p:sp>
      <p:sp>
        <p:nvSpPr>
          <p:cNvPr id="65539" name="灯片编号占位符 3">
            <a:extLst>
              <a:ext uri="{FF2B5EF4-FFF2-40B4-BE49-F238E27FC236}">
                <a16:creationId xmlns:a16="http://schemas.microsoft.com/office/drawing/2014/main" id="{49B789AB-F4E5-4E0C-BD85-58AB70C1067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CCA1E1-3E5A-4CB0-856C-5B9DA39D8B5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11456854"/>
      </p:ext>
    </p:extLst>
  </p:cSld>
  <p:clrMapOvr>
    <a:masterClrMapping/>
  </p:clrMapOvr>
</p:sld>
</file>

<file path=ppt/slides/slide8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内容占位符 2">
            <a:extLst>
              <a:ext uri="{FF2B5EF4-FFF2-40B4-BE49-F238E27FC236}">
                <a16:creationId xmlns:a16="http://schemas.microsoft.com/office/drawing/2014/main" id="{76E4A28E-EEB5-4321-A0B8-E2B85067DAB2}"/>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）实施确认计划，由确认工作查出的问题和不符合项应由问题解决过程处理。所有的问题和不符合项都应得到解决。确认活动的结果应使需方和其他相关组织可以利用。</a:t>
            </a:r>
          </a:p>
          <a:p>
            <a:r>
              <a:rPr lang="en-US" altLang="zh-CN">
                <a:ea typeface="宋体" panose="02010600030101010101" pitchFamily="2" charset="-122"/>
              </a:rPr>
              <a:t>	</a:t>
            </a:r>
            <a:r>
              <a:rPr lang="zh-CN" altLang="zh-CN">
                <a:ea typeface="宋体" panose="02010600030101010101" pitchFamily="2" charset="-122"/>
              </a:rPr>
              <a:t>② 确认，包括以下</a:t>
            </a:r>
            <a:r>
              <a:rPr lang="en-US" altLang="zh-CN">
                <a:ea typeface="宋体" panose="02010600030101010101" pitchFamily="2" charset="-122"/>
              </a:rPr>
              <a:t>5</a:t>
            </a:r>
            <a:r>
              <a:rPr lang="zh-CN" altLang="zh-CN">
                <a:ea typeface="宋体" panose="02010600030101010101" pitchFamily="2" charset="-122"/>
              </a:rPr>
              <a:t>项任务：</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6563" name="灯片编号占位符 3">
            <a:extLst>
              <a:ext uri="{FF2B5EF4-FFF2-40B4-BE49-F238E27FC236}">
                <a16:creationId xmlns:a16="http://schemas.microsoft.com/office/drawing/2014/main" id="{D3242F86-3456-482F-9B98-FE1C245351E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2F2A485-67AB-4C8D-932B-5B2F5F01311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32036225"/>
      </p:ext>
    </p:extLst>
  </p:cSld>
  <p:clrMapOvr>
    <a:masterClrMapping/>
  </p:clrMapOvr>
</p:sld>
</file>

<file path=ppt/slides/slide8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内容占位符 2">
            <a:extLst>
              <a:ext uri="{FF2B5EF4-FFF2-40B4-BE49-F238E27FC236}">
                <a16:creationId xmlns:a16="http://schemas.microsoft.com/office/drawing/2014/main" id="{126619D0-0009-4095-8A90-FC7F58979DA0}"/>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）为分析测试结果准备选择的测试需求、测试用例和测试规格说明。</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）确保这些测试需求、测试用例和测试规格说明能反映特定的预期用途的特殊要求。</a:t>
            </a:r>
          </a:p>
        </p:txBody>
      </p:sp>
      <p:sp>
        <p:nvSpPr>
          <p:cNvPr id="67587" name="灯片编号占位符 3">
            <a:extLst>
              <a:ext uri="{FF2B5EF4-FFF2-40B4-BE49-F238E27FC236}">
                <a16:creationId xmlns:a16="http://schemas.microsoft.com/office/drawing/2014/main" id="{5C8B7707-78C8-41D5-BC65-1ADE8D967C0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3EBA4A9-C5EA-497F-A6FE-2DDA18AA714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869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27712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a:extLst>
              <a:ext uri="{FF2B5EF4-FFF2-40B4-BE49-F238E27FC236}">
                <a16:creationId xmlns:a16="http://schemas.microsoft.com/office/drawing/2014/main" id="{5C5E6EBB-A810-4838-87F6-7CB3B5F219CA}"/>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由于被测软件系统的输入要求不同，所以测试用例又可以分为以下几种。</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）纯数据型测试用例。</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）文件型测试用例。</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）操作序列型测试用例。</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）程序型测试用例。</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6387" name="灯片编号占位符 1">
            <a:extLst>
              <a:ext uri="{FF2B5EF4-FFF2-40B4-BE49-F238E27FC236}">
                <a16:creationId xmlns:a16="http://schemas.microsoft.com/office/drawing/2014/main" id="{E246257C-97F2-4385-BB90-F721AC8A2C4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2C57166-875D-4851-BC96-6D096DDC6BE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0498788"/>
      </p:ext>
    </p:extLst>
  </p:cSld>
  <p:clrMapOvr>
    <a:masterClrMapping/>
  </p:clrMapOvr>
</p:sld>
</file>

<file path=ppt/slides/slide8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内容占位符 2">
            <a:extLst>
              <a:ext uri="{FF2B5EF4-FFF2-40B4-BE49-F238E27FC236}">
                <a16:creationId xmlns:a16="http://schemas.microsoft.com/office/drawing/2014/main" id="{8BBD8668-F91C-4295-9515-99C632F1E022}"/>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）实施上述两项任务的测试，包括：</a:t>
            </a:r>
          </a:p>
          <a:p>
            <a:r>
              <a:rPr lang="en-US" altLang="zh-CN">
                <a:ea typeface="宋体" panose="02010600030101010101" pitchFamily="2" charset="-122"/>
              </a:rPr>
              <a:t>●	</a:t>
            </a:r>
            <a:r>
              <a:rPr lang="zh-CN" altLang="zh-CN">
                <a:ea typeface="宋体" panose="02010600030101010101" pitchFamily="2" charset="-122"/>
              </a:rPr>
              <a:t>强度测试、边界测试及异常输入测试。</a:t>
            </a:r>
          </a:p>
          <a:p>
            <a:r>
              <a:rPr lang="en-US" altLang="zh-CN">
                <a:ea typeface="宋体" panose="02010600030101010101" pitchFamily="2" charset="-122"/>
              </a:rPr>
              <a:t>●	</a:t>
            </a:r>
            <a:r>
              <a:rPr lang="zh-CN" altLang="zh-CN">
                <a:ea typeface="宋体" panose="02010600030101010101" pitchFamily="2" charset="-122"/>
              </a:rPr>
              <a:t>测试软件产品隔离差错影响和使差错影响减到最小的能力，即失效时适度降级处理，在过载、边界和异常状态下请求操作方协助。</a:t>
            </a:r>
          </a:p>
          <a:p>
            <a:r>
              <a:rPr lang="en-US" altLang="zh-CN">
                <a:ea typeface="宋体" panose="02010600030101010101" pitchFamily="2" charset="-122"/>
              </a:rPr>
              <a:t>●	</a:t>
            </a:r>
            <a:r>
              <a:rPr lang="zh-CN" altLang="zh-CN">
                <a:ea typeface="宋体" panose="02010600030101010101" pitchFamily="2" charset="-122"/>
              </a:rPr>
              <a:t>代表性用户使用软件产品能够成功地完成其预期任务的测试。</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68611" name="灯片编号占位符 3">
            <a:extLst>
              <a:ext uri="{FF2B5EF4-FFF2-40B4-BE49-F238E27FC236}">
                <a16:creationId xmlns:a16="http://schemas.microsoft.com/office/drawing/2014/main" id="{760852DF-527D-4BB0-AB60-E9DEFA6D88E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28F4759-04B3-4199-AA42-CBC7827C35E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260326853"/>
      </p:ext>
    </p:extLst>
  </p:cSld>
  <p:clrMapOvr>
    <a:masterClrMapping/>
  </p:clrMapOvr>
</p:sld>
</file>

<file path=ppt/slides/slide8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内容占位符 2">
            <a:extLst>
              <a:ext uri="{FF2B5EF4-FFF2-40B4-BE49-F238E27FC236}">
                <a16:creationId xmlns:a16="http://schemas.microsoft.com/office/drawing/2014/main" id="{3A37825D-7A55-4A3D-BB67-4756411F8ABF}"/>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）确认软件产品满足它的预期用途。</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）适当时，在目标环境的选定区域中测试软件产品。</a:t>
            </a:r>
          </a:p>
          <a:p>
            <a:endParaRPr lang="zh-CN" altLang="en-US">
              <a:ea typeface="宋体" panose="02010600030101010101" pitchFamily="2" charset="-122"/>
            </a:endParaRPr>
          </a:p>
        </p:txBody>
      </p:sp>
      <p:sp>
        <p:nvSpPr>
          <p:cNvPr id="69635" name="灯片编号占位符 3">
            <a:extLst>
              <a:ext uri="{FF2B5EF4-FFF2-40B4-BE49-F238E27FC236}">
                <a16:creationId xmlns:a16="http://schemas.microsoft.com/office/drawing/2014/main" id="{81EF06FE-6D1A-43F6-915E-08865107430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E085AE5-E091-4F92-8904-72678D15293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12161479"/>
      </p:ext>
    </p:extLst>
  </p:cSld>
  <p:clrMapOvr>
    <a:masterClrMapping/>
  </p:clrMapOvr>
</p:sld>
</file>

<file path=ppt/slides/slide8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内容占位符 2">
            <a:extLst>
              <a:ext uri="{FF2B5EF4-FFF2-40B4-BE49-F238E27FC236}">
                <a16:creationId xmlns:a16="http://schemas.microsoft.com/office/drawing/2014/main" id="{5523799F-96A0-4262-9CC7-340E1E3672AC}"/>
              </a:ext>
            </a:extLst>
          </p:cNvPr>
          <p:cNvSpPr>
            <a:spLocks noGrp="1"/>
          </p:cNvSpPr>
          <p:nvPr>
            <p:ph idx="1"/>
          </p:nvPr>
        </p:nvSpPr>
        <p:spPr>
          <a:xfrm>
            <a:off x="-304800" y="1295400"/>
            <a:ext cx="9525000" cy="4953000"/>
          </a:xfrm>
        </p:spPr>
        <p:txBody>
          <a:bodyPr/>
          <a:lstStyle/>
          <a:p>
            <a:r>
              <a:rPr lang="en-US" altLang="zh-CN">
                <a:ea typeface="宋体" panose="02010600030101010101" pitchFamily="2" charset="-122"/>
              </a:rPr>
              <a:t>	10.5.4  </a:t>
            </a:r>
            <a:r>
              <a:rPr lang="zh-CN" altLang="zh-CN">
                <a:ea typeface="宋体" panose="02010600030101010101" pitchFamily="2" charset="-122"/>
              </a:rPr>
              <a:t>软件评审过程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软件评审过程（</a:t>
            </a:r>
            <a:r>
              <a:rPr lang="en-US" altLang="zh-CN">
                <a:ea typeface="宋体" panose="02010600030101010101" pitchFamily="2" charset="-122"/>
              </a:rPr>
              <a:t>Software Review Process</a:t>
            </a:r>
            <a:r>
              <a:rPr lang="zh-CN" altLang="zh-CN">
                <a:ea typeface="宋体" panose="02010600030101010101" pitchFamily="2" charset="-122"/>
              </a:rPr>
              <a:t>）的目的是与项目的共利益者对协议的目标保持共同的理解，并确保产品的开发令共利益者满意，软件评审在项目管理和技术层面上进行，贯穿于项目的始终。</a:t>
            </a:r>
          </a:p>
        </p:txBody>
      </p:sp>
      <p:sp>
        <p:nvSpPr>
          <p:cNvPr id="70659" name="灯片编号占位符 3">
            <a:extLst>
              <a:ext uri="{FF2B5EF4-FFF2-40B4-BE49-F238E27FC236}">
                <a16:creationId xmlns:a16="http://schemas.microsoft.com/office/drawing/2014/main" id="{A148A197-879A-4587-BD31-E27D1B6EBC0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D296156-4C34-452E-9770-E723D7C4C46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63777428"/>
      </p:ext>
    </p:extLst>
  </p:cSld>
  <p:clrMapOvr>
    <a:masterClrMapping/>
  </p:clrMapOvr>
</p:sld>
</file>

<file path=ppt/slides/slide8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内容占位符 2">
            <a:extLst>
              <a:ext uri="{FF2B5EF4-FFF2-40B4-BE49-F238E27FC236}">
                <a16:creationId xmlns:a16="http://schemas.microsoft.com/office/drawing/2014/main" id="{8486E5C7-C5C9-49E6-A139-3AA02A082D0C}"/>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．应取得的成果</a:t>
            </a:r>
          </a:p>
          <a:p>
            <a:r>
              <a:rPr lang="en-US" altLang="zh-CN">
                <a:ea typeface="宋体" panose="02010600030101010101" pitchFamily="2" charset="-122"/>
              </a:rPr>
              <a:t>	</a:t>
            </a:r>
            <a:r>
              <a:rPr lang="zh-CN" altLang="zh-CN">
                <a:ea typeface="宋体" panose="02010600030101010101" pitchFamily="2" charset="-122"/>
              </a:rPr>
              <a:t>① 根据项目的要求实施管理评审和技术评审。</a:t>
            </a:r>
          </a:p>
          <a:p>
            <a:r>
              <a:rPr lang="en-US" altLang="zh-CN">
                <a:ea typeface="宋体" panose="02010600030101010101" pitchFamily="2" charset="-122"/>
              </a:rPr>
              <a:t>	</a:t>
            </a:r>
            <a:r>
              <a:rPr lang="zh-CN" altLang="zh-CN">
                <a:ea typeface="宋体" panose="02010600030101010101" pitchFamily="2" charset="-122"/>
              </a:rPr>
              <a:t>② 过程活动的状态和产品通过评审活动进行评估。</a:t>
            </a:r>
          </a:p>
          <a:p>
            <a:r>
              <a:rPr lang="en-US" altLang="zh-CN">
                <a:ea typeface="宋体" panose="02010600030101010101" pitchFamily="2" charset="-122"/>
              </a:rPr>
              <a:t>	</a:t>
            </a:r>
            <a:r>
              <a:rPr lang="zh-CN" altLang="zh-CN">
                <a:ea typeface="宋体" panose="02010600030101010101" pitchFamily="2" charset="-122"/>
              </a:rPr>
              <a:t>③ 评审结果要让所有相关方了解。</a:t>
            </a:r>
          </a:p>
          <a:p>
            <a:r>
              <a:rPr lang="en-US" altLang="zh-CN">
                <a:ea typeface="宋体" panose="02010600030101010101" pitchFamily="2" charset="-122"/>
              </a:rPr>
              <a:t>	</a:t>
            </a:r>
            <a:r>
              <a:rPr lang="zh-CN" altLang="zh-CN">
                <a:ea typeface="宋体" panose="02010600030101010101" pitchFamily="2" charset="-122"/>
              </a:rPr>
              <a:t>④ 要跟踪评审后的措施项直至结束。</a:t>
            </a:r>
          </a:p>
          <a:p>
            <a:r>
              <a:rPr lang="en-US" altLang="zh-CN">
                <a:ea typeface="宋体" panose="02010600030101010101" pitchFamily="2" charset="-122"/>
              </a:rPr>
              <a:t>	</a:t>
            </a:r>
            <a:r>
              <a:rPr lang="zh-CN" altLang="zh-CN">
                <a:ea typeface="宋体" panose="02010600030101010101" pitchFamily="2" charset="-122"/>
              </a:rPr>
              <a:t>⑤ 要识别风险和问题，并作记录。</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1683" name="灯片编号占位符 3">
            <a:extLst>
              <a:ext uri="{FF2B5EF4-FFF2-40B4-BE49-F238E27FC236}">
                <a16:creationId xmlns:a16="http://schemas.microsoft.com/office/drawing/2014/main" id="{E47EAEA1-121A-4AD8-BFC7-8B92B3F3943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8CBA33-5D32-476E-8C82-AB460CBBF8A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6903038"/>
      </p:ext>
    </p:extLst>
  </p:cSld>
  <p:clrMapOvr>
    <a:masterClrMapping/>
  </p:clrMapOvr>
</p:sld>
</file>

<file path=ppt/slides/slide8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内容占位符 2">
            <a:extLst>
              <a:ext uri="{FF2B5EF4-FFF2-40B4-BE49-F238E27FC236}">
                <a16:creationId xmlns:a16="http://schemas.microsoft.com/office/drawing/2014/main" id="{D65A4511-BFDB-451F-9CFE-775363B4E3BC}"/>
              </a:ext>
            </a:extLst>
          </p:cNvPr>
          <p:cNvSpPr>
            <a:spLocks noGrp="1"/>
          </p:cNvSpPr>
          <p:nvPr>
            <p:ph idx="1"/>
          </p:nvPr>
        </p:nvSpPr>
        <p:spPr/>
        <p:txBody>
          <a:bodyPr/>
          <a:lstStyle/>
          <a:p>
            <a:r>
              <a:rPr lang="en-US" altLang="zh-CN">
                <a:ea typeface="宋体" panose="02010600030101010101" pitchFamily="2" charset="-122"/>
              </a:rPr>
              <a:t>	3</a:t>
            </a:r>
            <a:r>
              <a:rPr lang="zh-CN" altLang="zh-CN">
                <a:ea typeface="宋体" panose="02010600030101010101" pitchFamily="2" charset="-122"/>
              </a:rPr>
              <a:t>．活动和任务</a:t>
            </a:r>
          </a:p>
          <a:p>
            <a:r>
              <a:rPr lang="en-US" altLang="zh-CN">
                <a:ea typeface="宋体" panose="02010600030101010101" pitchFamily="2" charset="-122"/>
              </a:rPr>
              <a:t>		  </a:t>
            </a:r>
            <a:r>
              <a:rPr lang="zh-CN" altLang="zh-CN">
                <a:ea typeface="宋体" panose="02010600030101010101" pitchFamily="2" charset="-122"/>
              </a:rPr>
              <a:t>根据有关软件评审过程的可应用的组织方针和规程，项目应实施以下活动。</a:t>
            </a:r>
          </a:p>
          <a:p>
            <a:r>
              <a:rPr lang="en-US" altLang="zh-CN">
                <a:ea typeface="宋体" panose="02010600030101010101" pitchFamily="2" charset="-122"/>
              </a:rPr>
              <a:t>	</a:t>
            </a:r>
            <a:r>
              <a:rPr lang="zh-CN" altLang="zh-CN">
                <a:ea typeface="宋体" panose="02010600030101010101" pitchFamily="2" charset="-122"/>
              </a:rPr>
              <a:t>① 过程实施，该活动包括</a:t>
            </a:r>
            <a:r>
              <a:rPr lang="en-US" altLang="zh-CN">
                <a:ea typeface="宋体" panose="02010600030101010101" pitchFamily="2" charset="-122"/>
              </a:rPr>
              <a:t>6</a:t>
            </a:r>
            <a:r>
              <a:rPr lang="zh-CN" altLang="zh-CN">
                <a:ea typeface="宋体" panose="02010600030101010101" pitchFamily="2" charset="-122"/>
              </a:rPr>
              <a:t>项任务：</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）在项目计划中预定的里程碑处进行定期评审。</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）为评审提供所需的资源，包括人员、场所、设施、硬件、软件及工具。</a:t>
            </a:r>
          </a:p>
        </p:txBody>
      </p:sp>
      <p:sp>
        <p:nvSpPr>
          <p:cNvPr id="72707" name="灯片编号占位符 3">
            <a:extLst>
              <a:ext uri="{FF2B5EF4-FFF2-40B4-BE49-F238E27FC236}">
                <a16:creationId xmlns:a16="http://schemas.microsoft.com/office/drawing/2014/main" id="{D2EAE5EE-1C25-428E-A6B3-B7471166400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587AE14-BFF7-4D63-AF91-C24C89F9850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93179231"/>
      </p:ext>
    </p:extLst>
  </p:cSld>
  <p:clrMapOvr>
    <a:masterClrMapping/>
  </p:clrMapOvr>
</p:sld>
</file>

<file path=ppt/slides/slide8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内容占位符 2">
            <a:extLst>
              <a:ext uri="{FF2B5EF4-FFF2-40B4-BE49-F238E27FC236}">
                <a16:creationId xmlns:a16="http://schemas.microsoft.com/office/drawing/2014/main" id="{98FC1F8A-3C4E-42F9-B0E0-32F5242EDCA5}"/>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）参加评审的各方应对以下几个方面达成一致意见：评审会程序、要评审的软件产品和问题、评审的范围和规程以及评审的启动和结束的条件。</a:t>
            </a:r>
            <a:endParaRPr lang="en-US" altLang="zh-CN">
              <a:ea typeface="宋体" panose="02010600030101010101" pitchFamily="2" charset="-122"/>
            </a:endParaRP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）记录评审中发现的问题，必要时将其转入软件问题解决过程。</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3731" name="灯片编号占位符 3">
            <a:extLst>
              <a:ext uri="{FF2B5EF4-FFF2-40B4-BE49-F238E27FC236}">
                <a16:creationId xmlns:a16="http://schemas.microsoft.com/office/drawing/2014/main" id="{4793E21D-D6AB-4172-91C7-EC47F708A0E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1D9F18-8B5D-48DD-9A7E-5AFA17B8B96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789112518"/>
      </p:ext>
    </p:extLst>
  </p:cSld>
  <p:clrMapOvr>
    <a:masterClrMapping/>
  </p:clrMapOvr>
</p:sld>
</file>

<file path=ppt/slides/slide8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内容占位符 2">
            <a:extLst>
              <a:ext uri="{FF2B5EF4-FFF2-40B4-BE49-F238E27FC236}">
                <a16:creationId xmlns:a16="http://schemas.microsoft.com/office/drawing/2014/main" id="{73327627-8D89-4874-B6F0-0636C8761F8A}"/>
              </a:ext>
            </a:extLst>
          </p:cNvPr>
          <p:cNvSpPr>
            <a:spLocks noGrp="1"/>
          </p:cNvSpPr>
          <p:nvPr>
            <p:ph idx="1"/>
          </p:nvPr>
        </p:nvSpPr>
        <p:spPr/>
        <p:txBody>
          <a:bodyPr/>
          <a:lstStyle/>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）将评审结论文档化并作发布，评审方应向被评审方了解评审结果的适当性，例如将会批准、被否决或是有条件地批准。</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）参加评审的各方就评审结论以及措施项的责任和结束标准取得一致意见。</a:t>
            </a:r>
          </a:p>
          <a:p>
            <a:endParaRPr lang="zh-CN" altLang="en-US">
              <a:ea typeface="宋体" panose="02010600030101010101" pitchFamily="2" charset="-122"/>
            </a:endParaRPr>
          </a:p>
        </p:txBody>
      </p:sp>
      <p:sp>
        <p:nvSpPr>
          <p:cNvPr id="74755" name="灯片编号占位符 3">
            <a:extLst>
              <a:ext uri="{FF2B5EF4-FFF2-40B4-BE49-F238E27FC236}">
                <a16:creationId xmlns:a16="http://schemas.microsoft.com/office/drawing/2014/main" id="{6BAC05DB-48DF-4EDA-880A-F3C2FE9A62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2099F89-9258-42C3-B6E5-8796FF7BEDE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04004889"/>
      </p:ext>
    </p:extLst>
  </p:cSld>
  <p:clrMapOvr>
    <a:masterClrMapping/>
  </p:clrMapOvr>
</p:sld>
</file>

<file path=ppt/slides/slide8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内容占位符 2">
            <a:extLst>
              <a:ext uri="{FF2B5EF4-FFF2-40B4-BE49-F238E27FC236}">
                <a16:creationId xmlns:a16="http://schemas.microsoft.com/office/drawing/2014/main" id="{5324BB36-074C-4B71-B6E5-B8E7634B57D9}"/>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② 项目管理评审</a:t>
            </a:r>
          </a:p>
          <a:p>
            <a:r>
              <a:rPr lang="en-US" altLang="zh-CN">
                <a:ea typeface="宋体" panose="02010600030101010101" pitchFamily="2" charset="-122"/>
              </a:rPr>
              <a:t>		   </a:t>
            </a:r>
            <a:r>
              <a:rPr lang="zh-CN" altLang="zh-CN">
                <a:ea typeface="宋体" panose="02010600030101010101" pitchFamily="2" charset="-122"/>
              </a:rPr>
              <a:t>应针对适用的项目计划、进度安排、标准和指南评估项目的状态。</a:t>
            </a:r>
          </a:p>
          <a:p>
            <a:r>
              <a:rPr lang="en-US" altLang="zh-CN">
                <a:ea typeface="宋体" panose="02010600030101010101" pitchFamily="2" charset="-122"/>
              </a:rPr>
              <a:t>	</a:t>
            </a:r>
            <a:r>
              <a:rPr lang="zh-CN" altLang="zh-CN">
                <a:ea typeface="宋体" panose="02010600030101010101" pitchFamily="2" charset="-122"/>
              </a:rPr>
              <a:t>③ 技术评审</a:t>
            </a:r>
          </a:p>
          <a:p>
            <a:endParaRPr lang="zh-CN" altLang="en-US">
              <a:ea typeface="宋体" panose="02010600030101010101" pitchFamily="2" charset="-122"/>
            </a:endParaRPr>
          </a:p>
        </p:txBody>
      </p:sp>
      <p:sp>
        <p:nvSpPr>
          <p:cNvPr id="75779" name="灯片编号占位符 3">
            <a:extLst>
              <a:ext uri="{FF2B5EF4-FFF2-40B4-BE49-F238E27FC236}">
                <a16:creationId xmlns:a16="http://schemas.microsoft.com/office/drawing/2014/main" id="{227A6F4C-0D77-4540-AEA2-F3467237C70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8B1C81C-045B-4C0C-91ED-DF9356BCB04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10603765"/>
      </p:ext>
    </p:extLst>
  </p:cSld>
  <p:clrMapOvr>
    <a:masterClrMapping/>
  </p:clrMapOvr>
</p:sld>
</file>

<file path=ppt/slides/slide8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内容占位符 2">
            <a:extLst>
              <a:ext uri="{FF2B5EF4-FFF2-40B4-BE49-F238E27FC236}">
                <a16:creationId xmlns:a16="http://schemas.microsoft.com/office/drawing/2014/main" id="{04207DAF-A71D-4797-AAA0-D86A7E9CBB5C}"/>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10.5.5  </a:t>
            </a:r>
            <a:r>
              <a:rPr lang="zh-CN" altLang="zh-CN">
                <a:ea typeface="宋体" panose="02010600030101010101" pitchFamily="2" charset="-122"/>
              </a:rPr>
              <a:t>软件审核过程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软件审核过程（</a:t>
            </a:r>
            <a:r>
              <a:rPr lang="en-US" altLang="zh-CN">
                <a:ea typeface="宋体" panose="02010600030101010101" pitchFamily="2" charset="-122"/>
              </a:rPr>
              <a:t>Software Audit Process</a:t>
            </a:r>
            <a:r>
              <a:rPr lang="zh-CN" altLang="zh-CN">
                <a:ea typeface="宋体" panose="02010600030101010101" pitchFamily="2" charset="-122"/>
              </a:rPr>
              <a:t>）的目的是独立地判定所选的产品和过程与需求、计划和协议相符合。</a:t>
            </a:r>
          </a:p>
        </p:txBody>
      </p:sp>
      <p:sp>
        <p:nvSpPr>
          <p:cNvPr id="76803" name="灯片编号占位符 3">
            <a:extLst>
              <a:ext uri="{FF2B5EF4-FFF2-40B4-BE49-F238E27FC236}">
                <a16:creationId xmlns:a16="http://schemas.microsoft.com/office/drawing/2014/main" id="{7D1CBE14-BBC3-4326-9072-5E5916C6A5B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F13B940E-E84C-4B99-BC2D-9089848F793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16937251"/>
      </p:ext>
    </p:extLst>
  </p:cSld>
  <p:clrMapOvr>
    <a:masterClrMapping/>
  </p:clrMapOvr>
</p:sld>
</file>

<file path=ppt/slides/slide8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内容占位符 2">
            <a:extLst>
              <a:ext uri="{FF2B5EF4-FFF2-40B4-BE49-F238E27FC236}">
                <a16:creationId xmlns:a16="http://schemas.microsoft.com/office/drawing/2014/main" id="{D9B81387-E6BC-4FDF-AED9-050ADED81283}"/>
              </a:ext>
            </a:extLst>
          </p:cNvPr>
          <p:cNvSpPr>
            <a:spLocks noGrp="1"/>
          </p:cNvSpPr>
          <p:nvPr>
            <p:ph idx="1"/>
          </p:nvPr>
        </p:nvSpPr>
        <p:spPr>
          <a:xfrm>
            <a:off x="228600" y="1295400"/>
            <a:ext cx="8458200" cy="4953000"/>
          </a:xfrm>
        </p:spPr>
        <p:txBody>
          <a:bodyPr/>
          <a:lstStyle/>
          <a:p>
            <a:r>
              <a:rPr lang="en-US" altLang="zh-CN">
                <a:ea typeface="宋体" panose="02010600030101010101" pitchFamily="2" charset="-122"/>
              </a:rPr>
              <a:t>	2</a:t>
            </a:r>
            <a:r>
              <a:rPr lang="zh-CN" altLang="zh-CN">
                <a:ea typeface="宋体" panose="02010600030101010101" pitchFamily="2" charset="-122"/>
              </a:rPr>
              <a:t>．应取得的结果</a:t>
            </a:r>
          </a:p>
          <a:p>
            <a:r>
              <a:rPr lang="en-US" altLang="zh-CN">
                <a:ea typeface="宋体" panose="02010600030101010101" pitchFamily="2" charset="-122"/>
              </a:rPr>
              <a:t>		   </a:t>
            </a:r>
            <a:r>
              <a:rPr lang="zh-CN" altLang="zh-CN">
                <a:ea typeface="宋体" panose="02010600030101010101" pitchFamily="2" charset="-122"/>
              </a:rPr>
              <a:t>成功地实施本过程应：</a:t>
            </a:r>
          </a:p>
          <a:p>
            <a:r>
              <a:rPr lang="en-US" altLang="zh-CN">
                <a:ea typeface="宋体" panose="02010600030101010101" pitchFamily="2" charset="-122"/>
              </a:rPr>
              <a:t>	</a:t>
            </a:r>
            <a:r>
              <a:rPr lang="zh-CN" altLang="zh-CN">
                <a:ea typeface="宋体" panose="02010600030101010101" pitchFamily="2" charset="-122"/>
              </a:rPr>
              <a:t>① 制定审核策略并予实施。</a:t>
            </a:r>
          </a:p>
          <a:p>
            <a:r>
              <a:rPr lang="en-US" altLang="zh-CN">
                <a:ea typeface="宋体" panose="02010600030101010101" pitchFamily="2" charset="-122"/>
              </a:rPr>
              <a:t>	</a:t>
            </a:r>
            <a:r>
              <a:rPr lang="zh-CN" altLang="zh-CN">
                <a:ea typeface="宋体" panose="02010600030101010101" pitchFamily="2" charset="-122"/>
              </a:rPr>
              <a:t>② 根据审核策略确定所选的软件工作产品和</a:t>
            </a:r>
            <a:r>
              <a:rPr lang="en-US" altLang="zh-CN">
                <a:ea typeface="宋体" panose="02010600030101010101" pitchFamily="2" charset="-122"/>
              </a:rPr>
              <a:t>/</a:t>
            </a:r>
            <a:r>
              <a:rPr lang="zh-CN" altLang="zh-CN">
                <a:ea typeface="宋体" panose="02010600030101010101" pitchFamily="2" charset="-122"/>
              </a:rPr>
              <a:t>或服务或过程符合于需求、计划及协议。</a:t>
            </a:r>
          </a:p>
          <a:p>
            <a:r>
              <a:rPr lang="en-US" altLang="zh-CN">
                <a:ea typeface="宋体" panose="02010600030101010101" pitchFamily="2" charset="-122"/>
              </a:rPr>
              <a:t>	</a:t>
            </a:r>
            <a:r>
              <a:rPr lang="zh-CN" altLang="zh-CN">
                <a:ea typeface="宋体" panose="02010600030101010101" pitchFamily="2" charset="-122"/>
              </a:rPr>
              <a:t>③ 由适当独立的一方进行审核。</a:t>
            </a:r>
          </a:p>
          <a:p>
            <a:r>
              <a:rPr lang="en-US" altLang="zh-CN">
                <a:ea typeface="宋体" panose="02010600030101010101" pitchFamily="2" charset="-122"/>
              </a:rPr>
              <a:t>	</a:t>
            </a:r>
            <a:r>
              <a:rPr lang="zh-CN" altLang="zh-CN">
                <a:ea typeface="宋体" panose="02010600030101010101" pitchFamily="2" charset="-122"/>
              </a:rPr>
              <a:t>④ 弄清审核中发现的问题，将其通报给负有纠正责任方面予以解决。</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77827" name="灯片编号占位符 3">
            <a:extLst>
              <a:ext uri="{FF2B5EF4-FFF2-40B4-BE49-F238E27FC236}">
                <a16:creationId xmlns:a16="http://schemas.microsoft.com/office/drawing/2014/main" id="{8CA315DC-23D1-4388-9DAD-8CE80F2677F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FB68BF7-6424-4D81-A713-76AD2D34630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879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894002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a:extLst>
              <a:ext uri="{FF2B5EF4-FFF2-40B4-BE49-F238E27FC236}">
                <a16:creationId xmlns:a16="http://schemas.microsoft.com/office/drawing/2014/main" id="{C7FD0A83-A0B7-49AE-9B20-02223C27A38B}"/>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3</a:t>
            </a:r>
            <a:r>
              <a:rPr lang="zh-CN" altLang="zh-CN">
                <a:ea typeface="宋体" panose="02010600030101010101" pitchFamily="2" charset="-122"/>
              </a:rPr>
              <a:t>．开发阶段</a:t>
            </a:r>
          </a:p>
          <a:p>
            <a:r>
              <a:rPr lang="en-US" altLang="zh-CN">
                <a:ea typeface="宋体" panose="02010600030101010101" pitchFamily="2" charset="-122"/>
              </a:rPr>
              <a:t>		  </a:t>
            </a:r>
            <a:r>
              <a:rPr lang="zh-CN" altLang="zh-CN">
                <a:ea typeface="宋体" panose="02010600030101010101" pitchFamily="2" charset="-122"/>
              </a:rPr>
              <a:t>由于系统的规模庞大，测试用例的多样化，在执行时要考虑效率问题，所以需要开发必要的工具，以便在测试用例的选择、修订、完善和执行上尽可能采用自动化的手段。</a:t>
            </a:r>
          </a:p>
          <a:p>
            <a:r>
              <a:rPr lang="en-US" altLang="zh-CN">
                <a:ea typeface="宋体" panose="02010600030101010101" pitchFamily="2" charset="-122"/>
              </a:rPr>
              <a:t>		  </a:t>
            </a:r>
            <a:r>
              <a:rPr lang="zh-CN" altLang="zh-CN">
                <a:ea typeface="宋体" panose="02010600030101010101" pitchFamily="2" charset="-122"/>
              </a:rPr>
              <a:t>开发阶段主要包括准备测试脚本、测试数据自动生成、测试流程自动化等工作。</a:t>
            </a:r>
          </a:p>
        </p:txBody>
      </p:sp>
      <p:sp>
        <p:nvSpPr>
          <p:cNvPr id="17411" name="灯片编号占位符 1">
            <a:extLst>
              <a:ext uri="{FF2B5EF4-FFF2-40B4-BE49-F238E27FC236}">
                <a16:creationId xmlns:a16="http://schemas.microsoft.com/office/drawing/2014/main" id="{838A10BB-DCB5-472A-9484-D1A95CC92D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A61BC1E-BC1A-436E-969D-13C8A46F623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756499787"/>
      </p:ext>
    </p:extLst>
  </p:cSld>
  <p:clrMapOvr>
    <a:masterClrMapping/>
  </p:clrMapOvr>
</p:sld>
</file>

<file path=ppt/slides/slide8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a:extLst>
              <a:ext uri="{FF2B5EF4-FFF2-40B4-BE49-F238E27FC236}">
                <a16:creationId xmlns:a16="http://schemas.microsoft.com/office/drawing/2014/main" id="{961E0927-254A-4A09-A155-9A1274A5F7F7}"/>
              </a:ext>
            </a:extLst>
          </p:cNvPr>
          <p:cNvSpPr>
            <a:spLocks noGrp="1"/>
          </p:cNvSpPr>
          <p:nvPr>
            <p:ph idx="1"/>
          </p:nvPr>
        </p:nvSpPr>
        <p:spPr/>
        <p:txBody>
          <a:bodyPr/>
          <a:lstStyle/>
          <a:p>
            <a:r>
              <a:rPr lang="en-US" altLang="zh-CN">
                <a:ea typeface="宋体" panose="02010600030101010101" pitchFamily="2" charset="-122"/>
              </a:rPr>
              <a:t>3</a:t>
            </a:r>
            <a:r>
              <a:rPr lang="zh-CN" altLang="zh-CN">
                <a:ea typeface="宋体" panose="02010600030101010101" pitchFamily="2" charset="-122"/>
              </a:rPr>
              <a:t>．活动和任务</a:t>
            </a:r>
          </a:p>
          <a:p>
            <a:r>
              <a:rPr lang="zh-CN" altLang="zh-CN">
                <a:ea typeface="宋体" panose="02010600030101010101" pitchFamily="2" charset="-122"/>
              </a:rPr>
              <a:t>① 过程实施</a:t>
            </a:r>
          </a:p>
          <a:p>
            <a:r>
              <a:rPr lang="zh-CN" altLang="zh-CN">
                <a:ea typeface="宋体" panose="02010600030101010101" pitchFamily="2" charset="-122"/>
              </a:rPr>
              <a:t>② 软件审核</a:t>
            </a:r>
          </a:p>
          <a:p>
            <a:endParaRPr lang="zh-CN" altLang="en-US">
              <a:ea typeface="宋体" panose="02010600030101010101" pitchFamily="2" charset="-122"/>
            </a:endParaRPr>
          </a:p>
        </p:txBody>
      </p:sp>
      <p:sp>
        <p:nvSpPr>
          <p:cNvPr id="78851" name="灯片编号占位符 3">
            <a:extLst>
              <a:ext uri="{FF2B5EF4-FFF2-40B4-BE49-F238E27FC236}">
                <a16:creationId xmlns:a16="http://schemas.microsoft.com/office/drawing/2014/main" id="{FC080E48-A69A-4D20-B072-7857777A75F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C97F21-0761-4194-B368-C320B71C3B0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79123328"/>
      </p:ext>
    </p:extLst>
  </p:cSld>
  <p:clrMapOvr>
    <a:masterClrMapping/>
  </p:clrMapOvr>
</p:sld>
</file>

<file path=ppt/slides/slide8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内容占位符 2">
            <a:extLst>
              <a:ext uri="{FF2B5EF4-FFF2-40B4-BE49-F238E27FC236}">
                <a16:creationId xmlns:a16="http://schemas.microsoft.com/office/drawing/2014/main" id="{E36FEBAC-E8B0-43B1-8ED6-52579ABCA0DF}"/>
              </a:ext>
            </a:extLst>
          </p:cNvPr>
          <p:cNvSpPr>
            <a:spLocks noGrp="1"/>
          </p:cNvSpPr>
          <p:nvPr>
            <p:ph idx="1"/>
          </p:nvPr>
        </p:nvSpPr>
        <p:spPr>
          <a:xfrm>
            <a:off x="0" y="1295400"/>
            <a:ext cx="8686800" cy="4953000"/>
          </a:xfrm>
        </p:spPr>
        <p:txBody>
          <a:bodyPr/>
          <a:lstStyle/>
          <a:p>
            <a:r>
              <a:rPr lang="en-US" altLang="zh-CN">
                <a:ea typeface="宋体" panose="02010600030101010101" pitchFamily="2" charset="-122"/>
              </a:rPr>
              <a:t>	10.5.6  </a:t>
            </a:r>
            <a:r>
              <a:rPr lang="zh-CN" altLang="zh-CN">
                <a:ea typeface="宋体" panose="02010600030101010101" pitchFamily="2" charset="-122"/>
              </a:rPr>
              <a:t>软件问题解决过程</a:t>
            </a:r>
          </a:p>
          <a:p>
            <a:r>
              <a:rPr lang="en-US" altLang="zh-CN">
                <a:ea typeface="宋体" panose="02010600030101010101" pitchFamily="2" charset="-122"/>
              </a:rPr>
              <a:t>	1</a:t>
            </a:r>
            <a:r>
              <a:rPr lang="zh-CN" altLang="zh-CN">
                <a:ea typeface="宋体" panose="02010600030101010101" pitchFamily="2" charset="-122"/>
              </a:rPr>
              <a:t>．目的</a:t>
            </a:r>
          </a:p>
          <a:p>
            <a:r>
              <a:rPr lang="en-US" altLang="zh-CN">
                <a:ea typeface="宋体" panose="02010600030101010101" pitchFamily="2" charset="-122"/>
              </a:rPr>
              <a:t>		  </a:t>
            </a:r>
            <a:r>
              <a:rPr lang="zh-CN" altLang="zh-CN">
                <a:ea typeface="宋体" panose="02010600030101010101" pitchFamily="2" charset="-122"/>
              </a:rPr>
              <a:t>软件问题解决过程（</a:t>
            </a:r>
            <a:r>
              <a:rPr lang="en-US" altLang="zh-CN">
                <a:ea typeface="宋体" panose="02010600030101010101" pitchFamily="2" charset="-122"/>
              </a:rPr>
              <a:t>Software problem resolution process</a:t>
            </a:r>
            <a:r>
              <a:rPr lang="zh-CN" altLang="zh-CN">
                <a:ea typeface="宋体" panose="02010600030101010101" pitchFamily="2" charset="-122"/>
              </a:rPr>
              <a:t>）的目的是所有发现的问题得到澄清、分析，为其解决而得到管理和控制。</a:t>
            </a:r>
          </a:p>
        </p:txBody>
      </p:sp>
      <p:sp>
        <p:nvSpPr>
          <p:cNvPr id="79875" name="灯片编号占位符 3">
            <a:extLst>
              <a:ext uri="{FF2B5EF4-FFF2-40B4-BE49-F238E27FC236}">
                <a16:creationId xmlns:a16="http://schemas.microsoft.com/office/drawing/2014/main" id="{74A8B38C-A9C7-4838-8CB4-F9D08E54236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93B9974-4109-4375-B3A1-6A756DDEC55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60155943"/>
      </p:ext>
    </p:extLst>
  </p:cSld>
  <p:clrMapOvr>
    <a:masterClrMapping/>
  </p:clrMapOvr>
</p:sld>
</file>

<file path=ppt/slides/slide8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内容占位符 2">
            <a:extLst>
              <a:ext uri="{FF2B5EF4-FFF2-40B4-BE49-F238E27FC236}">
                <a16:creationId xmlns:a16="http://schemas.microsoft.com/office/drawing/2014/main" id="{7AE9EE04-0AEE-4E13-9324-8C91972298F6}"/>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．应取得的成果</a:t>
            </a:r>
          </a:p>
          <a:p>
            <a:r>
              <a:rPr lang="en-US" altLang="zh-CN">
                <a:ea typeface="宋体" panose="02010600030101010101" pitchFamily="2" charset="-122"/>
              </a:rPr>
              <a:t>		  </a:t>
            </a:r>
            <a:r>
              <a:rPr lang="zh-CN" altLang="zh-CN">
                <a:ea typeface="宋体" panose="02010600030101010101" pitchFamily="2" charset="-122"/>
              </a:rPr>
              <a:t>成功地实施本过程应：</a:t>
            </a:r>
          </a:p>
          <a:p>
            <a:r>
              <a:rPr lang="en-US" altLang="zh-CN">
                <a:ea typeface="宋体" panose="02010600030101010101" pitchFamily="2" charset="-122"/>
              </a:rPr>
              <a:t>	</a:t>
            </a:r>
            <a:r>
              <a:rPr lang="zh-CN" altLang="zh-CN">
                <a:ea typeface="宋体" panose="02010600030101010101" pitchFamily="2" charset="-122"/>
              </a:rPr>
              <a:t>① 制定问题管理策略。</a:t>
            </a:r>
          </a:p>
          <a:p>
            <a:r>
              <a:rPr lang="en-US" altLang="zh-CN">
                <a:ea typeface="宋体" panose="02010600030101010101" pitchFamily="2" charset="-122"/>
              </a:rPr>
              <a:t>	</a:t>
            </a:r>
            <a:r>
              <a:rPr lang="zh-CN" altLang="zh-CN">
                <a:ea typeface="宋体" panose="02010600030101010101" pitchFamily="2" charset="-122"/>
              </a:rPr>
              <a:t>② 问题得到记录、识别和分类。</a:t>
            </a:r>
          </a:p>
          <a:p>
            <a:r>
              <a:rPr lang="en-US" altLang="zh-CN">
                <a:ea typeface="宋体" panose="02010600030101010101" pitchFamily="2" charset="-122"/>
              </a:rPr>
              <a:t>	</a:t>
            </a:r>
            <a:r>
              <a:rPr lang="zh-CN" altLang="zh-CN">
                <a:ea typeface="宋体" panose="02010600030101010101" pitchFamily="2" charset="-122"/>
              </a:rPr>
              <a:t>③ 为获得可接受的解决方案，已将问题做了分析和评估。</a:t>
            </a:r>
          </a:p>
        </p:txBody>
      </p:sp>
      <p:sp>
        <p:nvSpPr>
          <p:cNvPr id="80899" name="灯片编号占位符 3">
            <a:extLst>
              <a:ext uri="{FF2B5EF4-FFF2-40B4-BE49-F238E27FC236}">
                <a16:creationId xmlns:a16="http://schemas.microsoft.com/office/drawing/2014/main" id="{32C4C5E6-A2FB-4DB4-80A4-07EA0FEC918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F549077-862D-4333-BA3D-F27DE95606A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58407972"/>
      </p:ext>
    </p:extLst>
  </p:cSld>
  <p:clrMapOvr>
    <a:masterClrMapping/>
  </p:clrMapOvr>
</p:sld>
</file>

<file path=ppt/slides/slide8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内容占位符 2">
            <a:extLst>
              <a:ext uri="{FF2B5EF4-FFF2-40B4-BE49-F238E27FC236}">
                <a16:creationId xmlns:a16="http://schemas.microsoft.com/office/drawing/2014/main" id="{CD2DB171-1D7E-44DB-AC47-943FF4A55A7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④ 实施问题解决方案。</a:t>
            </a:r>
          </a:p>
          <a:p>
            <a:r>
              <a:rPr lang="en-US" altLang="zh-CN">
                <a:ea typeface="宋体" panose="02010600030101010101" pitchFamily="2" charset="-122"/>
              </a:rPr>
              <a:t>	</a:t>
            </a:r>
            <a:r>
              <a:rPr lang="zh-CN" altLang="zh-CN">
                <a:ea typeface="宋体" panose="02010600030101010101" pitchFamily="2" charset="-122"/>
              </a:rPr>
              <a:t>⑤ 跟踪问题直至结束。</a:t>
            </a:r>
          </a:p>
          <a:p>
            <a:r>
              <a:rPr lang="en-US" altLang="zh-CN">
                <a:ea typeface="宋体" panose="02010600030101010101" pitchFamily="2" charset="-122"/>
              </a:rPr>
              <a:t>	</a:t>
            </a:r>
            <a:r>
              <a:rPr lang="zh-CN" altLang="zh-CN">
                <a:ea typeface="宋体" panose="02010600030101010101" pitchFamily="2" charset="-122"/>
              </a:rPr>
              <a:t>⑥ 确知所有报告问题的状态。</a:t>
            </a:r>
          </a:p>
          <a:p>
            <a:r>
              <a:rPr lang="en-US" altLang="zh-CN">
                <a:ea typeface="宋体" panose="02010600030101010101" pitchFamily="2" charset="-122"/>
              </a:rPr>
              <a:t>	3</a:t>
            </a:r>
            <a:r>
              <a:rPr lang="zh-CN" altLang="zh-CN">
                <a:ea typeface="宋体" panose="02010600030101010101" pitchFamily="2" charset="-122"/>
              </a:rPr>
              <a:t>．活动和任务</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1923" name="灯片编号占位符 3">
            <a:extLst>
              <a:ext uri="{FF2B5EF4-FFF2-40B4-BE49-F238E27FC236}">
                <a16:creationId xmlns:a16="http://schemas.microsoft.com/office/drawing/2014/main" id="{49FC6217-BFB1-4412-987D-B3E0B68FFA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605F706-CEEE-4645-AE98-15F110CA5B8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7434894"/>
      </p:ext>
    </p:extLst>
  </p:cSld>
  <p:clrMapOvr>
    <a:masterClrMapping/>
  </p:clrMapOvr>
</p:sld>
</file>

<file path=ppt/slides/slide8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内容占位符 2">
            <a:extLst>
              <a:ext uri="{FF2B5EF4-FFF2-40B4-BE49-F238E27FC236}">
                <a16:creationId xmlns:a16="http://schemas.microsoft.com/office/drawing/2014/main" id="{E0385972-DC43-4A40-8B1C-AAC9CEBF0427}"/>
              </a:ext>
            </a:extLst>
          </p:cNvPr>
          <p:cNvSpPr>
            <a:spLocks noGrp="1"/>
          </p:cNvSpPr>
          <p:nvPr>
            <p:ph idx="1"/>
          </p:nvPr>
        </p:nvSpPr>
        <p:spPr>
          <a:xfrm>
            <a:off x="0" y="1295400"/>
            <a:ext cx="9144000" cy="4953000"/>
          </a:xfrm>
        </p:spPr>
        <p:txBody>
          <a:bodyPr/>
          <a:lstStyle/>
          <a:p>
            <a:r>
              <a:rPr lang="en-US" altLang="zh-CN">
                <a:ea typeface="宋体" panose="02010600030101010101" pitchFamily="2" charset="-122"/>
              </a:rPr>
              <a:t>	10.6  </a:t>
            </a:r>
            <a:r>
              <a:rPr lang="zh-CN" altLang="zh-CN">
                <a:ea typeface="宋体" panose="02010600030101010101" pitchFamily="2" charset="-122"/>
              </a:rPr>
              <a:t>软件质量因素和质量特性</a:t>
            </a:r>
          </a:p>
          <a:p>
            <a:r>
              <a:rPr lang="en-US" altLang="zh-CN">
                <a:ea typeface="宋体" panose="02010600030101010101" pitchFamily="2" charset="-122"/>
              </a:rPr>
              <a:t>		  </a:t>
            </a:r>
            <a:r>
              <a:rPr lang="zh-CN" altLang="zh-CN">
                <a:ea typeface="宋体" panose="02010600030101010101" pitchFamily="2" charset="-122"/>
              </a:rPr>
              <a:t>可以从以下三个方面把握软件质量的概念：</a:t>
            </a:r>
          </a:p>
          <a:p>
            <a:r>
              <a:rPr lang="en-US" altLang="zh-CN">
                <a:ea typeface="宋体" panose="02010600030101010101" pitchFamily="2" charset="-122"/>
              </a:rPr>
              <a:t>●	</a:t>
            </a:r>
            <a:r>
              <a:rPr lang="zh-CN" altLang="zh-CN">
                <a:ea typeface="宋体" panose="02010600030101010101" pitchFamily="2" charset="-122"/>
              </a:rPr>
              <a:t>软件需求是衡量软件质量的基础。如果开发出的软件与需求不一致，就谈不上软件的质量。</a:t>
            </a:r>
          </a:p>
          <a:p>
            <a:r>
              <a:rPr lang="en-US" altLang="zh-CN">
                <a:ea typeface="宋体" panose="02010600030101010101" pitchFamily="2" charset="-122"/>
              </a:rPr>
              <a:t>●	</a:t>
            </a:r>
            <a:r>
              <a:rPr lang="zh-CN" altLang="zh-CN">
                <a:ea typeface="宋体" panose="02010600030101010101" pitchFamily="2" charset="-122"/>
              </a:rPr>
              <a:t>规定了的标准是软件开发必须遵循的准则，如果软件项目未能按标准开发，软件质量必定是低劣的。</a:t>
            </a:r>
          </a:p>
          <a:p>
            <a:r>
              <a:rPr lang="en-US" altLang="zh-CN">
                <a:ea typeface="宋体" panose="02010600030101010101" pitchFamily="2" charset="-122"/>
              </a:rPr>
              <a:t>●	</a:t>
            </a:r>
            <a:r>
              <a:rPr lang="zh-CN" altLang="zh-CN">
                <a:ea typeface="宋体" panose="02010600030101010101" pitchFamily="2" charset="-122"/>
              </a:rPr>
              <a:t>软件通常有着一些不作明文规定的隐含需求。 </a:t>
            </a:r>
            <a:endParaRPr lang="zh-CN" altLang="en-US">
              <a:ea typeface="宋体" panose="02010600030101010101" pitchFamily="2" charset="-122"/>
            </a:endParaRPr>
          </a:p>
        </p:txBody>
      </p:sp>
      <p:sp>
        <p:nvSpPr>
          <p:cNvPr id="82947" name="灯片编号占位符 3">
            <a:extLst>
              <a:ext uri="{FF2B5EF4-FFF2-40B4-BE49-F238E27FC236}">
                <a16:creationId xmlns:a16="http://schemas.microsoft.com/office/drawing/2014/main" id="{FBF1701D-7D08-4F41-8F75-CEF1CD3D159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A888083-FB79-4ED0-82E9-525B6C0874D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594850605"/>
      </p:ext>
    </p:extLst>
  </p:cSld>
  <p:clrMapOvr>
    <a:masterClrMapping/>
  </p:clrMapOvr>
</p:sld>
</file>

<file path=ppt/slides/slide8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70" name="Picture 2" descr="1002">
            <a:extLst>
              <a:ext uri="{FF2B5EF4-FFF2-40B4-BE49-F238E27FC236}">
                <a16:creationId xmlns:a16="http://schemas.microsoft.com/office/drawing/2014/main" id="{7BD428B4-A1A1-4473-A03A-E7D2001C4CF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124200" y="1752600"/>
            <a:ext cx="3392488" cy="4114800"/>
          </a:xfrm>
          <a:noFill/>
        </p:spPr>
      </p:pic>
      <p:sp>
        <p:nvSpPr>
          <p:cNvPr id="83971" name="矩形 4">
            <a:extLst>
              <a:ext uri="{FF2B5EF4-FFF2-40B4-BE49-F238E27FC236}">
                <a16:creationId xmlns:a16="http://schemas.microsoft.com/office/drawing/2014/main" id="{C615FE56-3BB7-4524-871F-A98D64CAB6B2}"/>
              </a:ext>
            </a:extLst>
          </p:cNvPr>
          <p:cNvSpPr>
            <a:spLocks noChangeArrowheads="1"/>
          </p:cNvSpPr>
          <p:nvPr/>
        </p:nvSpPr>
        <p:spPr bwMode="auto">
          <a:xfrm>
            <a:off x="3581400" y="6248400"/>
            <a:ext cx="237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软件质量因素</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3972" name="灯片编号占位符 3">
            <a:extLst>
              <a:ext uri="{FF2B5EF4-FFF2-40B4-BE49-F238E27FC236}">
                <a16:creationId xmlns:a16="http://schemas.microsoft.com/office/drawing/2014/main" id="{E9229CF4-EB75-4D5A-9F69-B854A44E97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54B369DC-39DB-4745-B368-7114C2AB292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61632700"/>
      </p:ext>
    </p:extLst>
  </p:cSld>
  <p:clrMapOvr>
    <a:masterClrMapping/>
  </p:clrMapOvr>
</p:sld>
</file>

<file path=ppt/slides/slide8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内容占位符 2">
            <a:extLst>
              <a:ext uri="{FF2B5EF4-FFF2-40B4-BE49-F238E27FC236}">
                <a16:creationId xmlns:a16="http://schemas.microsoft.com/office/drawing/2014/main" id="{97E55489-D083-4A99-AD0D-A369B93C44AF}"/>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以下对各质量因素作一个简要说明。</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）软件的运行特性</a:t>
            </a:r>
          </a:p>
          <a:p>
            <a:r>
              <a:rPr lang="en-US" altLang="zh-CN">
                <a:ea typeface="宋体" panose="02010600030101010101" pitchFamily="2" charset="-122"/>
              </a:rPr>
              <a:t>●	</a:t>
            </a:r>
            <a:r>
              <a:rPr lang="zh-CN" altLang="zh-CN">
                <a:ea typeface="宋体" panose="02010600030101010101" pitchFamily="2" charset="-122"/>
              </a:rPr>
              <a:t>正确性（</a:t>
            </a:r>
            <a:r>
              <a:rPr lang="en-US" altLang="zh-CN">
                <a:ea typeface="宋体" panose="02010600030101010101" pitchFamily="2" charset="-122"/>
              </a:rPr>
              <a:t>Correctness</a:t>
            </a:r>
            <a:r>
              <a:rPr lang="zh-CN" altLang="zh-CN">
                <a:ea typeface="宋体" panose="02010600030101010101" pitchFamily="2" charset="-122"/>
              </a:rPr>
              <a:t>）：软件能满足其规格说明及完成客户提出任务要求的程度。针</a:t>
            </a:r>
          </a:p>
          <a:p>
            <a:r>
              <a:rPr lang="en-US" altLang="zh-CN">
                <a:ea typeface="宋体" panose="02010600030101010101" pitchFamily="2" charset="-122"/>
              </a:rPr>
              <a:t>	</a:t>
            </a:r>
            <a:r>
              <a:rPr lang="zh-CN" altLang="zh-CN">
                <a:ea typeface="宋体" panose="02010600030101010101" pitchFamily="2" charset="-122"/>
              </a:rPr>
              <a:t>可靠性（</a:t>
            </a:r>
            <a:r>
              <a:rPr lang="en-US" altLang="zh-CN">
                <a:ea typeface="宋体" panose="02010600030101010101" pitchFamily="2" charset="-122"/>
              </a:rPr>
              <a:t>Reliability</a:t>
            </a:r>
            <a:r>
              <a:rPr lang="zh-CN" altLang="zh-CN">
                <a:ea typeface="宋体" panose="02010600030101010101" pitchFamily="2" charset="-122"/>
              </a:rPr>
              <a:t>）：软件能按规定的精确度履行其预期职能的程度。</a:t>
            </a:r>
          </a:p>
          <a:p>
            <a:r>
              <a:rPr lang="en-US" altLang="zh-CN">
                <a:ea typeface="宋体" panose="02010600030101010101" pitchFamily="2" charset="-122"/>
              </a:rPr>
              <a:t>●</a:t>
            </a:r>
            <a:r>
              <a:rPr lang="zh-CN" altLang="zh-CN">
                <a:ea typeface="宋体" panose="02010600030101010101" pitchFamily="2" charset="-122"/>
              </a:rPr>
              <a:t>效率（</a:t>
            </a:r>
            <a:r>
              <a:rPr lang="en-US" altLang="zh-CN">
                <a:ea typeface="宋体" panose="02010600030101010101" pitchFamily="2" charset="-122"/>
              </a:rPr>
              <a:t>Efficiency</a:t>
            </a:r>
            <a:r>
              <a:rPr lang="zh-CN" altLang="zh-CN">
                <a:ea typeface="宋体" panose="02010600030101010101" pitchFamily="2" charset="-122"/>
              </a:rPr>
              <a:t>）：包括为履行软件的职能所需要的计算资源和代码的数量、某个软件是否能在我们机器上运行及内存、外设容量是否够用。</a:t>
            </a:r>
          </a:p>
        </p:txBody>
      </p:sp>
      <p:sp>
        <p:nvSpPr>
          <p:cNvPr id="84995" name="灯片编号占位符 3">
            <a:extLst>
              <a:ext uri="{FF2B5EF4-FFF2-40B4-BE49-F238E27FC236}">
                <a16:creationId xmlns:a16="http://schemas.microsoft.com/office/drawing/2014/main" id="{425C1D0A-270C-4383-826A-87279ED1C63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C8FC52D-2389-4602-A94B-D0F4C6EEA61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37249826"/>
      </p:ext>
    </p:extLst>
  </p:cSld>
  <p:clrMapOvr>
    <a:masterClrMapping/>
  </p:clrMapOvr>
</p:sld>
</file>

<file path=ppt/slides/slide8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内容占位符 2">
            <a:extLst>
              <a:ext uri="{FF2B5EF4-FFF2-40B4-BE49-F238E27FC236}">
                <a16:creationId xmlns:a16="http://schemas.microsoft.com/office/drawing/2014/main" id="{A5FEB075-F074-4343-BEAD-B1FECBCD0EC8}"/>
              </a:ext>
            </a:extLst>
          </p:cNvPr>
          <p:cNvSpPr>
            <a:spLocks noGrp="1"/>
          </p:cNvSpPr>
          <p:nvPr>
            <p:ph idx="1"/>
          </p:nvPr>
        </p:nvSpPr>
        <p:spPr>
          <a:xfrm>
            <a:off x="0" y="1295400"/>
            <a:ext cx="8915400" cy="4953000"/>
          </a:xfrm>
        </p:spPr>
        <p:txBody>
          <a:bodyPr/>
          <a:lstStyle/>
          <a:p>
            <a:r>
              <a:rPr lang="en-US" altLang="zh-CN">
                <a:ea typeface="宋体" panose="02010600030101010101" pitchFamily="2" charset="-122"/>
              </a:rPr>
              <a:t>●	</a:t>
            </a:r>
            <a:r>
              <a:rPr lang="zh-CN" altLang="zh-CN">
                <a:ea typeface="宋体" panose="02010600030101010101" pitchFamily="2" charset="-122"/>
              </a:rPr>
              <a:t>完整性（</a:t>
            </a:r>
            <a:r>
              <a:rPr lang="en-US" altLang="zh-CN">
                <a:ea typeface="宋体" panose="02010600030101010101" pitchFamily="2" charset="-122"/>
              </a:rPr>
              <a:t>Integrity</a:t>
            </a:r>
            <a:r>
              <a:rPr lang="zh-CN" altLang="zh-CN">
                <a:ea typeface="宋体" panose="02010600030101010101" pitchFamily="2" charset="-122"/>
              </a:rPr>
              <a:t>）：控制未经允许人员使用软件或数据的能力。</a:t>
            </a:r>
          </a:p>
          <a:p>
            <a:r>
              <a:rPr lang="en-US" altLang="zh-CN">
                <a:ea typeface="宋体" panose="02010600030101010101" pitchFamily="2" charset="-122"/>
              </a:rPr>
              <a:t>●	</a:t>
            </a:r>
            <a:r>
              <a:rPr lang="zh-CN" altLang="zh-CN">
                <a:ea typeface="宋体" panose="02010600030101010101" pitchFamily="2" charset="-122"/>
              </a:rPr>
              <a:t>可用性（</a:t>
            </a:r>
            <a:r>
              <a:rPr lang="en-US" altLang="zh-CN">
                <a:ea typeface="宋体" panose="02010600030101010101" pitchFamily="2" charset="-122"/>
              </a:rPr>
              <a:t>Usability</a:t>
            </a:r>
            <a:r>
              <a:rPr lang="zh-CN" altLang="zh-CN">
                <a:ea typeface="宋体" panose="02010600030101010101" pitchFamily="2" charset="-122"/>
              </a:rPr>
              <a:t>）：为了掌握该软件、学会操作、为其运行准备输入数据以及解释其输出数据要花多大工作量。</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86019" name="灯片编号占位符 3">
            <a:extLst>
              <a:ext uri="{FF2B5EF4-FFF2-40B4-BE49-F238E27FC236}">
                <a16:creationId xmlns:a16="http://schemas.microsoft.com/office/drawing/2014/main" id="{01E464F7-5806-4427-AEF2-EDCCF061781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6869FEE-1E83-4185-8451-CEA1BB87B4D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918418554"/>
      </p:ext>
    </p:extLst>
  </p:cSld>
  <p:clrMapOvr>
    <a:masterClrMapping/>
  </p:clrMapOvr>
</p:sld>
</file>

<file path=ppt/slides/slide8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内容占位符 2">
            <a:extLst>
              <a:ext uri="{FF2B5EF4-FFF2-40B4-BE49-F238E27FC236}">
                <a16:creationId xmlns:a16="http://schemas.microsoft.com/office/drawing/2014/main" id="{E1534961-A500-42DC-857E-57DAD5096253}"/>
              </a:ext>
            </a:extLst>
          </p:cNvPr>
          <p:cNvSpPr>
            <a:spLocks noGrp="1"/>
          </p:cNvSpPr>
          <p:nvPr>
            <p:ph idx="1"/>
          </p:nvPr>
        </p:nvSpPr>
        <p:spPr>
          <a:xfrm>
            <a:off x="152400" y="1219200"/>
            <a:ext cx="8763000" cy="4953000"/>
          </a:xfrm>
        </p:spPr>
        <p:txBody>
          <a:bodyPr/>
          <a:lstStyle/>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）软件的修正特性</a:t>
            </a:r>
          </a:p>
          <a:p>
            <a:r>
              <a:rPr lang="en-US" altLang="zh-CN">
                <a:ea typeface="宋体" panose="02010600030101010101" pitchFamily="2" charset="-122"/>
              </a:rPr>
              <a:t>●	</a:t>
            </a:r>
            <a:r>
              <a:rPr lang="zh-CN" altLang="zh-CN">
                <a:ea typeface="宋体" panose="02010600030101010101" pitchFamily="2" charset="-122"/>
              </a:rPr>
              <a:t>可维护性（</a:t>
            </a:r>
            <a:r>
              <a:rPr lang="en-US" altLang="zh-CN">
                <a:ea typeface="宋体" panose="02010600030101010101" pitchFamily="2" charset="-122"/>
              </a:rPr>
              <a:t>Maintainability</a:t>
            </a:r>
            <a:r>
              <a:rPr lang="zh-CN" altLang="zh-CN">
                <a:ea typeface="宋体" panose="02010600030101010101" pitchFamily="2" charset="-122"/>
              </a:rPr>
              <a:t>）：找到软件错误发生的位置并加以修正所花的工作量大小。</a:t>
            </a:r>
          </a:p>
          <a:p>
            <a:r>
              <a:rPr lang="en-US" altLang="zh-CN">
                <a:ea typeface="宋体" panose="02010600030101010101" pitchFamily="2" charset="-122"/>
              </a:rPr>
              <a:t>●	</a:t>
            </a:r>
            <a:r>
              <a:rPr lang="zh-CN" altLang="zh-CN">
                <a:ea typeface="宋体" panose="02010600030101010101" pitchFamily="2" charset="-122"/>
              </a:rPr>
              <a:t>灵活性（</a:t>
            </a:r>
            <a:r>
              <a:rPr lang="en-US" altLang="zh-CN">
                <a:ea typeface="宋体" panose="02010600030101010101" pitchFamily="2" charset="-122"/>
              </a:rPr>
              <a:t>Flexibility</a:t>
            </a:r>
            <a:r>
              <a:rPr lang="zh-CN" altLang="zh-CN">
                <a:ea typeface="宋体" panose="02010600030101010101" pitchFamily="2" charset="-122"/>
              </a:rPr>
              <a:t>）：修改某个运行的软件要付出的工作量。</a:t>
            </a:r>
          </a:p>
          <a:p>
            <a:r>
              <a:rPr lang="en-US" altLang="zh-CN">
                <a:ea typeface="宋体" panose="02010600030101010101" pitchFamily="2" charset="-122"/>
              </a:rPr>
              <a:t>●	</a:t>
            </a:r>
            <a:r>
              <a:rPr lang="zh-CN" altLang="zh-CN">
                <a:ea typeface="宋体" panose="02010600030101010101" pitchFamily="2" charset="-122"/>
              </a:rPr>
              <a:t>可测试性（</a:t>
            </a:r>
            <a:r>
              <a:rPr lang="en-US" altLang="zh-CN">
                <a:ea typeface="宋体" panose="02010600030101010101" pitchFamily="2" charset="-122"/>
              </a:rPr>
              <a:t>Testability</a:t>
            </a:r>
            <a:r>
              <a:rPr lang="zh-CN" altLang="zh-CN">
                <a:ea typeface="宋体" panose="02010600030101010101" pitchFamily="2" charset="-122"/>
              </a:rPr>
              <a:t>）：为确保软件履行其职能而进行测试所需的工作量。</a:t>
            </a:r>
          </a:p>
          <a:p>
            <a:endParaRPr lang="zh-CN" altLang="en-US">
              <a:ea typeface="宋体" panose="02010600030101010101" pitchFamily="2" charset="-122"/>
            </a:endParaRPr>
          </a:p>
        </p:txBody>
      </p:sp>
      <p:sp>
        <p:nvSpPr>
          <p:cNvPr id="87043" name="灯片编号占位符 3">
            <a:extLst>
              <a:ext uri="{FF2B5EF4-FFF2-40B4-BE49-F238E27FC236}">
                <a16:creationId xmlns:a16="http://schemas.microsoft.com/office/drawing/2014/main" id="{9DAA88F4-6A83-410E-AB8E-D0FC6628DFB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9381CB5-0E25-45EC-9193-956B5628AB8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36027155"/>
      </p:ext>
    </p:extLst>
  </p:cSld>
  <p:clrMapOvr>
    <a:masterClrMapping/>
  </p:clrMapOvr>
</p:sld>
</file>

<file path=ppt/slides/slide8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内容占位符 2">
            <a:extLst>
              <a:ext uri="{FF2B5EF4-FFF2-40B4-BE49-F238E27FC236}">
                <a16:creationId xmlns:a16="http://schemas.microsoft.com/office/drawing/2014/main" id="{B3E2080B-76C7-4A42-9D38-09029C6FFAD4}"/>
              </a:ext>
            </a:extLst>
          </p:cNvPr>
          <p:cNvSpPr>
            <a:spLocks noGrp="1"/>
          </p:cNvSpPr>
          <p:nvPr>
            <p:ph idx="1"/>
          </p:nvPr>
        </p:nvSpPr>
        <p:spPr>
          <a:xfrm>
            <a:off x="0" y="1295400"/>
            <a:ext cx="8915400" cy="4953000"/>
          </a:xfrm>
        </p:spPr>
        <p:txBody>
          <a:bodyPr/>
          <a:lstStyle/>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）软件转移特性</a:t>
            </a:r>
          </a:p>
          <a:p>
            <a:r>
              <a:rPr lang="en-US" altLang="zh-CN">
                <a:ea typeface="宋体" panose="02010600030101010101" pitchFamily="2" charset="-122"/>
              </a:rPr>
              <a:t>●	</a:t>
            </a:r>
            <a:r>
              <a:rPr lang="zh-CN" altLang="zh-CN">
                <a:ea typeface="宋体" panose="02010600030101010101" pitchFamily="2" charset="-122"/>
              </a:rPr>
              <a:t>可移植性（</a:t>
            </a:r>
            <a:r>
              <a:rPr lang="en-US" altLang="zh-CN">
                <a:ea typeface="宋体" panose="02010600030101010101" pitchFamily="2" charset="-122"/>
              </a:rPr>
              <a:t>Portability</a:t>
            </a:r>
            <a:r>
              <a:rPr lang="zh-CN" altLang="zh-CN">
                <a:ea typeface="宋体" panose="02010600030101010101" pitchFamily="2" charset="-122"/>
              </a:rPr>
              <a:t>）：从某个硬件和</a:t>
            </a:r>
            <a:r>
              <a:rPr lang="en-US" altLang="zh-CN">
                <a:ea typeface="宋体" panose="02010600030101010101" pitchFamily="2" charset="-122"/>
              </a:rPr>
              <a:t>/</a:t>
            </a:r>
            <a:r>
              <a:rPr lang="zh-CN" altLang="zh-CN">
                <a:ea typeface="宋体" panose="02010600030101010101" pitchFamily="2" charset="-122"/>
              </a:rPr>
              <a:t>或软件系统环境下把一个程序转移到另一个环境下所需的工作量。</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可复用性（</a:t>
            </a:r>
            <a:r>
              <a:rPr lang="en-US" altLang="zh-CN">
                <a:ea typeface="宋体" panose="02010600030101010101" pitchFamily="2" charset="-122"/>
              </a:rPr>
              <a:t>Reusability</a:t>
            </a:r>
            <a:r>
              <a:rPr lang="zh-CN" altLang="zh-CN">
                <a:ea typeface="宋体" panose="02010600030101010101" pitchFamily="2" charset="-122"/>
              </a:rPr>
              <a:t>）：某个软件（某个程序或程序的一部分）可以在其他题目中再次利用的程度。</a:t>
            </a:r>
          </a:p>
          <a:p>
            <a:r>
              <a:rPr lang="en-US" altLang="zh-CN">
                <a:ea typeface="宋体" panose="02010600030101010101" pitchFamily="2" charset="-122"/>
              </a:rPr>
              <a:t>●	</a:t>
            </a:r>
            <a:r>
              <a:rPr lang="zh-CN" altLang="zh-CN">
                <a:ea typeface="宋体" panose="02010600030101010101" pitchFamily="2" charset="-122"/>
              </a:rPr>
              <a:t>共运行性（</a:t>
            </a:r>
            <a:r>
              <a:rPr lang="en-US" altLang="zh-CN">
                <a:ea typeface="宋体" panose="02010600030101010101" pitchFamily="2" charset="-122"/>
              </a:rPr>
              <a:t>Interoperability</a:t>
            </a:r>
            <a:r>
              <a:rPr lang="zh-CN" altLang="zh-CN">
                <a:ea typeface="宋体" panose="02010600030101010101" pitchFamily="2" charset="-122"/>
              </a:rPr>
              <a:t>）：某个软件与另一软件联合起来协调工作所需的工作量。</a:t>
            </a:r>
          </a:p>
          <a:p>
            <a:endParaRPr lang="zh-CN" altLang="en-US">
              <a:ea typeface="宋体" panose="02010600030101010101" pitchFamily="2" charset="-122"/>
            </a:endParaRPr>
          </a:p>
        </p:txBody>
      </p:sp>
      <p:sp>
        <p:nvSpPr>
          <p:cNvPr id="88067" name="灯片编号占位符 3">
            <a:extLst>
              <a:ext uri="{FF2B5EF4-FFF2-40B4-BE49-F238E27FC236}">
                <a16:creationId xmlns:a16="http://schemas.microsoft.com/office/drawing/2014/main" id="{D39CCBAE-A456-457B-96D9-3094BF9F51A1}"/>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D31BAB4-ECE7-4FDB-A745-8E7AB39FCE9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5694179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内容占位符 2">
            <a:extLst>
              <a:ext uri="{FF2B5EF4-FFF2-40B4-BE49-F238E27FC236}">
                <a16:creationId xmlns:a16="http://schemas.microsoft.com/office/drawing/2014/main" id="{388EA3C8-854A-400B-AC11-CC8BF57CF53F}"/>
              </a:ext>
            </a:extLst>
          </p:cNvPr>
          <p:cNvSpPr>
            <a:spLocks noGrp="1"/>
          </p:cNvSpPr>
          <p:nvPr>
            <p:ph idx="1"/>
          </p:nvPr>
        </p:nvSpPr>
        <p:spPr/>
        <p:txBody>
          <a:bodyPr/>
          <a:lstStyle/>
          <a:p>
            <a:r>
              <a:rPr lang="en-US" altLang="zh-CN">
                <a:ea typeface="宋体" panose="02010600030101010101" pitchFamily="2" charset="-122"/>
              </a:rPr>
              <a:t>	4</a:t>
            </a:r>
            <a:r>
              <a:rPr lang="zh-CN" altLang="zh-CN">
                <a:ea typeface="宋体" panose="02010600030101010101" pitchFamily="2" charset="-122"/>
              </a:rPr>
              <a:t>．执行阶段</a:t>
            </a:r>
          </a:p>
          <a:p>
            <a:r>
              <a:rPr lang="en-US" altLang="zh-CN">
                <a:ea typeface="宋体" panose="02010600030101010101" pitchFamily="2" charset="-122"/>
              </a:rPr>
              <a:t>		  </a:t>
            </a:r>
            <a:r>
              <a:rPr lang="zh-CN" altLang="zh-CN">
                <a:ea typeface="宋体" panose="02010600030101010101" pitchFamily="2" charset="-122"/>
              </a:rPr>
              <a:t>这一阶段的任务就是执行测试用例，有手动执行和自动执行。</a:t>
            </a:r>
          </a:p>
        </p:txBody>
      </p:sp>
      <p:pic>
        <p:nvPicPr>
          <p:cNvPr id="18435" name="Picture 4">
            <a:extLst>
              <a:ext uri="{FF2B5EF4-FFF2-40B4-BE49-F238E27FC236}">
                <a16:creationId xmlns:a16="http://schemas.microsoft.com/office/drawing/2014/main" id="{786335F4-FA64-4550-9FEC-F146FE11F6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657600"/>
            <a:ext cx="361315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灯片编号占位符 1">
            <a:extLst>
              <a:ext uri="{FF2B5EF4-FFF2-40B4-BE49-F238E27FC236}">
                <a16:creationId xmlns:a16="http://schemas.microsoft.com/office/drawing/2014/main" id="{2BDD8392-4165-4D10-AB2F-45BBF7FA84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A7572A8-A493-419E-8BB0-6D362D8E61E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19090236"/>
      </p:ext>
    </p:extLst>
  </p:cSld>
  <p:clrMapOvr>
    <a:masterClrMapping/>
  </p:clrMapOvr>
</p:sld>
</file>

<file path=ppt/slides/slide8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EF4CDF84-5FBC-4810-BED6-A4AEF423BEAC}"/>
              </a:ext>
            </a:extLst>
          </p:cNvPr>
          <p:cNvGraphicFramePr>
            <a:graphicFrameLocks noGrp="1"/>
          </p:cNvGraphicFramePr>
          <p:nvPr>
            <p:ph idx="1"/>
          </p:nvPr>
        </p:nvGraphicFramePr>
        <p:xfrm>
          <a:off x="304800" y="1657350"/>
          <a:ext cx="8229600" cy="5124450"/>
        </p:xfrm>
        <a:graphic>
          <a:graphicData uri="http://schemas.openxmlformats.org/drawingml/2006/table">
            <a:tbl>
              <a:tblPr/>
              <a:tblGrid>
                <a:gridCol w="2495129">
                  <a:extLst>
                    <a:ext uri="{9D8B030D-6E8A-4147-A177-3AD203B41FA5}">
                      <a16:colId xmlns:a16="http://schemas.microsoft.com/office/drawing/2014/main" val="20000"/>
                    </a:ext>
                  </a:extLst>
                </a:gridCol>
                <a:gridCol w="3484135">
                  <a:extLst>
                    <a:ext uri="{9D8B030D-6E8A-4147-A177-3AD203B41FA5}">
                      <a16:colId xmlns:a16="http://schemas.microsoft.com/office/drawing/2014/main" val="20001"/>
                    </a:ext>
                  </a:extLst>
                </a:gridCol>
                <a:gridCol w="2250335">
                  <a:extLst>
                    <a:ext uri="{9D8B030D-6E8A-4147-A177-3AD203B41FA5}">
                      <a16:colId xmlns:a16="http://schemas.microsoft.com/office/drawing/2014/main" val="20002"/>
                    </a:ext>
                  </a:extLst>
                </a:gridCol>
              </a:tblGrid>
              <a:tr h="152393">
                <a:tc>
                  <a:txBody>
                    <a:bodyPr/>
                    <a:lstStyle/>
                    <a:p>
                      <a:pPr indent="266700" algn="ctr">
                        <a:spcBef>
                          <a:spcPts val="120"/>
                        </a:spcBef>
                        <a:spcAft>
                          <a:spcPts val="120"/>
                        </a:spcAft>
                      </a:pPr>
                      <a:r>
                        <a:rPr lang="zh-CN" sz="1000" b="1" kern="1000" dirty="0">
                          <a:latin typeface="Times New Roman"/>
                          <a:ea typeface="方正书宋简体"/>
                          <a:cs typeface="Times New Roman"/>
                        </a:rPr>
                        <a:t>特</a:t>
                      </a:r>
                      <a:r>
                        <a:rPr lang="en-US" sz="1000" b="1" kern="1000" dirty="0">
                          <a:latin typeface="Times New Roman"/>
                          <a:ea typeface="方正书宋简体"/>
                          <a:cs typeface="Times New Roman"/>
                        </a:rPr>
                        <a:t>    </a:t>
                      </a:r>
                      <a:r>
                        <a:rPr lang="zh-CN" sz="1000" b="1" kern="1000" dirty="0">
                          <a:latin typeface="Times New Roman"/>
                          <a:ea typeface="方正书宋简体"/>
                          <a:cs typeface="Times New Roman"/>
                        </a:rPr>
                        <a:t>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0">
                          <a:latin typeface="Times New Roman"/>
                          <a:ea typeface="方正书宋简体"/>
                          <a:cs typeface="Times New Roman"/>
                        </a:rPr>
                        <a:t>含</a:t>
                      </a:r>
                      <a:r>
                        <a:rPr lang="en-US" sz="1000" b="1" kern="1000">
                          <a:latin typeface="Times New Roman"/>
                          <a:ea typeface="方正书宋简体"/>
                          <a:cs typeface="Times New Roman"/>
                        </a:rPr>
                        <a:t>    </a:t>
                      </a:r>
                      <a:r>
                        <a:rPr lang="zh-CN" sz="1000" b="1" kern="1000">
                          <a:latin typeface="Times New Roman"/>
                          <a:ea typeface="方正书宋简体"/>
                          <a:cs typeface="Times New Roman"/>
                        </a:rPr>
                        <a:t>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000" b="1" kern="1000">
                          <a:latin typeface="Times New Roman"/>
                          <a:ea typeface="方正书宋简体"/>
                          <a:cs typeface="Times New Roman"/>
                        </a:rPr>
                        <a:t>相 关 因 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4786">
                <a:tc>
                  <a:txBody>
                    <a:bodyPr/>
                    <a:lstStyle/>
                    <a:p>
                      <a:pPr indent="266700" algn="just">
                        <a:spcBef>
                          <a:spcPts val="120"/>
                        </a:spcBef>
                        <a:spcAft>
                          <a:spcPts val="120"/>
                        </a:spcAft>
                      </a:pPr>
                      <a:r>
                        <a:rPr lang="zh-CN" sz="1000" b="1" kern="1000">
                          <a:latin typeface="Times New Roman"/>
                          <a:ea typeface="方正书宋简体"/>
                          <a:cs typeface="Times New Roman"/>
                        </a:rPr>
                        <a:t>可跟踪性（</a:t>
                      </a:r>
                      <a:r>
                        <a:rPr lang="en-US" sz="1000" b="1" kern="1000">
                          <a:latin typeface="Times New Roman"/>
                          <a:ea typeface="方正书宋简体"/>
                          <a:cs typeface="Times New Roman"/>
                        </a:rPr>
                        <a:t>Traceability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该特性为特定开发项目或运行环境提供了从需求到实现的完整线索</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正确性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安全性（</a:t>
                      </a:r>
                      <a:r>
                        <a:rPr lang="en-US" sz="1000" b="1" kern="1000">
                          <a:latin typeface="Times New Roman"/>
                          <a:ea typeface="方正书宋简体"/>
                          <a:cs typeface="Times New Roman"/>
                        </a:rPr>
                        <a:t>Completeness</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所要求功能的全面实现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正确性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07976">
                <a:tc>
                  <a:txBody>
                    <a:bodyPr/>
                    <a:lstStyle/>
                    <a:p>
                      <a:pPr indent="266700" algn="just">
                        <a:spcBef>
                          <a:spcPts val="120"/>
                        </a:spcBef>
                        <a:spcAft>
                          <a:spcPts val="120"/>
                        </a:spcAft>
                      </a:pPr>
                      <a:r>
                        <a:rPr lang="zh-CN" sz="1000" b="1" kern="1000">
                          <a:latin typeface="Times New Roman"/>
                          <a:ea typeface="方正书宋简体"/>
                          <a:cs typeface="Times New Roman"/>
                        </a:rPr>
                        <a:t>兼容性（</a:t>
                      </a:r>
                      <a:r>
                        <a:rPr lang="en-US" sz="1000" b="1" kern="1000">
                          <a:latin typeface="Times New Roman"/>
                          <a:ea typeface="方正书宋简体"/>
                          <a:cs typeface="Times New Roman"/>
                        </a:rPr>
                        <a:t>Consistency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统一的设计与实现技术和表达方法</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正确性</a:t>
                      </a:r>
                    </a:p>
                    <a:p>
                      <a:pPr indent="107950" algn="just">
                        <a:spcBef>
                          <a:spcPts val="120"/>
                        </a:spcBef>
                        <a:spcAft>
                          <a:spcPts val="120"/>
                        </a:spcAft>
                      </a:pPr>
                      <a:r>
                        <a:rPr lang="zh-CN" sz="1000" b="1" kern="1000">
                          <a:latin typeface="Times New Roman"/>
                          <a:ea typeface="方正书宋简体"/>
                          <a:cs typeface="Times New Roman"/>
                        </a:rPr>
                        <a:t>可靠性</a:t>
                      </a:r>
                    </a:p>
                    <a:p>
                      <a:pPr indent="107950" algn="just">
                        <a:spcBef>
                          <a:spcPts val="120"/>
                        </a:spcBef>
                        <a:spcAft>
                          <a:spcPts val="120"/>
                        </a:spcAft>
                      </a:pPr>
                      <a:r>
                        <a:rPr lang="zh-CN" sz="1000" b="1" kern="1000">
                          <a:latin typeface="Times New Roman"/>
                          <a:ea typeface="方正书宋简体"/>
                          <a:cs typeface="Times New Roman"/>
                        </a:rPr>
                        <a:t>可维护性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精确度（</a:t>
                      </a:r>
                      <a:r>
                        <a:rPr lang="en-US" sz="1000" b="1" kern="1000">
                          <a:latin typeface="Times New Roman"/>
                          <a:ea typeface="方正书宋简体"/>
                          <a:cs typeface="Times New Roman"/>
                        </a:rPr>
                        <a:t>Accuracy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为计算和输出提供了所要求的精确度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可靠性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容错性（</a:t>
                      </a:r>
                      <a:r>
                        <a:rPr lang="en-US" sz="1000" b="1" kern="1000">
                          <a:latin typeface="Times New Roman"/>
                          <a:ea typeface="方正书宋简体"/>
                          <a:cs typeface="Times New Roman"/>
                        </a:rPr>
                        <a:t>Error Tolerance</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在非标定条件下继续运行的能力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可靠性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507976">
                <a:tc>
                  <a:txBody>
                    <a:bodyPr/>
                    <a:lstStyle/>
                    <a:p>
                      <a:pPr indent="266700" algn="just">
                        <a:spcBef>
                          <a:spcPts val="120"/>
                        </a:spcBef>
                        <a:spcAft>
                          <a:spcPts val="120"/>
                        </a:spcAft>
                      </a:pPr>
                      <a:r>
                        <a:rPr lang="zh-CN" sz="1000" b="1" kern="1000">
                          <a:latin typeface="Times New Roman"/>
                          <a:ea typeface="方正书宋简体"/>
                          <a:cs typeface="Times New Roman"/>
                        </a:rPr>
                        <a:t>简明性（</a:t>
                      </a:r>
                      <a:r>
                        <a:rPr lang="en-US" sz="1000" b="1" kern="1000">
                          <a:latin typeface="Times New Roman"/>
                          <a:ea typeface="方正书宋简体"/>
                          <a:cs typeface="Times New Roman"/>
                        </a:rPr>
                        <a:t>Simplicity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以最容易理解的方式实现规定的功能（避免复杂化</a:t>
                      </a:r>
                      <a:r>
                        <a:rPr lang="zh-CN" sz="1000" b="1" kern="1000">
                          <a:solidFill>
                            <a:srgbClr val="000000"/>
                          </a:solidFill>
                          <a:latin typeface="Times New Roman"/>
                          <a:ea typeface="方正书宋简体"/>
                          <a:cs typeface="Times New Roman"/>
                        </a:rPr>
                        <a:t>）</a:t>
                      </a:r>
                      <a:endParaRPr lang="zh-CN" sz="10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可靠性</a:t>
                      </a:r>
                    </a:p>
                    <a:p>
                      <a:pPr indent="107950" algn="just">
                        <a:spcBef>
                          <a:spcPts val="120"/>
                        </a:spcBef>
                        <a:spcAft>
                          <a:spcPts val="120"/>
                        </a:spcAft>
                      </a:pPr>
                      <a:r>
                        <a:rPr lang="zh-CN" sz="1000" b="1" kern="1000">
                          <a:latin typeface="Times New Roman"/>
                          <a:ea typeface="方正书宋简体"/>
                          <a:cs typeface="Times New Roman"/>
                        </a:rPr>
                        <a:t>可维护性</a:t>
                      </a:r>
                    </a:p>
                    <a:p>
                      <a:pPr indent="107950" algn="just">
                        <a:spcBef>
                          <a:spcPts val="120"/>
                        </a:spcBef>
                        <a:spcAft>
                          <a:spcPts val="120"/>
                        </a:spcAft>
                      </a:pPr>
                      <a:r>
                        <a:rPr lang="zh-CN" sz="1000" b="1" kern="1000">
                          <a:latin typeface="Times New Roman"/>
                          <a:ea typeface="方正书宋简体"/>
                          <a:cs typeface="Times New Roman"/>
                        </a:rPr>
                        <a:t>可测试性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8535">
                <a:tc>
                  <a:txBody>
                    <a:bodyPr/>
                    <a:lstStyle/>
                    <a:p>
                      <a:pPr indent="266700" algn="just">
                        <a:spcBef>
                          <a:spcPts val="120"/>
                        </a:spcBef>
                        <a:spcAft>
                          <a:spcPts val="120"/>
                        </a:spcAft>
                      </a:pPr>
                      <a:r>
                        <a:rPr lang="zh-CN" sz="1000" b="1" kern="1000">
                          <a:latin typeface="Times New Roman"/>
                          <a:ea typeface="方正书宋简体"/>
                          <a:cs typeface="Times New Roman"/>
                        </a:rPr>
                        <a:t>模块性（</a:t>
                      </a:r>
                      <a:r>
                        <a:rPr lang="en-US" sz="1000" b="1" kern="1000">
                          <a:latin typeface="Times New Roman"/>
                          <a:ea typeface="方正书宋简体"/>
                          <a:cs typeface="Times New Roman"/>
                        </a:rPr>
                        <a:t>Modularity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独立性很强的模块形式的结构</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可维护性、灵活性、可测试性、可移植性、可复用性、共运行性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30184">
                <a:tc>
                  <a:txBody>
                    <a:bodyPr/>
                    <a:lstStyle/>
                    <a:p>
                      <a:pPr indent="266700" algn="just">
                        <a:spcBef>
                          <a:spcPts val="120"/>
                        </a:spcBef>
                        <a:spcAft>
                          <a:spcPts val="120"/>
                        </a:spcAft>
                      </a:pPr>
                      <a:r>
                        <a:rPr lang="zh-CN" sz="1000" b="1" kern="1000">
                          <a:latin typeface="Times New Roman"/>
                          <a:ea typeface="方正书宋简体"/>
                          <a:cs typeface="Times New Roman"/>
                        </a:rPr>
                        <a:t>通用性（</a:t>
                      </a:r>
                      <a:r>
                        <a:rPr lang="en-US" sz="1000" b="1" kern="1000">
                          <a:latin typeface="Times New Roman"/>
                          <a:ea typeface="方正书宋简体"/>
                          <a:cs typeface="Times New Roman"/>
                        </a:rPr>
                        <a:t>Generality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所完成功能的广泛性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灵活性</a:t>
                      </a:r>
                    </a:p>
                    <a:p>
                      <a:pPr indent="107950" algn="just">
                        <a:spcBef>
                          <a:spcPts val="120"/>
                        </a:spcBef>
                        <a:spcAft>
                          <a:spcPts val="120"/>
                        </a:spcAft>
                      </a:pPr>
                      <a:r>
                        <a:rPr lang="zh-CN" sz="1000" b="1" kern="1000">
                          <a:latin typeface="Times New Roman"/>
                          <a:ea typeface="方正书宋简体"/>
                          <a:cs typeface="Times New Roman"/>
                        </a:rPr>
                        <a:t>可复用性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可扩充性（</a:t>
                      </a:r>
                      <a:r>
                        <a:rPr lang="en-US" sz="1000" b="1" kern="1000">
                          <a:latin typeface="Times New Roman"/>
                          <a:ea typeface="方正书宋简体"/>
                          <a:cs typeface="Times New Roman"/>
                        </a:rPr>
                        <a:t>Expandability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数据存储需求和计算功能的扩展能力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灵活性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9024">
                <a:tc>
                  <a:txBody>
                    <a:bodyPr/>
                    <a:lstStyle/>
                    <a:p>
                      <a:pPr indent="266700" algn="just">
                        <a:spcBef>
                          <a:spcPts val="120"/>
                        </a:spcBef>
                        <a:spcAft>
                          <a:spcPts val="120"/>
                        </a:spcAft>
                      </a:pPr>
                      <a:r>
                        <a:rPr lang="zh-CN" sz="1000" b="1" kern="1000">
                          <a:latin typeface="Times New Roman"/>
                          <a:ea typeface="方正书宋简体"/>
                          <a:cs typeface="Times New Roman"/>
                        </a:rPr>
                        <a:t>自检性（</a:t>
                      </a:r>
                      <a:r>
                        <a:rPr lang="en-US" sz="1000" b="1" kern="1000">
                          <a:latin typeface="Times New Roman"/>
                          <a:ea typeface="方正书宋简体"/>
                          <a:cs typeface="Times New Roman"/>
                        </a:rPr>
                        <a:t>Instrumentation</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0330" algn="just">
                        <a:spcBef>
                          <a:spcPts val="120"/>
                        </a:spcBef>
                        <a:spcAft>
                          <a:spcPts val="120"/>
                        </a:spcAft>
                      </a:pPr>
                      <a:r>
                        <a:rPr lang="zh-CN" sz="1000" b="1" kern="1000" spc="-30">
                          <a:latin typeface="Times New Roman"/>
                          <a:ea typeface="方正书宋简体"/>
                          <a:cs typeface="Times New Roman"/>
                        </a:rPr>
                        <a:t>软件监察自身运行情况及发现自身错误的能力</a:t>
                      </a:r>
                      <a:endParaRPr lang="zh-CN" sz="1000" b="1" kern="1000">
                        <a:latin typeface="Times New Roman"/>
                        <a:ea typeface="方正书宋简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可测试性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04786">
                <a:tc>
                  <a:txBody>
                    <a:bodyPr/>
                    <a:lstStyle/>
                    <a:p>
                      <a:pPr indent="266700" algn="just">
                        <a:spcBef>
                          <a:spcPts val="120"/>
                        </a:spcBef>
                        <a:spcAft>
                          <a:spcPts val="120"/>
                        </a:spcAft>
                      </a:pPr>
                      <a:r>
                        <a:rPr lang="zh-CN" sz="1000" b="1" kern="1000">
                          <a:latin typeface="Times New Roman"/>
                          <a:ea typeface="方正书宋简体"/>
                          <a:cs typeface="Times New Roman"/>
                        </a:rPr>
                        <a:t>自描述性（</a:t>
                      </a:r>
                      <a:r>
                        <a:rPr lang="en-US" sz="1000" b="1" kern="1000">
                          <a:latin typeface="Times New Roman"/>
                          <a:ea typeface="方正书宋简体"/>
                          <a:cs typeface="Times New Roman"/>
                        </a:rPr>
                        <a:t>Self-Descriptiveness</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软件解释自身功能被监察情况的能力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灵活性、可维护性、可测试性、可移植性、可复用性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39024">
                <a:tc>
                  <a:txBody>
                    <a:bodyPr/>
                    <a:lstStyle/>
                    <a:p>
                      <a:pPr indent="266700" algn="just">
                        <a:spcBef>
                          <a:spcPts val="120"/>
                        </a:spcBef>
                        <a:spcAft>
                          <a:spcPts val="120"/>
                        </a:spcAft>
                      </a:pPr>
                      <a:r>
                        <a:rPr lang="zh-CN" sz="1000" b="1" kern="1000">
                          <a:latin typeface="Times New Roman"/>
                          <a:ea typeface="方正书宋简体"/>
                          <a:cs typeface="Times New Roman"/>
                        </a:rPr>
                        <a:t>执行效率（</a:t>
                      </a:r>
                      <a:r>
                        <a:rPr lang="en-US" sz="1000" b="1" kern="1000">
                          <a:latin typeface="Times New Roman"/>
                          <a:ea typeface="方正书宋简体"/>
                          <a:cs typeface="Times New Roman"/>
                        </a:rPr>
                        <a:t>Execution Efficiency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软件的最小处理时间</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效率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39024">
                <a:tc>
                  <a:txBody>
                    <a:bodyPr/>
                    <a:lstStyle/>
                    <a:p>
                      <a:pPr indent="266700" algn="just">
                        <a:spcBef>
                          <a:spcPts val="120"/>
                        </a:spcBef>
                        <a:spcAft>
                          <a:spcPts val="120"/>
                        </a:spcAft>
                      </a:pPr>
                      <a:r>
                        <a:rPr lang="zh-CN" sz="1000" b="1" kern="1000">
                          <a:latin typeface="Times New Roman"/>
                          <a:ea typeface="方正书宋简体"/>
                          <a:cs typeface="Times New Roman"/>
                        </a:rPr>
                        <a:t>存储效率（</a:t>
                      </a:r>
                      <a:r>
                        <a:rPr lang="en-US" sz="1000" b="1" kern="1000">
                          <a:latin typeface="Times New Roman"/>
                          <a:ea typeface="方正书宋简体"/>
                          <a:cs typeface="Times New Roman"/>
                        </a:rPr>
                        <a:t>Storage Efficiency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软件运行时的最小存储需求</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效率</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存取控制（</a:t>
                      </a:r>
                      <a:r>
                        <a:rPr lang="en-US" sz="1000" b="1" kern="1000">
                          <a:latin typeface="Times New Roman"/>
                          <a:ea typeface="方正书宋简体"/>
                          <a:cs typeface="Times New Roman"/>
                        </a:rPr>
                        <a:t>Access Control</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对软件和数据存取的控制</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完整性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存取审查（</a:t>
                      </a:r>
                      <a:r>
                        <a:rPr lang="en-US" sz="1000" b="1" kern="1000">
                          <a:latin typeface="Times New Roman"/>
                          <a:ea typeface="方正书宋简体"/>
                          <a:cs typeface="Times New Roman"/>
                        </a:rPr>
                        <a:t>Access Audit</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审查软件和数据的存取</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完整性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304786">
                <a:tc>
                  <a:txBody>
                    <a:bodyPr/>
                    <a:lstStyle/>
                    <a:p>
                      <a:pPr indent="266700" algn="just">
                        <a:spcBef>
                          <a:spcPts val="120"/>
                        </a:spcBef>
                        <a:spcAft>
                          <a:spcPts val="120"/>
                        </a:spcAft>
                      </a:pPr>
                      <a:r>
                        <a:rPr lang="zh-CN" sz="1000" b="1" kern="1000">
                          <a:latin typeface="Times New Roman"/>
                          <a:ea typeface="方正书宋简体"/>
                          <a:cs typeface="Times New Roman"/>
                        </a:rPr>
                        <a:t>可操作性（</a:t>
                      </a:r>
                      <a:r>
                        <a:rPr lang="en-US" sz="1000" b="1" kern="1000">
                          <a:latin typeface="Times New Roman"/>
                          <a:ea typeface="方正书宋简体"/>
                          <a:cs typeface="Times New Roman"/>
                        </a:rPr>
                        <a:t>Operability</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决定与软件运行有关的操作和步骤，即操作软件的容易程度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2393">
                <a:tc>
                  <a:txBody>
                    <a:bodyPr/>
                    <a:lstStyle/>
                    <a:p>
                      <a:pPr indent="266700" algn="just">
                        <a:spcBef>
                          <a:spcPts val="120"/>
                        </a:spcBef>
                        <a:spcAft>
                          <a:spcPts val="120"/>
                        </a:spcAft>
                      </a:pPr>
                      <a:r>
                        <a:rPr lang="zh-CN" sz="1000" b="1" kern="1000">
                          <a:latin typeface="Times New Roman"/>
                          <a:ea typeface="方正书宋简体"/>
                          <a:cs typeface="Times New Roman"/>
                        </a:rPr>
                        <a:t>培训（</a:t>
                      </a:r>
                      <a:r>
                        <a:rPr lang="en-US" sz="1000" b="1" kern="1000">
                          <a:latin typeface="Times New Roman"/>
                          <a:ea typeface="方正书宋简体"/>
                          <a:cs typeface="Times New Roman"/>
                        </a:rPr>
                        <a:t>Training</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软件协助新用户掌握使用它的能力</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39024">
                <a:tc>
                  <a:txBody>
                    <a:bodyPr/>
                    <a:lstStyle/>
                    <a:p>
                      <a:pPr indent="266700" algn="just">
                        <a:spcBef>
                          <a:spcPts val="120"/>
                        </a:spcBef>
                        <a:spcAft>
                          <a:spcPts val="120"/>
                        </a:spcAft>
                      </a:pPr>
                      <a:r>
                        <a:rPr lang="zh-CN" sz="1000" b="1" kern="1000">
                          <a:latin typeface="Times New Roman"/>
                          <a:ea typeface="方正书宋简体"/>
                          <a:cs typeface="Times New Roman"/>
                        </a:rPr>
                        <a:t>通信性（</a:t>
                      </a:r>
                      <a:r>
                        <a:rPr lang="en-US" sz="1000" b="1" kern="1000">
                          <a:latin typeface="Times New Roman"/>
                          <a:ea typeface="方正书宋简体"/>
                          <a:cs typeface="Times New Roman"/>
                        </a:rPr>
                        <a:t>Communicativeness</a:t>
                      </a:r>
                      <a:r>
                        <a:rPr lang="zh-CN" sz="10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可被吸收的有用输入和输出</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可用性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330184">
                <a:tc>
                  <a:txBody>
                    <a:bodyPr/>
                    <a:lstStyle/>
                    <a:p>
                      <a:pPr indent="256540" algn="just">
                        <a:spcBef>
                          <a:spcPts val="120"/>
                        </a:spcBef>
                        <a:spcAft>
                          <a:spcPts val="120"/>
                        </a:spcAft>
                      </a:pPr>
                      <a:r>
                        <a:rPr lang="zh-CN" sz="1000" b="1" kern="1000" spc="-20">
                          <a:latin typeface="Times New Roman"/>
                          <a:ea typeface="方正书宋简体"/>
                          <a:cs typeface="Times New Roman"/>
                        </a:rPr>
                        <a:t>软件系统独立性（</a:t>
                      </a:r>
                      <a:r>
                        <a:rPr lang="en-US" sz="1000" b="1" kern="1000" spc="-20">
                          <a:latin typeface="Times New Roman"/>
                          <a:ea typeface="方正书宋简体"/>
                          <a:cs typeface="Times New Roman"/>
                        </a:rPr>
                        <a:t>Software System Independence</a:t>
                      </a:r>
                      <a:r>
                        <a:rPr lang="zh-CN" sz="1000" b="1" kern="1000" spc="-20">
                          <a:latin typeface="Times New Roman"/>
                          <a:ea typeface="方正书宋简体"/>
                          <a:cs typeface="Times New Roman"/>
                        </a:rPr>
                        <a:t>）</a:t>
                      </a:r>
                      <a:endParaRPr lang="zh-CN" sz="1000" b="1" kern="1000">
                        <a:latin typeface="Times New Roman"/>
                        <a:ea typeface="方正书宋简体"/>
                        <a:cs typeface="Times New Roman"/>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a:latin typeface="Times New Roman"/>
                          <a:ea typeface="方正书宋简体"/>
                          <a:cs typeface="Times New Roman"/>
                        </a:rPr>
                        <a:t>对软件工作环境</a:t>
                      </a:r>
                      <a:r>
                        <a:rPr lang="zh-CN" sz="1000" b="1" kern="1000">
                          <a:solidFill>
                            <a:srgbClr val="000000"/>
                          </a:solidFill>
                          <a:latin typeface="Times New Roman"/>
                          <a:ea typeface="方正书宋简体"/>
                          <a:cs typeface="Times New Roman"/>
                        </a:rPr>
                        <a:t>（</a:t>
                      </a:r>
                      <a:r>
                        <a:rPr lang="zh-CN" sz="1000" b="1" kern="1000">
                          <a:latin typeface="Times New Roman"/>
                          <a:ea typeface="方正书宋简体"/>
                          <a:cs typeface="Times New Roman"/>
                        </a:rPr>
                        <a:t>如操作系统、实用程序等</a:t>
                      </a:r>
                      <a:r>
                        <a:rPr lang="zh-CN" sz="1000" b="1" kern="1000">
                          <a:solidFill>
                            <a:srgbClr val="000000"/>
                          </a:solidFill>
                          <a:latin typeface="Times New Roman"/>
                          <a:ea typeface="方正书宋简体"/>
                          <a:cs typeface="Times New Roman"/>
                        </a:rPr>
                        <a:t>）</a:t>
                      </a:r>
                      <a:r>
                        <a:rPr lang="zh-CN" sz="1000" b="1" kern="1000">
                          <a:latin typeface="Times New Roman"/>
                          <a:ea typeface="方正书宋简体"/>
                          <a:cs typeface="Times New Roman"/>
                        </a:rPr>
                        <a:t>的依赖性</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000" b="1" kern="1000" dirty="0">
                          <a:latin typeface="Times New Roman"/>
                          <a:ea typeface="方正书宋简体"/>
                          <a:cs typeface="Times New Roman"/>
                        </a:rPr>
                        <a:t>可移植性</a:t>
                      </a:r>
                    </a:p>
                    <a:p>
                      <a:pPr indent="107950" algn="just">
                        <a:spcBef>
                          <a:spcPts val="120"/>
                        </a:spcBef>
                        <a:spcAft>
                          <a:spcPts val="120"/>
                        </a:spcAft>
                      </a:pPr>
                      <a:r>
                        <a:rPr lang="zh-CN" sz="1000" b="1" kern="1000" dirty="0">
                          <a:latin typeface="Times New Roman"/>
                          <a:ea typeface="方正书宋简体"/>
                          <a:cs typeface="Times New Roman"/>
                        </a:rPr>
                        <a:t>可复用性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
        <p:nvSpPr>
          <p:cNvPr id="89174" name="矩形 4">
            <a:extLst>
              <a:ext uri="{FF2B5EF4-FFF2-40B4-BE49-F238E27FC236}">
                <a16:creationId xmlns:a16="http://schemas.microsoft.com/office/drawing/2014/main" id="{207C14E8-FB37-4970-91EF-8891A708A355}"/>
              </a:ext>
            </a:extLst>
          </p:cNvPr>
          <p:cNvSpPr>
            <a:spLocks noChangeArrowheads="1"/>
          </p:cNvSpPr>
          <p:nvPr/>
        </p:nvSpPr>
        <p:spPr bwMode="auto">
          <a:xfrm>
            <a:off x="2971800" y="1295400"/>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10.2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软件质量因素的特性</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9175" name="灯片编号占位符 4">
            <a:extLst>
              <a:ext uri="{FF2B5EF4-FFF2-40B4-BE49-F238E27FC236}">
                <a16:creationId xmlns:a16="http://schemas.microsoft.com/office/drawing/2014/main" id="{FDB92286-B87F-49C7-99C4-4083C39CBA8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689327-5DF1-4B98-9886-93B8B30AC6CB}"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34926675"/>
      </p:ext>
    </p:extLst>
  </p:cSld>
  <p:clrMapOvr>
    <a:masterClrMapping/>
  </p:clrMapOvr>
</p:sld>
</file>

<file path=ppt/slides/slide8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B2AF45F9-C561-411C-A66A-A195E0C9D1E2}"/>
              </a:ext>
            </a:extLst>
          </p:cNvPr>
          <p:cNvGraphicFramePr>
            <a:graphicFrameLocks noGrp="1"/>
          </p:cNvGraphicFramePr>
          <p:nvPr>
            <p:ph idx="1"/>
          </p:nvPr>
        </p:nvGraphicFramePr>
        <p:xfrm>
          <a:off x="533400" y="2514600"/>
          <a:ext cx="7772400" cy="2895600"/>
        </p:xfrm>
        <a:graphic>
          <a:graphicData uri="http://schemas.openxmlformats.org/drawingml/2006/table">
            <a:tbl>
              <a:tblPr/>
              <a:tblGrid>
                <a:gridCol w="2356511">
                  <a:extLst>
                    <a:ext uri="{9D8B030D-6E8A-4147-A177-3AD203B41FA5}">
                      <a16:colId xmlns:a16="http://schemas.microsoft.com/office/drawing/2014/main" val="20000"/>
                    </a:ext>
                  </a:extLst>
                </a:gridCol>
                <a:gridCol w="3290572">
                  <a:extLst>
                    <a:ext uri="{9D8B030D-6E8A-4147-A177-3AD203B41FA5}">
                      <a16:colId xmlns:a16="http://schemas.microsoft.com/office/drawing/2014/main" val="20001"/>
                    </a:ext>
                  </a:extLst>
                </a:gridCol>
                <a:gridCol w="2125316">
                  <a:extLst>
                    <a:ext uri="{9D8B030D-6E8A-4147-A177-3AD203B41FA5}">
                      <a16:colId xmlns:a16="http://schemas.microsoft.com/office/drawing/2014/main" val="20002"/>
                    </a:ext>
                  </a:extLst>
                </a:gridCol>
              </a:tblGrid>
              <a:tr h="314873">
                <a:tc>
                  <a:txBody>
                    <a:bodyPr/>
                    <a:lstStyle/>
                    <a:p>
                      <a:pPr indent="266700" algn="ctr">
                        <a:spcBef>
                          <a:spcPts val="120"/>
                        </a:spcBef>
                        <a:spcAft>
                          <a:spcPts val="120"/>
                        </a:spcAft>
                      </a:pPr>
                      <a:r>
                        <a:rPr lang="zh-CN" sz="1200" b="1" kern="1000" dirty="0">
                          <a:latin typeface="Times New Roman"/>
                          <a:ea typeface="方正书宋简体"/>
                          <a:cs typeface="Times New Roman"/>
                        </a:rPr>
                        <a:t>特</a:t>
                      </a:r>
                      <a:r>
                        <a:rPr lang="en-US" sz="1200" b="1" kern="1000" dirty="0">
                          <a:latin typeface="Times New Roman"/>
                          <a:ea typeface="方正书宋简体"/>
                          <a:cs typeface="Times New Roman"/>
                        </a:rPr>
                        <a:t>    </a:t>
                      </a:r>
                      <a:r>
                        <a:rPr lang="zh-CN" sz="1200" b="1" kern="1000" dirty="0">
                          <a:latin typeface="Times New Roman"/>
                          <a:ea typeface="方正书宋简体"/>
                          <a:cs typeface="Times New Roman"/>
                        </a:rPr>
                        <a:t>性</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含</a:t>
                      </a:r>
                      <a:r>
                        <a:rPr lang="en-US" sz="1200" b="1" kern="1000">
                          <a:latin typeface="Times New Roman"/>
                          <a:ea typeface="方正书宋简体"/>
                          <a:cs typeface="Times New Roman"/>
                        </a:rPr>
                        <a:t>    </a:t>
                      </a:r>
                      <a:r>
                        <a:rPr lang="zh-CN" sz="1200" b="1" kern="1000">
                          <a:latin typeface="Times New Roman"/>
                          <a:ea typeface="方正书宋简体"/>
                          <a:cs typeface="Times New Roman"/>
                        </a:rPr>
                        <a:t>意</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相 关 因 素</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91487">
                <a:tc>
                  <a:txBody>
                    <a:bodyPr/>
                    <a:lstStyle/>
                    <a:p>
                      <a:pPr indent="266700" algn="just">
                        <a:spcBef>
                          <a:spcPts val="120"/>
                        </a:spcBef>
                        <a:spcAft>
                          <a:spcPts val="120"/>
                        </a:spcAft>
                      </a:pPr>
                      <a:r>
                        <a:rPr lang="zh-CN" sz="1200" b="1" kern="1000">
                          <a:latin typeface="Times New Roman"/>
                          <a:ea typeface="方正书宋简体"/>
                          <a:cs typeface="Times New Roman"/>
                        </a:rPr>
                        <a:t>机器独立性</a:t>
                      </a:r>
                      <a:br>
                        <a:rPr lang="en-US" sz="1200" b="1" kern="1000">
                          <a:latin typeface="Times New Roman"/>
                          <a:ea typeface="方正书宋简体"/>
                          <a:cs typeface="Times New Roman"/>
                        </a:rPr>
                      </a:br>
                      <a:r>
                        <a:rPr lang="zh-CN" sz="1200" b="1" kern="1000">
                          <a:latin typeface="Times New Roman"/>
                          <a:ea typeface="方正书宋简体"/>
                          <a:cs typeface="Times New Roman"/>
                        </a:rPr>
                        <a:t>（</a:t>
                      </a:r>
                      <a:r>
                        <a:rPr lang="en-US" sz="1200" b="1" kern="1000">
                          <a:latin typeface="Times New Roman"/>
                          <a:ea typeface="方正书宋简体"/>
                          <a:cs typeface="Times New Roman"/>
                        </a:rPr>
                        <a:t>Machine Independence</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软件对硬件系统的依赖程度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可移植性</a:t>
                      </a:r>
                    </a:p>
                    <a:p>
                      <a:pPr indent="107950" algn="just">
                        <a:spcBef>
                          <a:spcPts val="120"/>
                        </a:spcBef>
                        <a:spcAft>
                          <a:spcPts val="120"/>
                        </a:spcAft>
                      </a:pPr>
                      <a:r>
                        <a:rPr lang="zh-CN" sz="1200" b="1" kern="1000">
                          <a:latin typeface="Times New Roman"/>
                          <a:ea typeface="方正书宋简体"/>
                          <a:cs typeface="Times New Roman"/>
                        </a:rPr>
                        <a:t>可复用性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29747">
                <a:tc>
                  <a:txBody>
                    <a:bodyPr/>
                    <a:lstStyle/>
                    <a:p>
                      <a:pPr indent="266700" algn="just">
                        <a:spcBef>
                          <a:spcPts val="120"/>
                        </a:spcBef>
                        <a:spcAft>
                          <a:spcPts val="120"/>
                        </a:spcAft>
                      </a:pPr>
                      <a:r>
                        <a:rPr lang="zh-CN" sz="1200" b="1" kern="1000">
                          <a:latin typeface="Times New Roman"/>
                          <a:ea typeface="方正书宋简体"/>
                          <a:cs typeface="Times New Roman"/>
                        </a:rPr>
                        <a:t>相互通信性（</a:t>
                      </a:r>
                      <a:r>
                        <a:rPr lang="en-US" sz="1200" b="1" kern="1000">
                          <a:latin typeface="Times New Roman"/>
                          <a:ea typeface="方正书宋简体"/>
                          <a:cs typeface="Times New Roman"/>
                        </a:rPr>
                        <a:t>Communications Commonality</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使用标准协议及标准接口子程序等的程度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共运行性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29747">
                <a:tc>
                  <a:txBody>
                    <a:bodyPr/>
                    <a:lstStyle/>
                    <a:p>
                      <a:pPr indent="266700" algn="just">
                        <a:spcBef>
                          <a:spcPts val="120"/>
                        </a:spcBef>
                        <a:spcAft>
                          <a:spcPts val="120"/>
                        </a:spcAft>
                      </a:pPr>
                      <a:r>
                        <a:rPr lang="zh-CN" sz="1200" b="1" kern="1000">
                          <a:latin typeface="Times New Roman"/>
                          <a:ea typeface="方正书宋简体"/>
                          <a:cs typeface="Times New Roman"/>
                        </a:rPr>
                        <a:t>数据公用（</a:t>
                      </a:r>
                      <a:r>
                        <a:rPr lang="en-US" sz="1200" b="1" kern="1000">
                          <a:latin typeface="Times New Roman"/>
                          <a:ea typeface="方正书宋简体"/>
                          <a:cs typeface="Times New Roman"/>
                        </a:rPr>
                        <a:t>Data Commonality</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使用标准数据表示的程度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共运行性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29747">
                <a:tc>
                  <a:txBody>
                    <a:bodyPr/>
                    <a:lstStyle/>
                    <a:p>
                      <a:pPr indent="266700" algn="just">
                        <a:spcBef>
                          <a:spcPts val="120"/>
                        </a:spcBef>
                        <a:spcAft>
                          <a:spcPts val="120"/>
                        </a:spcAft>
                      </a:pPr>
                      <a:r>
                        <a:rPr lang="zh-CN" sz="1200" b="1" kern="1000">
                          <a:latin typeface="Times New Roman"/>
                          <a:ea typeface="方正书宋简体"/>
                          <a:cs typeface="Times New Roman"/>
                        </a:rPr>
                        <a:t>简洁性（</a:t>
                      </a:r>
                      <a:r>
                        <a:rPr lang="en-US" sz="1200" b="1" kern="1000">
                          <a:latin typeface="Times New Roman"/>
                          <a:ea typeface="方正书宋简体"/>
                          <a:cs typeface="Times New Roman"/>
                        </a:rPr>
                        <a:t>Conciseness</a:t>
                      </a:r>
                      <a:r>
                        <a:rPr lang="zh-CN" sz="1200" b="1" kern="1000">
                          <a:latin typeface="Times New Roman"/>
                          <a:ea typeface="方正书宋简体"/>
                          <a:cs typeface="Times New Roman"/>
                        </a:rPr>
                        <a:t>）</a:t>
                      </a: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a:latin typeface="Times New Roman"/>
                          <a:ea typeface="方正书宋简体"/>
                          <a:cs typeface="Times New Roman"/>
                        </a:rPr>
                        <a:t>使用最少的代码实现某一功能的能力，即紧凑程度</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07950" algn="just">
                        <a:spcBef>
                          <a:spcPts val="120"/>
                        </a:spcBef>
                        <a:spcAft>
                          <a:spcPts val="120"/>
                        </a:spcAft>
                      </a:pPr>
                      <a:r>
                        <a:rPr lang="zh-CN" sz="1200" b="1" kern="1000" dirty="0">
                          <a:latin typeface="Times New Roman"/>
                          <a:ea typeface="方正书宋简体"/>
                          <a:cs typeface="Times New Roman"/>
                        </a:rPr>
                        <a:t>可维护性</a:t>
                      </a: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90138" name="矩形 4">
            <a:extLst>
              <a:ext uri="{FF2B5EF4-FFF2-40B4-BE49-F238E27FC236}">
                <a16:creationId xmlns:a16="http://schemas.microsoft.com/office/drawing/2014/main" id="{1F616679-D79C-4163-B94C-830BC33E6D31}"/>
              </a:ext>
            </a:extLst>
          </p:cNvPr>
          <p:cNvSpPr>
            <a:spLocks noChangeArrowheads="1"/>
          </p:cNvSpPr>
          <p:nvPr/>
        </p:nvSpPr>
        <p:spPr bwMode="auto">
          <a:xfrm>
            <a:off x="7315200" y="1981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0139" name="灯片编号占位符 4">
            <a:extLst>
              <a:ext uri="{FF2B5EF4-FFF2-40B4-BE49-F238E27FC236}">
                <a16:creationId xmlns:a16="http://schemas.microsoft.com/office/drawing/2014/main" id="{9E12DB8D-52D7-43E1-AAD1-8CE3B819EC2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352C3D7-B609-4989-A473-9EE23648757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646257951"/>
      </p:ext>
    </p:extLst>
  </p:cSld>
  <p:clrMapOvr>
    <a:masterClrMapping/>
  </p:clrMapOvr>
</p:sld>
</file>

<file path=ppt/slides/slide8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内容占位符 2">
            <a:extLst>
              <a:ext uri="{FF2B5EF4-FFF2-40B4-BE49-F238E27FC236}">
                <a16:creationId xmlns:a16="http://schemas.microsoft.com/office/drawing/2014/main" id="{36E7AE52-747C-4D93-8C2D-29AA501E7FFC}"/>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表</a:t>
            </a:r>
            <a:r>
              <a:rPr lang="en-US" altLang="zh-CN">
                <a:ea typeface="宋体" panose="02010600030101010101" pitchFamily="2" charset="-122"/>
              </a:rPr>
              <a:t>10.2</a:t>
            </a:r>
            <a:r>
              <a:rPr lang="zh-CN" altLang="zh-CN">
                <a:ea typeface="宋体" panose="02010600030101010101" pitchFamily="2" charset="-122"/>
              </a:rPr>
              <a:t>列出了软件质量特性，表中同时给出了简要说明以及与其相关的质量因素。</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为了更清楚地表明质量因素与质量特性间的关系，这里又给出了表</a:t>
            </a:r>
            <a:r>
              <a:rPr lang="en-US" altLang="zh-CN">
                <a:ea typeface="宋体" panose="02010600030101010101" pitchFamily="2" charset="-122"/>
              </a:rPr>
              <a:t>10.3</a:t>
            </a:r>
            <a:r>
              <a:rPr lang="zh-CN" altLang="zh-CN">
                <a:ea typeface="宋体" panose="02010600030101010101" pitchFamily="2" charset="-122"/>
              </a:rPr>
              <a:t>，我们可以从中看到哪些质量特性对哪些质量因素有着什么影响。</a:t>
            </a:r>
          </a:p>
          <a:p>
            <a:endParaRPr lang="zh-CN" altLang="en-US">
              <a:ea typeface="宋体" panose="02010600030101010101" pitchFamily="2" charset="-122"/>
            </a:endParaRPr>
          </a:p>
        </p:txBody>
      </p:sp>
      <p:sp>
        <p:nvSpPr>
          <p:cNvPr id="91139" name="灯片编号占位符 3">
            <a:extLst>
              <a:ext uri="{FF2B5EF4-FFF2-40B4-BE49-F238E27FC236}">
                <a16:creationId xmlns:a16="http://schemas.microsoft.com/office/drawing/2014/main" id="{88A73F25-7F4C-4EB0-B78E-61433F7B402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A928BDD-3D94-4B93-827E-66A5B1D1059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389802637"/>
      </p:ext>
    </p:extLst>
  </p:cSld>
  <p:clrMapOvr>
    <a:masterClrMapping/>
  </p:clrMapOvr>
</p:sld>
</file>

<file path=ppt/slides/slide8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8F8F6453-1FFE-44DD-8272-14072A32B418}"/>
              </a:ext>
            </a:extLst>
          </p:cNvPr>
          <p:cNvGraphicFramePr>
            <a:graphicFrameLocks noGrp="1"/>
          </p:cNvGraphicFramePr>
          <p:nvPr>
            <p:ph idx="1"/>
          </p:nvPr>
        </p:nvGraphicFramePr>
        <p:xfrm>
          <a:off x="228600" y="2209800"/>
          <a:ext cx="8610600" cy="3886200"/>
        </p:xfrm>
        <a:graphic>
          <a:graphicData uri="http://schemas.openxmlformats.org/drawingml/2006/table">
            <a:tbl>
              <a:tblPr/>
              <a:tblGrid>
                <a:gridCol w="1409212">
                  <a:extLst>
                    <a:ext uri="{9D8B030D-6E8A-4147-A177-3AD203B41FA5}">
                      <a16:colId xmlns:a16="http://schemas.microsoft.com/office/drawing/2014/main" val="20000"/>
                    </a:ext>
                  </a:extLst>
                </a:gridCol>
                <a:gridCol w="658319">
                  <a:extLst>
                    <a:ext uri="{9D8B030D-6E8A-4147-A177-3AD203B41FA5}">
                      <a16:colId xmlns:a16="http://schemas.microsoft.com/office/drawing/2014/main" val="20001"/>
                    </a:ext>
                  </a:extLst>
                </a:gridCol>
                <a:gridCol w="659347">
                  <a:extLst>
                    <a:ext uri="{9D8B030D-6E8A-4147-A177-3AD203B41FA5}">
                      <a16:colId xmlns:a16="http://schemas.microsoft.com/office/drawing/2014/main" val="20002"/>
                    </a:ext>
                  </a:extLst>
                </a:gridCol>
                <a:gridCol w="659347">
                  <a:extLst>
                    <a:ext uri="{9D8B030D-6E8A-4147-A177-3AD203B41FA5}">
                      <a16:colId xmlns:a16="http://schemas.microsoft.com/office/drawing/2014/main" val="20003"/>
                    </a:ext>
                  </a:extLst>
                </a:gridCol>
                <a:gridCol w="658319">
                  <a:extLst>
                    <a:ext uri="{9D8B030D-6E8A-4147-A177-3AD203B41FA5}">
                      <a16:colId xmlns:a16="http://schemas.microsoft.com/office/drawing/2014/main" val="20004"/>
                    </a:ext>
                  </a:extLst>
                </a:gridCol>
                <a:gridCol w="658319">
                  <a:extLst>
                    <a:ext uri="{9D8B030D-6E8A-4147-A177-3AD203B41FA5}">
                      <a16:colId xmlns:a16="http://schemas.microsoft.com/office/drawing/2014/main" val="20005"/>
                    </a:ext>
                  </a:extLst>
                </a:gridCol>
                <a:gridCol w="658319">
                  <a:extLst>
                    <a:ext uri="{9D8B030D-6E8A-4147-A177-3AD203B41FA5}">
                      <a16:colId xmlns:a16="http://schemas.microsoft.com/office/drawing/2014/main" val="20006"/>
                    </a:ext>
                  </a:extLst>
                </a:gridCol>
                <a:gridCol w="658319">
                  <a:extLst>
                    <a:ext uri="{9D8B030D-6E8A-4147-A177-3AD203B41FA5}">
                      <a16:colId xmlns:a16="http://schemas.microsoft.com/office/drawing/2014/main" val="20007"/>
                    </a:ext>
                  </a:extLst>
                </a:gridCol>
                <a:gridCol w="658319">
                  <a:extLst>
                    <a:ext uri="{9D8B030D-6E8A-4147-A177-3AD203B41FA5}">
                      <a16:colId xmlns:a16="http://schemas.microsoft.com/office/drawing/2014/main" val="20008"/>
                    </a:ext>
                  </a:extLst>
                </a:gridCol>
                <a:gridCol w="658319">
                  <a:extLst>
                    <a:ext uri="{9D8B030D-6E8A-4147-A177-3AD203B41FA5}">
                      <a16:colId xmlns:a16="http://schemas.microsoft.com/office/drawing/2014/main" val="20009"/>
                    </a:ext>
                  </a:extLst>
                </a:gridCol>
                <a:gridCol w="658319">
                  <a:extLst>
                    <a:ext uri="{9D8B030D-6E8A-4147-A177-3AD203B41FA5}">
                      <a16:colId xmlns:a16="http://schemas.microsoft.com/office/drawing/2014/main" val="20010"/>
                    </a:ext>
                  </a:extLst>
                </a:gridCol>
                <a:gridCol w="616145">
                  <a:extLst>
                    <a:ext uri="{9D8B030D-6E8A-4147-A177-3AD203B41FA5}">
                      <a16:colId xmlns:a16="http://schemas.microsoft.com/office/drawing/2014/main" val="20011"/>
                    </a:ext>
                  </a:extLst>
                </a:gridCol>
              </a:tblGrid>
              <a:tr h="817357">
                <a:tc>
                  <a:txBody>
                    <a:bodyPr/>
                    <a:lstStyle/>
                    <a:p>
                      <a:pPr indent="266700" algn="ctr">
                        <a:spcBef>
                          <a:spcPts val="120"/>
                        </a:spcBef>
                        <a:spcAft>
                          <a:spcPts val="120"/>
                        </a:spcAft>
                      </a:pPr>
                      <a:r>
                        <a:rPr lang="en-US" sz="1100" b="1" kern="1000" dirty="0">
                          <a:latin typeface="Times New Roman"/>
                          <a:ea typeface="方正书宋简体"/>
                          <a:cs typeface="Times New Roman"/>
                        </a:rPr>
                        <a:t>     </a:t>
                      </a:r>
                      <a:r>
                        <a:rPr lang="zh-CN" sz="1100" b="1" kern="1000" dirty="0">
                          <a:latin typeface="Times New Roman"/>
                          <a:ea typeface="方正书宋简体"/>
                          <a:cs typeface="Times New Roman"/>
                        </a:rPr>
                        <a:t>质量因素</a:t>
                      </a:r>
                    </a:p>
                    <a:p>
                      <a:pPr indent="266700" algn="just">
                        <a:spcBef>
                          <a:spcPts val="120"/>
                        </a:spcBef>
                        <a:spcAft>
                          <a:spcPts val="120"/>
                        </a:spcAft>
                      </a:pPr>
                      <a:endParaRPr lang="en-US" altLang="zh-CN" sz="1100" b="1" kern="1000" dirty="0">
                        <a:latin typeface="Times New Roman"/>
                        <a:ea typeface="方正书宋简体"/>
                        <a:cs typeface="Times New Roman"/>
                      </a:endParaRPr>
                    </a:p>
                    <a:p>
                      <a:pPr indent="266700" algn="just">
                        <a:spcBef>
                          <a:spcPts val="120"/>
                        </a:spcBef>
                        <a:spcAft>
                          <a:spcPts val="120"/>
                        </a:spcAft>
                      </a:pPr>
                      <a:r>
                        <a:rPr lang="zh-CN" sz="1100" b="1" kern="1000" dirty="0">
                          <a:latin typeface="Times New Roman"/>
                          <a:ea typeface="方正书宋简体"/>
                          <a:cs typeface="Times New Roman"/>
                        </a:rPr>
                        <a:t>质量特性</a:t>
                      </a:r>
                    </a:p>
                  </a:txBody>
                  <a:tcPr marL="21590" marR="2159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120"/>
                        </a:spcBef>
                        <a:spcAft>
                          <a:spcPts val="120"/>
                        </a:spcAft>
                      </a:pPr>
                      <a:r>
                        <a:rPr lang="zh-CN" sz="1100" b="1" kern="1000">
                          <a:latin typeface="Times New Roman"/>
                          <a:ea typeface="方正书宋简体"/>
                          <a:cs typeface="Times New Roman"/>
                        </a:rPr>
                        <a:t>正确性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可靠性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效率</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完整性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可用性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可维</a:t>
                      </a:r>
                      <a:br>
                        <a:rPr lang="en-US" sz="1100" b="1" kern="1000">
                          <a:latin typeface="Times New Roman"/>
                          <a:ea typeface="方正书宋简体"/>
                          <a:cs typeface="Times New Roman"/>
                        </a:rPr>
                      </a:br>
                      <a:r>
                        <a:rPr lang="zh-CN" sz="1100" b="1" kern="1000">
                          <a:latin typeface="Times New Roman"/>
                          <a:ea typeface="方正书宋简体"/>
                          <a:cs typeface="Times New Roman"/>
                        </a:rPr>
                        <a:t>护性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可测</a:t>
                      </a:r>
                      <a:br>
                        <a:rPr lang="en-US" sz="1100" b="1" kern="1000">
                          <a:latin typeface="Times New Roman"/>
                          <a:ea typeface="方正书宋简体"/>
                          <a:cs typeface="Times New Roman"/>
                        </a:rPr>
                      </a:br>
                      <a:r>
                        <a:rPr lang="zh-CN" sz="1100" b="1" kern="1000">
                          <a:latin typeface="Times New Roman"/>
                          <a:ea typeface="方正书宋简体"/>
                          <a:cs typeface="Times New Roman"/>
                        </a:rPr>
                        <a:t>试性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灵活性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可移</a:t>
                      </a:r>
                      <a:br>
                        <a:rPr lang="en-US" sz="1100" b="1" kern="1000">
                          <a:latin typeface="Times New Roman"/>
                          <a:ea typeface="方正书宋简体"/>
                          <a:cs typeface="Times New Roman"/>
                        </a:rPr>
                      </a:br>
                      <a:r>
                        <a:rPr lang="zh-CN" sz="1100" b="1" kern="1000">
                          <a:latin typeface="Times New Roman"/>
                          <a:ea typeface="方正书宋简体"/>
                          <a:cs typeface="Times New Roman"/>
                        </a:rPr>
                        <a:t>植性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可复</a:t>
                      </a:r>
                      <a:br>
                        <a:rPr lang="en-US" sz="1100" b="1" kern="1000">
                          <a:latin typeface="Times New Roman"/>
                          <a:ea typeface="方正书宋简体"/>
                          <a:cs typeface="Times New Roman"/>
                        </a:rPr>
                      </a:br>
                      <a:r>
                        <a:rPr lang="zh-CN" sz="1100" b="1" kern="1000">
                          <a:latin typeface="Times New Roman"/>
                          <a:ea typeface="方正书宋简体"/>
                          <a:cs typeface="Times New Roman"/>
                        </a:rPr>
                        <a:t>用性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共运</a:t>
                      </a:r>
                      <a:br>
                        <a:rPr lang="en-US" sz="1100" b="1" kern="1000">
                          <a:latin typeface="Times New Roman"/>
                          <a:ea typeface="方正书宋简体"/>
                          <a:cs typeface="Times New Roman"/>
                        </a:rPr>
                      </a:br>
                      <a:r>
                        <a:rPr lang="zh-CN" sz="1100" b="1" kern="1000">
                          <a:latin typeface="Times New Roman"/>
                          <a:ea typeface="方正书宋简体"/>
                          <a:cs typeface="Times New Roman"/>
                        </a:rPr>
                        <a:t>行性</a:t>
                      </a:r>
                    </a:p>
                  </a:txBody>
                  <a:tcPr marL="21590" marR="2159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可跟踪性</a:t>
                      </a:r>
                    </a:p>
                  </a:txBody>
                  <a:tcPr marL="21590" marR="2159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完全性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兼容性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精确性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容错性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简明性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模块性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通用性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可扩充性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自检性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自描述性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1"/>
                  </a:ext>
                </a:extLst>
              </a:tr>
              <a:tr h="255737">
                <a:tc>
                  <a:txBody>
                    <a:bodyPr/>
                    <a:lstStyle/>
                    <a:p>
                      <a:pPr indent="266700" algn="ctr">
                        <a:spcBef>
                          <a:spcPts val="120"/>
                        </a:spcBef>
                        <a:spcAft>
                          <a:spcPts val="120"/>
                        </a:spcAft>
                      </a:pPr>
                      <a:r>
                        <a:rPr lang="zh-CN" sz="1100" b="1" kern="1000">
                          <a:latin typeface="Times New Roman"/>
                          <a:ea typeface="方正书宋简体"/>
                          <a:cs typeface="Times New Roman"/>
                        </a:rPr>
                        <a:t>执行效率</a:t>
                      </a:r>
                    </a:p>
                  </a:txBody>
                  <a:tcPr marL="21590" marR="2159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1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100" b="1" kern="1000" dirty="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bl>
          </a:graphicData>
        </a:graphic>
      </p:graphicFrame>
      <p:sp>
        <p:nvSpPr>
          <p:cNvPr id="92334" name="矩形 4">
            <a:extLst>
              <a:ext uri="{FF2B5EF4-FFF2-40B4-BE49-F238E27FC236}">
                <a16:creationId xmlns:a16="http://schemas.microsoft.com/office/drawing/2014/main" id="{67AAF613-1CF1-456E-99D2-54BFE093CB57}"/>
              </a:ext>
            </a:extLst>
          </p:cNvPr>
          <p:cNvSpPr>
            <a:spLocks noChangeArrowheads="1"/>
          </p:cNvSpPr>
          <p:nvPr/>
        </p:nvSpPr>
        <p:spPr bwMode="auto">
          <a:xfrm>
            <a:off x="2819400" y="1600200"/>
            <a:ext cx="387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表</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质量因素与质量特性的关系</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2335" name="灯片编号占位符 4">
            <a:extLst>
              <a:ext uri="{FF2B5EF4-FFF2-40B4-BE49-F238E27FC236}">
                <a16:creationId xmlns:a16="http://schemas.microsoft.com/office/drawing/2014/main" id="{E1747E14-2294-439A-9A8B-656A9B86016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C07BDF6-A4DF-4385-890A-6E10543445F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88383991"/>
      </p:ext>
    </p:extLst>
  </p:cSld>
  <p:clrMapOvr>
    <a:masterClrMapping/>
  </p:clrMapOvr>
</p:sld>
</file>

<file path=ppt/slides/slide8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a:extLst>
              <a:ext uri="{FF2B5EF4-FFF2-40B4-BE49-F238E27FC236}">
                <a16:creationId xmlns:a16="http://schemas.microsoft.com/office/drawing/2014/main" id="{79AC4826-2490-4BB7-8740-3DC33F0A8135}"/>
              </a:ext>
            </a:extLst>
          </p:cNvPr>
          <p:cNvGraphicFramePr>
            <a:graphicFrameLocks noGrp="1"/>
          </p:cNvGraphicFramePr>
          <p:nvPr>
            <p:ph idx="1"/>
          </p:nvPr>
        </p:nvGraphicFramePr>
        <p:xfrm>
          <a:off x="152400" y="2590800"/>
          <a:ext cx="8763000" cy="3352800"/>
        </p:xfrm>
        <a:graphic>
          <a:graphicData uri="http://schemas.openxmlformats.org/drawingml/2006/table">
            <a:tbl>
              <a:tblPr/>
              <a:tblGrid>
                <a:gridCol w="1434152">
                  <a:extLst>
                    <a:ext uri="{9D8B030D-6E8A-4147-A177-3AD203B41FA5}">
                      <a16:colId xmlns:a16="http://schemas.microsoft.com/office/drawing/2014/main" val="20000"/>
                    </a:ext>
                  </a:extLst>
                </a:gridCol>
                <a:gridCol w="669971">
                  <a:extLst>
                    <a:ext uri="{9D8B030D-6E8A-4147-A177-3AD203B41FA5}">
                      <a16:colId xmlns:a16="http://schemas.microsoft.com/office/drawing/2014/main" val="20001"/>
                    </a:ext>
                  </a:extLst>
                </a:gridCol>
                <a:gridCol w="671016">
                  <a:extLst>
                    <a:ext uri="{9D8B030D-6E8A-4147-A177-3AD203B41FA5}">
                      <a16:colId xmlns:a16="http://schemas.microsoft.com/office/drawing/2014/main" val="20002"/>
                    </a:ext>
                  </a:extLst>
                </a:gridCol>
                <a:gridCol w="671016">
                  <a:extLst>
                    <a:ext uri="{9D8B030D-6E8A-4147-A177-3AD203B41FA5}">
                      <a16:colId xmlns:a16="http://schemas.microsoft.com/office/drawing/2014/main" val="20003"/>
                    </a:ext>
                  </a:extLst>
                </a:gridCol>
                <a:gridCol w="669971">
                  <a:extLst>
                    <a:ext uri="{9D8B030D-6E8A-4147-A177-3AD203B41FA5}">
                      <a16:colId xmlns:a16="http://schemas.microsoft.com/office/drawing/2014/main" val="20004"/>
                    </a:ext>
                  </a:extLst>
                </a:gridCol>
                <a:gridCol w="669971">
                  <a:extLst>
                    <a:ext uri="{9D8B030D-6E8A-4147-A177-3AD203B41FA5}">
                      <a16:colId xmlns:a16="http://schemas.microsoft.com/office/drawing/2014/main" val="20005"/>
                    </a:ext>
                  </a:extLst>
                </a:gridCol>
                <a:gridCol w="669971">
                  <a:extLst>
                    <a:ext uri="{9D8B030D-6E8A-4147-A177-3AD203B41FA5}">
                      <a16:colId xmlns:a16="http://schemas.microsoft.com/office/drawing/2014/main" val="20006"/>
                    </a:ext>
                  </a:extLst>
                </a:gridCol>
                <a:gridCol w="669971">
                  <a:extLst>
                    <a:ext uri="{9D8B030D-6E8A-4147-A177-3AD203B41FA5}">
                      <a16:colId xmlns:a16="http://schemas.microsoft.com/office/drawing/2014/main" val="20007"/>
                    </a:ext>
                  </a:extLst>
                </a:gridCol>
                <a:gridCol w="669971">
                  <a:extLst>
                    <a:ext uri="{9D8B030D-6E8A-4147-A177-3AD203B41FA5}">
                      <a16:colId xmlns:a16="http://schemas.microsoft.com/office/drawing/2014/main" val="20008"/>
                    </a:ext>
                  </a:extLst>
                </a:gridCol>
                <a:gridCol w="669971">
                  <a:extLst>
                    <a:ext uri="{9D8B030D-6E8A-4147-A177-3AD203B41FA5}">
                      <a16:colId xmlns:a16="http://schemas.microsoft.com/office/drawing/2014/main" val="20009"/>
                    </a:ext>
                  </a:extLst>
                </a:gridCol>
                <a:gridCol w="669971">
                  <a:extLst>
                    <a:ext uri="{9D8B030D-6E8A-4147-A177-3AD203B41FA5}">
                      <a16:colId xmlns:a16="http://schemas.microsoft.com/office/drawing/2014/main" val="20010"/>
                    </a:ext>
                  </a:extLst>
                </a:gridCol>
                <a:gridCol w="627051">
                  <a:extLst>
                    <a:ext uri="{9D8B030D-6E8A-4147-A177-3AD203B41FA5}">
                      <a16:colId xmlns:a16="http://schemas.microsoft.com/office/drawing/2014/main" val="20011"/>
                    </a:ext>
                  </a:extLst>
                </a:gridCol>
              </a:tblGrid>
              <a:tr h="705170">
                <a:tc>
                  <a:txBody>
                    <a:bodyPr/>
                    <a:lstStyle/>
                    <a:p>
                      <a:pPr indent="266700" algn="ctr">
                        <a:spcBef>
                          <a:spcPts val="120"/>
                        </a:spcBef>
                        <a:spcAft>
                          <a:spcPts val="120"/>
                        </a:spcAft>
                      </a:pPr>
                      <a:r>
                        <a:rPr lang="en-US" sz="1200" b="1" kern="1000" dirty="0">
                          <a:latin typeface="Times New Roman"/>
                          <a:ea typeface="方正书宋简体"/>
                          <a:cs typeface="Times New Roman"/>
                        </a:rPr>
                        <a:t>       </a:t>
                      </a:r>
                      <a:r>
                        <a:rPr lang="zh-CN" sz="1200" b="1" kern="1000" dirty="0">
                          <a:latin typeface="Times New Roman"/>
                          <a:ea typeface="方正书宋简体"/>
                          <a:cs typeface="Times New Roman"/>
                        </a:rPr>
                        <a:t>质量因素</a:t>
                      </a:r>
                    </a:p>
                    <a:p>
                      <a:pPr indent="266700" algn="just">
                        <a:spcBef>
                          <a:spcPts val="120"/>
                        </a:spcBef>
                        <a:spcAft>
                          <a:spcPts val="120"/>
                        </a:spcAft>
                      </a:pPr>
                      <a:endParaRPr lang="en-US" altLang="zh-CN" sz="1200" b="1" kern="1000" dirty="0">
                        <a:latin typeface="Times New Roman"/>
                        <a:ea typeface="方正书宋简体"/>
                        <a:cs typeface="Times New Roman"/>
                      </a:endParaRPr>
                    </a:p>
                    <a:p>
                      <a:pPr indent="266700" algn="just">
                        <a:spcBef>
                          <a:spcPts val="120"/>
                        </a:spcBef>
                        <a:spcAft>
                          <a:spcPts val="120"/>
                        </a:spcAft>
                      </a:pPr>
                      <a:r>
                        <a:rPr lang="zh-CN" sz="1200" b="1" kern="1000" dirty="0">
                          <a:latin typeface="Times New Roman"/>
                          <a:ea typeface="方正书宋简体"/>
                          <a:cs typeface="Times New Roman"/>
                        </a:rPr>
                        <a:t>质量特性</a:t>
                      </a:r>
                    </a:p>
                  </a:txBody>
                  <a:tcPr marL="21590" marR="2159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6350" cap="flat" cmpd="sng" algn="ctr">
                      <a:solidFill>
                        <a:srgbClr val="000000"/>
                      </a:solidFill>
                      <a:prstDash val="solid"/>
                      <a:round/>
                      <a:headEnd type="none" w="med" len="med"/>
                      <a:tailEnd type="none" w="med" len="med"/>
                    </a:lnTlToBr>
                  </a:tcPr>
                </a:tc>
                <a:tc>
                  <a:txBody>
                    <a:bodyPr/>
                    <a:lstStyle/>
                    <a:p>
                      <a:pPr indent="266700" algn="ctr">
                        <a:spcBef>
                          <a:spcPts val="120"/>
                        </a:spcBef>
                        <a:spcAft>
                          <a:spcPts val="120"/>
                        </a:spcAft>
                      </a:pPr>
                      <a:r>
                        <a:rPr lang="zh-CN" sz="1200" b="1" kern="1000">
                          <a:latin typeface="Times New Roman"/>
                          <a:ea typeface="方正书宋简体"/>
                          <a:cs typeface="Times New Roman"/>
                        </a:rPr>
                        <a:t>正确性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可靠性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效率</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完整性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可用性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可维</a:t>
                      </a:r>
                      <a:br>
                        <a:rPr lang="en-US" sz="1200" b="1" kern="1000">
                          <a:latin typeface="Times New Roman"/>
                          <a:ea typeface="方正书宋简体"/>
                          <a:cs typeface="Times New Roman"/>
                        </a:rPr>
                      </a:br>
                      <a:r>
                        <a:rPr lang="zh-CN" sz="1200" b="1" kern="1000">
                          <a:latin typeface="Times New Roman"/>
                          <a:ea typeface="方正书宋简体"/>
                          <a:cs typeface="Times New Roman"/>
                        </a:rPr>
                        <a:t>护性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可测</a:t>
                      </a:r>
                      <a:br>
                        <a:rPr lang="en-US" sz="1200" b="1" kern="1000">
                          <a:latin typeface="Times New Roman"/>
                          <a:ea typeface="方正书宋简体"/>
                          <a:cs typeface="Times New Roman"/>
                        </a:rPr>
                      </a:br>
                      <a:r>
                        <a:rPr lang="zh-CN" sz="1200" b="1" kern="1000">
                          <a:latin typeface="Times New Roman"/>
                          <a:ea typeface="方正书宋简体"/>
                          <a:cs typeface="Times New Roman"/>
                        </a:rPr>
                        <a:t>试性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灵活性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可移</a:t>
                      </a:r>
                      <a:br>
                        <a:rPr lang="en-US" sz="1200" b="1" kern="1000">
                          <a:latin typeface="Times New Roman"/>
                          <a:ea typeface="方正书宋简体"/>
                          <a:cs typeface="Times New Roman"/>
                        </a:rPr>
                      </a:br>
                      <a:r>
                        <a:rPr lang="zh-CN" sz="1200" b="1" kern="1000">
                          <a:latin typeface="Times New Roman"/>
                          <a:ea typeface="方正书宋简体"/>
                          <a:cs typeface="Times New Roman"/>
                        </a:rPr>
                        <a:t>植性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可复</a:t>
                      </a:r>
                      <a:br>
                        <a:rPr lang="en-US" sz="1200" b="1" kern="1000">
                          <a:latin typeface="Times New Roman"/>
                          <a:ea typeface="方正书宋简体"/>
                          <a:cs typeface="Times New Roman"/>
                        </a:rPr>
                      </a:br>
                      <a:r>
                        <a:rPr lang="zh-CN" sz="1200" b="1" kern="1000">
                          <a:latin typeface="Times New Roman"/>
                          <a:ea typeface="方正书宋简体"/>
                          <a:cs typeface="Times New Roman"/>
                        </a:rPr>
                        <a:t>用性</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共运</a:t>
                      </a:r>
                      <a:br>
                        <a:rPr lang="en-US" sz="1200" b="1" kern="1000">
                          <a:latin typeface="Times New Roman"/>
                          <a:ea typeface="方正书宋简体"/>
                          <a:cs typeface="Times New Roman"/>
                        </a:rPr>
                      </a:br>
                      <a:r>
                        <a:rPr lang="zh-CN" sz="1200" b="1" kern="1000">
                          <a:latin typeface="Times New Roman"/>
                          <a:ea typeface="方正书宋简体"/>
                          <a:cs typeface="Times New Roman"/>
                        </a:rPr>
                        <a:t>行性</a:t>
                      </a:r>
                    </a:p>
                  </a:txBody>
                  <a:tcPr marL="21590" marR="2159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存储效率</a:t>
                      </a:r>
                    </a:p>
                  </a:txBody>
                  <a:tcPr marL="21590" marR="2159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存取控制</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2"/>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存取审查</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3"/>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可操作性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4"/>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培训</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5"/>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通信性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6"/>
                  </a:ext>
                </a:extLst>
              </a:tr>
              <a:tr h="441272">
                <a:tc>
                  <a:txBody>
                    <a:bodyPr/>
                    <a:lstStyle/>
                    <a:p>
                      <a:pPr indent="266700" algn="ctr">
                        <a:spcBef>
                          <a:spcPts val="120"/>
                        </a:spcBef>
                        <a:spcAft>
                          <a:spcPts val="120"/>
                        </a:spcAft>
                      </a:pPr>
                      <a:r>
                        <a:rPr lang="zh-CN" sz="1200" b="1" kern="1000">
                          <a:latin typeface="Times New Roman"/>
                          <a:ea typeface="方正书宋简体"/>
                          <a:cs typeface="Times New Roman"/>
                        </a:rPr>
                        <a:t>软件系统独立性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7"/>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机器独立性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8"/>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相互通信性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09"/>
                  </a:ext>
                </a:extLst>
              </a:tr>
              <a:tr h="220636">
                <a:tc>
                  <a:txBody>
                    <a:bodyPr/>
                    <a:lstStyle/>
                    <a:p>
                      <a:pPr indent="266700" algn="ctr">
                        <a:spcBef>
                          <a:spcPts val="120"/>
                        </a:spcBef>
                        <a:spcAft>
                          <a:spcPts val="120"/>
                        </a:spcAft>
                      </a:pPr>
                      <a:r>
                        <a:rPr lang="zh-CN" sz="1200" b="1" kern="1000">
                          <a:latin typeface="Times New Roman"/>
                          <a:ea typeface="方正书宋简体"/>
                          <a:cs typeface="Times New Roman"/>
                        </a:rPr>
                        <a:t>数据公用性</a:t>
                      </a:r>
                    </a:p>
                  </a:txBody>
                  <a:tcPr marL="21590" marR="2159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a:noFill/>
                    </a:lnR>
                    <a:lnT>
                      <a:noFill/>
                    </a:lnT>
                    <a:lnB>
                      <a:noFill/>
                    </a:lnB>
                  </a:tcPr>
                </a:tc>
                <a:extLst>
                  <a:ext uri="{0D108BD9-81ED-4DB2-BD59-A6C34878D82A}">
                    <a16:rowId xmlns:a16="http://schemas.microsoft.com/office/drawing/2014/main" val="10010"/>
                  </a:ext>
                </a:extLst>
              </a:tr>
              <a:tr h="220636">
                <a:tc>
                  <a:txBody>
                    <a:bodyPr/>
                    <a:lstStyle/>
                    <a:p>
                      <a:pPr indent="266700" algn="ctr">
                        <a:spcBef>
                          <a:spcPts val="120"/>
                        </a:spcBef>
                        <a:spcAft>
                          <a:spcPts val="120"/>
                        </a:spcAft>
                      </a:pPr>
                      <a:r>
                        <a:rPr lang="zh-CN" sz="1200" b="1" kern="1000" dirty="0">
                          <a:latin typeface="Times New Roman"/>
                          <a:ea typeface="方正书宋简体"/>
                          <a:cs typeface="Times New Roman"/>
                        </a:rPr>
                        <a:t>简洁性</a:t>
                      </a:r>
                    </a:p>
                  </a:txBody>
                  <a:tcPr marL="21590" marR="21590"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r>
                        <a:rPr lang="zh-CN" sz="1200" b="1" kern="1000">
                          <a:latin typeface="Times New Roman"/>
                          <a:ea typeface="方正书宋简体"/>
                          <a:cs typeface="Times New Roman"/>
                        </a:rPr>
                        <a:t>○</a:t>
                      </a: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tcPr>
                </a:tc>
                <a:tc>
                  <a:txBody>
                    <a:bodyPr/>
                    <a:lstStyle/>
                    <a:p>
                      <a:pPr indent="266700" algn="ctr">
                        <a:spcBef>
                          <a:spcPts val="120"/>
                        </a:spcBef>
                        <a:spcAft>
                          <a:spcPts val="120"/>
                        </a:spcAft>
                      </a:pPr>
                      <a:endParaRPr lang="en-US" sz="1200" b="1" kern="1000" dirty="0">
                        <a:latin typeface="Times New Roman"/>
                        <a:ea typeface="方正书宋简体"/>
                        <a:cs typeface="Times New Roman"/>
                      </a:endParaRPr>
                    </a:p>
                  </a:txBody>
                  <a:tcPr marL="21590" marR="21590"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93346" name="矩形 4">
            <a:extLst>
              <a:ext uri="{FF2B5EF4-FFF2-40B4-BE49-F238E27FC236}">
                <a16:creationId xmlns:a16="http://schemas.microsoft.com/office/drawing/2014/main" id="{754BE72B-E884-4B51-A199-17BA29C87BAD}"/>
              </a:ext>
            </a:extLst>
          </p:cNvPr>
          <p:cNvSpPr>
            <a:spLocks noChangeArrowheads="1"/>
          </p:cNvSpPr>
          <p:nvPr/>
        </p:nvSpPr>
        <p:spPr bwMode="auto">
          <a:xfrm>
            <a:off x="8001000" y="1981200"/>
            <a:ext cx="64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续表</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3347" name="灯片编号占位符 4">
            <a:extLst>
              <a:ext uri="{FF2B5EF4-FFF2-40B4-BE49-F238E27FC236}">
                <a16:creationId xmlns:a16="http://schemas.microsoft.com/office/drawing/2014/main" id="{7CA80DFB-9101-4D48-BCA6-CEEAA85B824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A7DF96B9-1E2A-4B1B-814C-4F07BFC7F9F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94442206"/>
      </p:ext>
    </p:extLst>
  </p:cSld>
  <p:clrMapOvr>
    <a:masterClrMapping/>
  </p:clrMapOvr>
</p:sld>
</file>

<file path=ppt/slides/slide8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内容占位符 2">
            <a:extLst>
              <a:ext uri="{FF2B5EF4-FFF2-40B4-BE49-F238E27FC236}">
                <a16:creationId xmlns:a16="http://schemas.microsoft.com/office/drawing/2014/main" id="{B26411E9-7B06-4098-B621-DD13133AABAE}"/>
              </a:ext>
            </a:extLst>
          </p:cNvPr>
          <p:cNvSpPr>
            <a:spLocks noGrp="1"/>
          </p:cNvSpPr>
          <p:nvPr>
            <p:ph idx="1"/>
          </p:nvPr>
        </p:nvSpPr>
        <p:spPr>
          <a:xfrm>
            <a:off x="381000" y="1295400"/>
            <a:ext cx="8153400" cy="4953000"/>
          </a:xfrm>
        </p:spPr>
        <p:txBody>
          <a:bodyPr/>
          <a:lstStyle/>
          <a:p>
            <a:r>
              <a:rPr lang="en-US" altLang="zh-CN">
                <a:ea typeface="宋体" panose="02010600030101010101" pitchFamily="2" charset="-122"/>
              </a:rPr>
              <a:t>	10.7  </a:t>
            </a:r>
            <a:r>
              <a:rPr lang="zh-CN" altLang="zh-CN">
                <a:ea typeface="宋体" panose="02010600030101010101" pitchFamily="2" charset="-122"/>
              </a:rPr>
              <a:t>软件质量保证的任务</a:t>
            </a:r>
          </a:p>
          <a:p>
            <a:r>
              <a:rPr lang="en-US" altLang="zh-CN">
                <a:ea typeface="宋体" panose="02010600030101010101" pitchFamily="2" charset="-122"/>
              </a:rPr>
              <a:t>		    </a:t>
            </a:r>
            <a:r>
              <a:rPr lang="zh-CN" altLang="zh-CN">
                <a:ea typeface="宋体" panose="02010600030101010101" pitchFamily="2" charset="-122"/>
              </a:rPr>
              <a:t>软件质量保证（</a:t>
            </a:r>
            <a:r>
              <a:rPr lang="en-US" altLang="zh-CN">
                <a:ea typeface="宋体" panose="02010600030101010101" pitchFamily="2" charset="-122"/>
              </a:rPr>
              <a:t>Software Quality Assurance</a:t>
            </a:r>
            <a:r>
              <a:rPr lang="zh-CN" altLang="zh-CN">
                <a:ea typeface="宋体" panose="02010600030101010101" pitchFamily="2" charset="-122"/>
              </a:rPr>
              <a:t>，</a:t>
            </a:r>
            <a:r>
              <a:rPr lang="en-US" altLang="zh-CN">
                <a:ea typeface="宋体" panose="02010600030101010101" pitchFamily="2" charset="-122"/>
              </a:rPr>
              <a:t>SQA</a:t>
            </a:r>
            <a:r>
              <a:rPr lang="zh-CN" altLang="zh-CN">
                <a:ea typeface="宋体" panose="02010600030101010101" pitchFamily="2" charset="-122"/>
              </a:rPr>
              <a:t>）包括以下多方面的工作：</a:t>
            </a:r>
          </a:p>
          <a:p>
            <a:r>
              <a:rPr lang="en-US" altLang="zh-CN">
                <a:ea typeface="宋体" panose="02010600030101010101" pitchFamily="2" charset="-122"/>
              </a:rPr>
              <a:t>●	</a:t>
            </a:r>
            <a:r>
              <a:rPr lang="zh-CN" altLang="zh-CN">
                <a:ea typeface="宋体" panose="02010600030101010101" pitchFamily="2" charset="-122"/>
              </a:rPr>
              <a:t>采用技术手段和工具；</a:t>
            </a:r>
          </a:p>
          <a:p>
            <a:r>
              <a:rPr lang="en-US" altLang="zh-CN">
                <a:ea typeface="宋体" panose="02010600030101010101" pitchFamily="2" charset="-122"/>
              </a:rPr>
              <a:t>●	</a:t>
            </a:r>
            <a:r>
              <a:rPr lang="zh-CN" altLang="zh-CN">
                <a:ea typeface="宋体" panose="02010600030101010101" pitchFamily="2" charset="-122"/>
              </a:rPr>
              <a:t>组织正式技术评审；</a:t>
            </a:r>
          </a:p>
          <a:p>
            <a:r>
              <a:rPr lang="en-US" altLang="zh-CN">
                <a:ea typeface="宋体" panose="02010600030101010101" pitchFamily="2" charset="-122"/>
              </a:rPr>
              <a:t>●	</a:t>
            </a:r>
            <a:r>
              <a:rPr lang="zh-CN" altLang="zh-CN">
                <a:ea typeface="宋体" panose="02010600030101010101" pitchFamily="2" charset="-122"/>
              </a:rPr>
              <a:t>软件测试；</a:t>
            </a:r>
          </a:p>
        </p:txBody>
      </p:sp>
      <p:sp>
        <p:nvSpPr>
          <p:cNvPr id="94211" name="灯片编号占位符 3">
            <a:extLst>
              <a:ext uri="{FF2B5EF4-FFF2-40B4-BE49-F238E27FC236}">
                <a16:creationId xmlns:a16="http://schemas.microsoft.com/office/drawing/2014/main" id="{4C2475FA-B1BE-4978-B7D9-4F6C37CBB3D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BBC0C52-0C15-47A2-9EC4-D8EE478F4A9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588888252"/>
      </p:ext>
    </p:extLst>
  </p:cSld>
  <p:clrMapOvr>
    <a:masterClrMapping/>
  </p:clrMapOvr>
</p:sld>
</file>

<file path=ppt/slides/slide8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内容占位符 2">
            <a:extLst>
              <a:ext uri="{FF2B5EF4-FFF2-40B4-BE49-F238E27FC236}">
                <a16:creationId xmlns:a16="http://schemas.microsoft.com/office/drawing/2014/main" id="{B76B05C8-32C9-49D7-83DE-BAC0BEECAEE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推行软件工程标准；</a:t>
            </a:r>
          </a:p>
          <a:p>
            <a:r>
              <a:rPr lang="en-US" altLang="zh-CN">
                <a:ea typeface="宋体" panose="02010600030101010101" pitchFamily="2" charset="-122"/>
              </a:rPr>
              <a:t>●	</a:t>
            </a:r>
            <a:r>
              <a:rPr lang="zh-CN" altLang="zh-CN">
                <a:ea typeface="宋体" panose="02010600030101010101" pitchFamily="2" charset="-122"/>
              </a:rPr>
              <a:t>对软件的变更进行控制；</a:t>
            </a:r>
          </a:p>
          <a:p>
            <a:r>
              <a:rPr lang="en-US" altLang="zh-CN">
                <a:ea typeface="宋体" panose="02010600030101010101" pitchFamily="2" charset="-122"/>
              </a:rPr>
              <a:t>●	</a:t>
            </a:r>
            <a:r>
              <a:rPr lang="zh-CN" altLang="zh-CN">
                <a:ea typeface="宋体" panose="02010600030101010101" pitchFamily="2" charset="-122"/>
              </a:rPr>
              <a:t>对软件质量进行度量；</a:t>
            </a:r>
          </a:p>
          <a:p>
            <a:r>
              <a:rPr lang="en-US" altLang="zh-CN">
                <a:ea typeface="宋体" panose="02010600030101010101" pitchFamily="2" charset="-122"/>
              </a:rPr>
              <a:t>●	</a:t>
            </a:r>
            <a:r>
              <a:rPr lang="zh-CN" altLang="zh-CN">
                <a:ea typeface="宋体" panose="02010600030101010101" pitchFamily="2" charset="-122"/>
              </a:rPr>
              <a:t>对软件质量情况及时记录和报告。</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5235" name="灯片编号占位符 3">
            <a:extLst>
              <a:ext uri="{FF2B5EF4-FFF2-40B4-BE49-F238E27FC236}">
                <a16:creationId xmlns:a16="http://schemas.microsoft.com/office/drawing/2014/main" id="{D4EC7BF3-DF8C-4C3E-A5BD-3C5B74E33190}"/>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84CD078A-6934-4F29-8FFA-0CA45071B17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235533475"/>
      </p:ext>
    </p:extLst>
  </p:cSld>
  <p:clrMapOvr>
    <a:masterClrMapping/>
  </p:clrMapOvr>
</p:sld>
</file>

<file path=ppt/slides/slide8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内容占位符 2">
            <a:extLst>
              <a:ext uri="{FF2B5EF4-FFF2-40B4-BE49-F238E27FC236}">
                <a16:creationId xmlns:a16="http://schemas.microsoft.com/office/drawing/2014/main" id="{647EFA25-345C-448E-9827-2DD3C4AAFA72}"/>
              </a:ext>
            </a:extLst>
          </p:cNvPr>
          <p:cNvSpPr>
            <a:spLocks noGrp="1"/>
          </p:cNvSpPr>
          <p:nvPr>
            <p:ph idx="1"/>
          </p:nvPr>
        </p:nvSpPr>
        <p:spPr/>
        <p:txBody>
          <a:bodyPr/>
          <a:lstStyle/>
          <a:p>
            <a:r>
              <a:rPr lang="en-US" altLang="zh-CN">
                <a:ea typeface="宋体" panose="02010600030101010101" pitchFamily="2" charset="-122"/>
              </a:rPr>
              <a:t>	10.8  </a:t>
            </a:r>
            <a:r>
              <a:rPr lang="zh-CN" altLang="zh-CN">
                <a:ea typeface="宋体" panose="02010600030101010101" pitchFamily="2" charset="-122"/>
              </a:rPr>
              <a:t>程 序 排 错</a:t>
            </a:r>
          </a:p>
          <a:p>
            <a:r>
              <a:rPr lang="en-US" altLang="zh-CN">
                <a:ea typeface="宋体" panose="02010600030101010101" pitchFamily="2" charset="-122"/>
              </a:rPr>
              <a:t>	10.8.1  </a:t>
            </a:r>
            <a:r>
              <a:rPr lang="zh-CN" altLang="zh-CN">
                <a:ea typeface="宋体" panose="02010600030101010101" pitchFamily="2" charset="-122"/>
              </a:rPr>
              <a:t>排错工作概述</a:t>
            </a:r>
          </a:p>
          <a:p>
            <a:r>
              <a:rPr lang="en-US" altLang="zh-CN">
                <a:ea typeface="宋体" panose="02010600030101010101" pitchFamily="2" charset="-122"/>
              </a:rPr>
              <a:t>	1</a:t>
            </a:r>
            <a:r>
              <a:rPr lang="zh-CN" altLang="zh-CN">
                <a:ea typeface="宋体" panose="02010600030101010101" pitchFamily="2" charset="-122"/>
              </a:rPr>
              <a:t>．什么是程序排错</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10.5</a:t>
            </a:r>
            <a:r>
              <a:rPr lang="zh-CN" altLang="zh-CN">
                <a:ea typeface="宋体" panose="02010600030101010101" pitchFamily="2" charset="-122"/>
              </a:rPr>
              <a:t>表示了这一过程。图中表明，根据测试结果得到错误征兆以后，开始进行排错。事实上，这时有两种情况，一是已经弄清了出错原因和错误根源，便可立即进行修正；另一情况是并未能确定出错原因，这便要做出推测，再根据所作的推测设计测试用例，再次进行测试。</a:t>
            </a:r>
          </a:p>
        </p:txBody>
      </p:sp>
      <p:sp>
        <p:nvSpPr>
          <p:cNvPr id="96259" name="灯片编号占位符 3">
            <a:extLst>
              <a:ext uri="{FF2B5EF4-FFF2-40B4-BE49-F238E27FC236}">
                <a16:creationId xmlns:a16="http://schemas.microsoft.com/office/drawing/2014/main" id="{6573DAB4-534C-4CF8-A1BF-75B8DDFCDD0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5230118-FCBD-4C9C-8379-72811BA54B03}"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970964665"/>
      </p:ext>
    </p:extLst>
  </p:cSld>
  <p:clrMapOvr>
    <a:masterClrMapping/>
  </p:clrMapOvr>
</p:sld>
</file>

<file path=ppt/slides/slide8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descr="1007">
            <a:extLst>
              <a:ext uri="{FF2B5EF4-FFF2-40B4-BE49-F238E27FC236}">
                <a16:creationId xmlns:a16="http://schemas.microsoft.com/office/drawing/2014/main" id="{2A5EB9EE-6940-47AE-A8B5-9FE091DF8B3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95400" y="1676400"/>
            <a:ext cx="6710363" cy="4267200"/>
          </a:xfrm>
          <a:noFill/>
        </p:spPr>
      </p:pic>
      <p:sp>
        <p:nvSpPr>
          <p:cNvPr id="97283" name="矩形 4">
            <a:extLst>
              <a:ext uri="{FF2B5EF4-FFF2-40B4-BE49-F238E27FC236}">
                <a16:creationId xmlns:a16="http://schemas.microsoft.com/office/drawing/2014/main" id="{60713516-3426-4E91-978D-9DC87A1EDF29}"/>
              </a:ext>
            </a:extLst>
          </p:cNvPr>
          <p:cNvSpPr>
            <a:spLocks noChangeArrowheads="1"/>
          </p:cNvSpPr>
          <p:nvPr/>
        </p:nvSpPr>
        <p:spPr bwMode="auto">
          <a:xfrm>
            <a:off x="3657600" y="6248400"/>
            <a:ext cx="191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排错过程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97284" name="灯片编号占位符 3">
            <a:extLst>
              <a:ext uri="{FF2B5EF4-FFF2-40B4-BE49-F238E27FC236}">
                <a16:creationId xmlns:a16="http://schemas.microsoft.com/office/drawing/2014/main" id="{358C5FE1-BA28-40B5-9572-88E3DE303FAE}"/>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DFD0AD2-E00C-4C94-8508-C7712F2F222E}"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896362918"/>
      </p:ext>
    </p:extLst>
  </p:cSld>
  <p:clrMapOvr>
    <a:masterClrMapping/>
  </p:clrMapOvr>
</p:sld>
</file>

<file path=ppt/slides/slide8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内容占位符 2">
            <a:extLst>
              <a:ext uri="{FF2B5EF4-FFF2-40B4-BE49-F238E27FC236}">
                <a16:creationId xmlns:a16="http://schemas.microsoft.com/office/drawing/2014/main" id="{8EA23EC4-11C1-4F33-95FC-3AF828209E57}"/>
              </a:ext>
            </a:extLst>
          </p:cNvPr>
          <p:cNvSpPr>
            <a:spLocks noGrp="1"/>
          </p:cNvSpPr>
          <p:nvPr>
            <p:ph idx="1"/>
          </p:nvPr>
        </p:nvSpPr>
        <p:spPr/>
        <p:txBody>
          <a:bodyPr/>
          <a:lstStyle/>
          <a:p>
            <a:r>
              <a:rPr lang="en-US" altLang="zh-CN">
                <a:ea typeface="宋体" panose="02010600030101010101" pitchFamily="2" charset="-122"/>
              </a:rPr>
              <a:t>	2</a:t>
            </a:r>
            <a:r>
              <a:rPr lang="zh-CN" altLang="zh-CN">
                <a:ea typeface="宋体" panose="02010600030101010101" pitchFamily="2" charset="-122"/>
              </a:rPr>
              <a:t>．排错中遇到的困难</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）必须克服心理因素的障碍。</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）当改正了一个错误时，有可能引进了两个或更多的错误。这种情况又常常不容易发觉。自然，引入了新的错误将使问题更加复杂化。</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）错误本身的一些特点也增加了排错的困难。</a:t>
            </a: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98307" name="灯片编号占位符 3">
            <a:extLst>
              <a:ext uri="{FF2B5EF4-FFF2-40B4-BE49-F238E27FC236}">
                <a16:creationId xmlns:a16="http://schemas.microsoft.com/office/drawing/2014/main" id="{9E84DF9D-94F9-4390-A244-50940048E1A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988329F-1672-4322-8832-69C19A3001D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899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666751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D12A9234-EF4B-447E-A37B-84C5213E1FEF}"/>
              </a:ext>
            </a:extLst>
          </p:cNvPr>
          <p:cNvSpPr>
            <a:spLocks noGrp="1" noChangeArrowheads="1"/>
          </p:cNvSpPr>
          <p:nvPr>
            <p:ph type="ctrTitle"/>
          </p:nvPr>
        </p:nvSpPr>
        <p:spPr/>
        <p:txBody>
          <a:bodyPr/>
          <a:lstStyle/>
          <a:p>
            <a:pPr eaLnBrk="1" hangingPunct="1"/>
            <a:r>
              <a:rPr lang="zh-CN" altLang="zh-CN" sz="5400">
                <a:ea typeface="宋体" panose="02010600030101010101" pitchFamily="2" charset="-122"/>
              </a:rPr>
              <a:t>第</a:t>
            </a:r>
            <a:r>
              <a:rPr lang="en-US" altLang="zh-CN" sz="5400">
                <a:ea typeface="宋体" panose="02010600030101010101" pitchFamily="2" charset="-122"/>
              </a:rPr>
              <a:t>1</a:t>
            </a:r>
            <a:r>
              <a:rPr lang="zh-CN" altLang="zh-CN" sz="5400">
                <a:ea typeface="宋体" panose="02010600030101010101" pitchFamily="2" charset="-122"/>
              </a:rPr>
              <a:t>章</a:t>
            </a:r>
            <a:r>
              <a:rPr lang="en-US" altLang="zh-CN" sz="5400">
                <a:ea typeface="宋体" panose="02010600030101010101" pitchFamily="2" charset="-122"/>
              </a:rPr>
              <a:t>  </a:t>
            </a:r>
            <a:r>
              <a:rPr lang="zh-CN" altLang="zh-CN" sz="5400">
                <a:ea typeface="宋体" panose="02010600030101010101" pitchFamily="2" charset="-122"/>
              </a:rPr>
              <a:t>绪论</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a:extLst>
              <a:ext uri="{FF2B5EF4-FFF2-40B4-BE49-F238E27FC236}">
                <a16:creationId xmlns:a16="http://schemas.microsoft.com/office/drawing/2014/main" id="{205FED3E-4562-4B04-A78D-F4E5362027F4}"/>
              </a:ext>
            </a:extLst>
          </p:cNvPr>
          <p:cNvSpPr>
            <a:spLocks noGrp="1"/>
          </p:cNvSpPr>
          <p:nvPr>
            <p:ph idx="1"/>
          </p:nvPr>
        </p:nvSpPr>
        <p:spPr/>
        <p:txBody>
          <a:bodyPr/>
          <a:lstStyle/>
          <a:p>
            <a:r>
              <a:rPr lang="en-US" altLang="zh-CN">
                <a:ea typeface="宋体" panose="02010600030101010101" pitchFamily="2" charset="-122"/>
              </a:rPr>
              <a:t>	5</a:t>
            </a:r>
            <a:r>
              <a:rPr lang="zh-CN" altLang="zh-CN">
                <a:ea typeface="宋体" panose="02010600030101010101" pitchFamily="2" charset="-122"/>
              </a:rPr>
              <a:t>．评估阶段</a:t>
            </a:r>
          </a:p>
          <a:p>
            <a:r>
              <a:rPr lang="en-US" altLang="zh-CN">
                <a:ea typeface="宋体" panose="02010600030101010101" pitchFamily="2" charset="-122"/>
              </a:rPr>
              <a:t>		  </a:t>
            </a:r>
            <a:r>
              <a:rPr lang="zh-CN" altLang="zh-CN">
                <a:ea typeface="宋体" panose="02010600030101010101" pitchFamily="2" charset="-122"/>
              </a:rPr>
              <a:t>这是测试的最后一个阶段，也是最重要的阶段，没有评估阶段就不能对被测系统给出正确的评价，测试也是不完整的。</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这一阶段的任务是对测试结果进行评估和对发现的错误数进行统计。</a:t>
            </a:r>
          </a:p>
          <a:p>
            <a:endParaRPr lang="zh-CN" altLang="en-US">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19459" name="灯片编号占位符 1">
            <a:extLst>
              <a:ext uri="{FF2B5EF4-FFF2-40B4-BE49-F238E27FC236}">
                <a16:creationId xmlns:a16="http://schemas.microsoft.com/office/drawing/2014/main" id="{5FAFB8C4-FAA8-47C6-A53F-4B6FC9232FEA}"/>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338A2244-BC56-47EB-982C-1F80135313E1}"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78316280"/>
      </p:ext>
    </p:extLst>
  </p:cSld>
  <p:clrMapOvr>
    <a:masterClrMapping/>
  </p:clrMapOvr>
</p:sld>
</file>

<file path=ppt/slides/slide9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内容占位符 2">
            <a:extLst>
              <a:ext uri="{FF2B5EF4-FFF2-40B4-BE49-F238E27FC236}">
                <a16:creationId xmlns:a16="http://schemas.microsoft.com/office/drawing/2014/main" id="{6D2BDE79-44C5-4318-9246-0B64B3147EED}"/>
              </a:ext>
            </a:extLst>
          </p:cNvPr>
          <p:cNvSpPr>
            <a:spLocks noGrp="1"/>
          </p:cNvSpPr>
          <p:nvPr>
            <p:ph idx="1"/>
          </p:nvPr>
        </p:nvSpPr>
        <p:spPr>
          <a:xfrm>
            <a:off x="381000" y="1295400"/>
            <a:ext cx="8305800" cy="5867400"/>
          </a:xfrm>
        </p:spPr>
        <p:txBody>
          <a:bodyPr/>
          <a:lstStyle/>
          <a:p>
            <a:r>
              <a:rPr lang="en-US" altLang="zh-CN">
                <a:ea typeface="宋体" panose="02010600030101010101" pitchFamily="2" charset="-122"/>
              </a:rPr>
              <a:t>10.8.2  </a:t>
            </a:r>
            <a:r>
              <a:rPr lang="zh-CN" altLang="zh-CN">
                <a:ea typeface="宋体" panose="02010600030101010101" pitchFamily="2" charset="-122"/>
              </a:rPr>
              <a:t>排错方法</a:t>
            </a:r>
          </a:p>
          <a:p>
            <a:r>
              <a:rPr lang="en-US" altLang="zh-CN">
                <a:ea typeface="宋体" panose="02010600030101010101" pitchFamily="2" charset="-122"/>
              </a:rPr>
              <a:t>1</a:t>
            </a:r>
            <a:r>
              <a:rPr lang="zh-CN" altLang="zh-CN">
                <a:ea typeface="宋体" panose="02010600030101010101" pitchFamily="2" charset="-122"/>
              </a:rPr>
              <a:t>．内存信息转储（</a:t>
            </a:r>
            <a:r>
              <a:rPr lang="en-US" altLang="zh-CN">
                <a:ea typeface="宋体" panose="02010600030101010101" pitchFamily="2" charset="-122"/>
              </a:rPr>
              <a:t>core dumps</a:t>
            </a:r>
            <a:r>
              <a:rPr lang="zh-CN" altLang="zh-CN">
                <a:ea typeface="宋体" panose="02010600030101010101" pitchFamily="2" charset="-122"/>
              </a:rPr>
              <a:t>）</a:t>
            </a:r>
            <a:endParaRPr lang="en-US" altLang="zh-CN">
              <a:ea typeface="宋体" panose="02010600030101010101" pitchFamily="2" charset="-122"/>
            </a:endParaRPr>
          </a:p>
          <a:p>
            <a:r>
              <a:rPr lang="zh-CN" altLang="en-US">
                <a:ea typeface="宋体" panose="02010600030101010101" pitchFamily="2" charset="-122"/>
              </a:rPr>
              <a:t>   在执行测试中出现问题以后设法保留有关的现场信息，把所有寄存器和内存有关部分的内容打印出来，进行分析研究。</a:t>
            </a:r>
            <a:endParaRPr lang="zh-CN" altLang="zh-CN">
              <a:ea typeface="宋体" panose="02010600030101010101" pitchFamily="2" charset="-122"/>
            </a:endParaRPr>
          </a:p>
          <a:p>
            <a:r>
              <a:rPr lang="en-US" altLang="zh-CN">
                <a:ea typeface="宋体" panose="02010600030101010101" pitchFamily="2" charset="-122"/>
              </a:rPr>
              <a:t>2</a:t>
            </a:r>
            <a:r>
              <a:rPr lang="zh-CN" altLang="zh-CN">
                <a:ea typeface="宋体" panose="02010600030101010101" pitchFamily="2" charset="-122"/>
              </a:rPr>
              <a:t>．跟踪</a:t>
            </a:r>
            <a:endParaRPr lang="en-US" altLang="zh-CN">
              <a:ea typeface="宋体" panose="02010600030101010101" pitchFamily="2" charset="-122"/>
            </a:endParaRPr>
          </a:p>
          <a:p>
            <a:r>
              <a:rPr lang="zh-CN" altLang="en-US">
                <a:ea typeface="宋体" panose="02010600030101010101" pitchFamily="2" charset="-122"/>
              </a:rPr>
              <a:t>   跟</a:t>
            </a:r>
            <a:r>
              <a:rPr lang="zh-CN" altLang="zh-CN">
                <a:ea typeface="宋体" panose="02010600030101010101" pitchFamily="2" charset="-122"/>
              </a:rPr>
              <a:t>内存信息转储</a:t>
            </a:r>
            <a:r>
              <a:rPr lang="zh-CN" altLang="en-US">
                <a:ea typeface="宋体" panose="02010600030101010101" pitchFamily="2" charset="-122"/>
              </a:rPr>
              <a:t>类似，只是打印信息还以某些事件发生为条件。典型事件包括进入、退出或是出现了特定子程序、语句、宏结构或数据库；与外部设备的通信；变量或表达式的值等</a:t>
            </a:r>
            <a:endParaRPr lang="zh-CN" altLang="zh-CN">
              <a:ea typeface="宋体" panose="02010600030101010101" pitchFamily="2" charset="-122"/>
            </a:endParaRPr>
          </a:p>
          <a:p>
            <a:endParaRPr lang="zh-CN" altLang="en-US">
              <a:ea typeface="宋体" panose="02010600030101010101" pitchFamily="2" charset="-122"/>
            </a:endParaRPr>
          </a:p>
        </p:txBody>
      </p:sp>
      <p:sp>
        <p:nvSpPr>
          <p:cNvPr id="99331" name="灯片编号占位符 3">
            <a:extLst>
              <a:ext uri="{FF2B5EF4-FFF2-40B4-BE49-F238E27FC236}">
                <a16:creationId xmlns:a16="http://schemas.microsoft.com/office/drawing/2014/main" id="{199BB1BA-19A2-4A05-8725-4A0BC16817A7}"/>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B2A31C85-E5D6-4A29-BF22-1BBBBCD3565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900</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199406821"/>
      </p:ext>
    </p:extLst>
  </p:cSld>
  <p:clrMapOvr>
    <a:masterClrMapping/>
  </p:clrMapOvr>
</p:sld>
</file>

<file path=ppt/slides/slide9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内容占位符 2">
            <a:extLst>
              <a:ext uri="{FF2B5EF4-FFF2-40B4-BE49-F238E27FC236}">
                <a16:creationId xmlns:a16="http://schemas.microsoft.com/office/drawing/2014/main" id="{8DFB107C-9297-48EA-8B56-A5687B393AF8}"/>
              </a:ext>
            </a:extLst>
          </p:cNvPr>
          <p:cNvSpPr>
            <a:spLocks noGrp="1"/>
          </p:cNvSpPr>
          <p:nvPr>
            <p:ph idx="1"/>
          </p:nvPr>
        </p:nvSpPr>
        <p:spPr/>
        <p:txBody>
          <a:bodyPr/>
          <a:lstStyle/>
          <a:p>
            <a:r>
              <a:rPr lang="en-US" altLang="zh-CN">
                <a:ea typeface="宋体" panose="02010600030101010101" pitchFamily="2" charset="-122"/>
              </a:rPr>
              <a:t>10.8.2  </a:t>
            </a:r>
            <a:r>
              <a:rPr lang="zh-CN" altLang="zh-CN">
                <a:ea typeface="宋体" panose="02010600030101010101" pitchFamily="2" charset="-122"/>
              </a:rPr>
              <a:t>排错方法</a:t>
            </a:r>
          </a:p>
          <a:p>
            <a:r>
              <a:rPr lang="en-US" altLang="zh-CN">
                <a:ea typeface="宋体" panose="02010600030101010101" pitchFamily="2" charset="-122"/>
              </a:rPr>
              <a:t>3</a:t>
            </a:r>
            <a:r>
              <a:rPr lang="zh-CN" altLang="zh-CN">
                <a:ea typeface="宋体" panose="02010600030101010101" pitchFamily="2" charset="-122"/>
              </a:rPr>
              <a:t>．打印语句</a:t>
            </a:r>
          </a:p>
          <a:p>
            <a:r>
              <a:rPr lang="en-US" altLang="zh-CN">
                <a:ea typeface="宋体" panose="02010600030101010101" pitchFamily="2" charset="-122"/>
              </a:rPr>
              <a:t>4</a:t>
            </a:r>
            <a:r>
              <a:rPr lang="zh-CN" altLang="zh-CN">
                <a:ea typeface="宋体" panose="02010600030101010101" pitchFamily="2" charset="-122"/>
              </a:rPr>
              <a:t>．使用排错程序</a:t>
            </a:r>
            <a:endParaRPr lang="en-US" altLang="zh-CN">
              <a:ea typeface="宋体" panose="02010600030101010101" pitchFamily="2" charset="-122"/>
            </a:endParaRPr>
          </a:p>
          <a:p>
            <a:r>
              <a:rPr lang="zh-CN" altLang="en-US">
                <a:ea typeface="宋体" panose="02010600030101010101" pitchFamily="2" charset="-122"/>
              </a:rPr>
              <a:t>   开发专用的排错程序，使其与被测试的程序并行运行，它还为排错提供一些命令，如检查内存和寄存器，在特定点停止执行程序，对特定常量、变量和寄存器的引用进行查询。</a:t>
            </a:r>
            <a:endParaRPr lang="zh-CN" altLang="zh-CN">
              <a:ea typeface="宋体" panose="02010600030101010101" pitchFamily="2" charset="-122"/>
            </a:endParaRPr>
          </a:p>
          <a:p>
            <a:endParaRPr lang="zh-CN" altLang="en-US">
              <a:ea typeface="宋体" panose="02010600030101010101" pitchFamily="2" charset="-122"/>
            </a:endParaRPr>
          </a:p>
        </p:txBody>
      </p:sp>
      <p:sp>
        <p:nvSpPr>
          <p:cNvPr id="100355" name="灯片编号占位符 3">
            <a:extLst>
              <a:ext uri="{FF2B5EF4-FFF2-40B4-BE49-F238E27FC236}">
                <a16:creationId xmlns:a16="http://schemas.microsoft.com/office/drawing/2014/main" id="{60714367-A56E-47FA-9D42-B2A50C50F9F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DEE13E3-40A6-41B3-99DA-F3BE31FFF75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21813774"/>
      </p:ext>
    </p:extLst>
  </p:cSld>
  <p:clrMapOvr>
    <a:masterClrMapping/>
  </p:clrMapOvr>
</p:sld>
</file>

<file path=ppt/slides/slide9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70BBB001-10A7-4976-90EE-CA6CE1025137}"/>
              </a:ext>
            </a:extLst>
          </p:cNvPr>
          <p:cNvSpPr>
            <a:spLocks noGrp="1"/>
          </p:cNvSpPr>
          <p:nvPr>
            <p:ph idx="1"/>
          </p:nvPr>
        </p:nvSpPr>
        <p:spPr>
          <a:xfrm>
            <a:off x="381000" y="1295400"/>
            <a:ext cx="8305800" cy="5410200"/>
          </a:xfrm>
        </p:spPr>
        <p:txBody>
          <a:bodyPr/>
          <a:lstStyle/>
          <a:p>
            <a:r>
              <a:rPr lang="en-US" altLang="zh-CN">
                <a:ea typeface="宋体" panose="02010600030101010101" pitchFamily="2" charset="-122"/>
              </a:rPr>
              <a:t>10.8.3  </a:t>
            </a:r>
            <a:r>
              <a:rPr lang="zh-CN" altLang="zh-CN">
                <a:ea typeface="宋体" panose="02010600030101010101" pitchFamily="2" charset="-122"/>
              </a:rPr>
              <a:t>排错策略</a:t>
            </a:r>
          </a:p>
          <a:p>
            <a:r>
              <a:rPr lang="en-US" altLang="zh-CN">
                <a:ea typeface="宋体" panose="02010600030101010101" pitchFamily="2" charset="-122"/>
              </a:rPr>
              <a:t>1</a:t>
            </a:r>
            <a:r>
              <a:rPr lang="zh-CN" altLang="zh-CN">
                <a:ea typeface="宋体" panose="02010600030101010101" pitchFamily="2" charset="-122"/>
              </a:rPr>
              <a:t>．试错法（</a:t>
            </a:r>
            <a:r>
              <a:rPr lang="en-US" altLang="zh-CN">
                <a:ea typeface="宋体" panose="02010600030101010101" pitchFamily="2" charset="-122"/>
              </a:rPr>
              <a:t>Trial and error</a:t>
            </a:r>
            <a:r>
              <a:rPr lang="zh-CN" altLang="zh-CN">
                <a:ea typeface="宋体" panose="02010600030101010101" pitchFamily="2" charset="-122"/>
              </a:rPr>
              <a:t>）</a:t>
            </a:r>
          </a:p>
          <a:p>
            <a:r>
              <a:rPr lang="en-US" altLang="zh-CN">
                <a:ea typeface="宋体" panose="02010600030101010101" pitchFamily="2" charset="-122"/>
              </a:rPr>
              <a:t>2</a:t>
            </a:r>
            <a:r>
              <a:rPr lang="zh-CN" altLang="zh-CN">
                <a:ea typeface="宋体" panose="02010600030101010101" pitchFamily="2" charset="-122"/>
              </a:rPr>
              <a:t>．回溯法（</a:t>
            </a:r>
            <a:r>
              <a:rPr lang="en-US" altLang="zh-CN">
                <a:ea typeface="宋体" panose="02010600030101010101" pitchFamily="2" charset="-122"/>
              </a:rPr>
              <a:t>Backtracking</a:t>
            </a:r>
            <a:r>
              <a:rPr lang="zh-CN" altLang="zh-CN">
                <a:ea typeface="宋体" panose="02010600030101010101" pitchFamily="2" charset="-122"/>
              </a:rPr>
              <a:t>）</a:t>
            </a:r>
            <a:endParaRPr lang="en-US" altLang="zh-CN">
              <a:ea typeface="宋体" panose="02010600030101010101" pitchFamily="2" charset="-122"/>
            </a:endParaRPr>
          </a:p>
          <a:p>
            <a:r>
              <a:rPr lang="zh-CN" altLang="en-US">
                <a:ea typeface="宋体" panose="02010600030101010101" pitchFamily="2" charset="-122"/>
              </a:rPr>
              <a:t>   也称向后追踪，从错误显露处开始，沿着程序的控制流向后追踪，直到错误征兆消失处为止，分析找出错误原因。</a:t>
            </a:r>
            <a:endParaRPr lang="zh-CN" altLang="zh-CN">
              <a:ea typeface="宋体" panose="02010600030101010101" pitchFamily="2" charset="-122"/>
            </a:endParaRPr>
          </a:p>
          <a:p>
            <a:r>
              <a:rPr lang="en-US" altLang="zh-CN">
                <a:ea typeface="宋体" panose="02010600030101010101" pitchFamily="2" charset="-122"/>
              </a:rPr>
              <a:t>3</a:t>
            </a:r>
            <a:r>
              <a:rPr lang="zh-CN" altLang="zh-CN">
                <a:ea typeface="宋体" panose="02010600030101010101" pitchFamily="2" charset="-122"/>
              </a:rPr>
              <a:t>．向前追踪（</a:t>
            </a:r>
            <a:r>
              <a:rPr lang="en-US" altLang="zh-CN">
                <a:ea typeface="宋体" panose="02010600030101010101" pitchFamily="2" charset="-122"/>
              </a:rPr>
              <a:t>Forwardtracking</a:t>
            </a:r>
            <a:r>
              <a:rPr lang="zh-CN" altLang="zh-CN">
                <a:ea typeface="宋体" panose="02010600030101010101" pitchFamily="2" charset="-122"/>
              </a:rPr>
              <a:t>）</a:t>
            </a:r>
            <a:endParaRPr lang="en-US" altLang="zh-CN">
              <a:ea typeface="宋体" panose="02010600030101010101" pitchFamily="2" charset="-122"/>
            </a:endParaRPr>
          </a:p>
          <a:p>
            <a:r>
              <a:rPr lang="zh-CN" altLang="en-US">
                <a:ea typeface="宋体" panose="02010600030101010101" pitchFamily="2" charset="-122"/>
              </a:rPr>
              <a:t>   在程序中设置一些打印语句，输出某些关键变量的值，进而检查这些输出的中间结果，判断哪一点卡开始发生错误。</a:t>
            </a:r>
            <a:endParaRPr lang="zh-CN" altLang="zh-CN">
              <a:ea typeface="宋体" panose="02010600030101010101" pitchFamily="2" charset="-122"/>
            </a:endParaRPr>
          </a:p>
          <a:p>
            <a:endParaRPr lang="zh-CN" altLang="en-US">
              <a:ea typeface="宋体" panose="02010600030101010101" pitchFamily="2" charset="-122"/>
            </a:endParaRPr>
          </a:p>
        </p:txBody>
      </p:sp>
      <p:sp>
        <p:nvSpPr>
          <p:cNvPr id="101379" name="灯片编号占位符 3">
            <a:extLst>
              <a:ext uri="{FF2B5EF4-FFF2-40B4-BE49-F238E27FC236}">
                <a16:creationId xmlns:a16="http://schemas.microsoft.com/office/drawing/2014/main" id="{77AE1BBA-86F4-44E1-839C-984DDB889F74}"/>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90341445-4FB4-4F91-8EEA-347F37F51465}"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4030823745"/>
      </p:ext>
    </p:extLst>
  </p:cSld>
  <p:clrMapOvr>
    <a:masterClrMapping/>
  </p:clrMapOvr>
</p:sld>
</file>

<file path=ppt/slides/slide9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内容占位符 2">
            <a:extLst>
              <a:ext uri="{FF2B5EF4-FFF2-40B4-BE49-F238E27FC236}">
                <a16:creationId xmlns:a16="http://schemas.microsoft.com/office/drawing/2014/main" id="{90EDFE40-1E72-4D92-B49E-D41AD77B621B}"/>
              </a:ext>
            </a:extLst>
          </p:cNvPr>
          <p:cNvSpPr>
            <a:spLocks noGrp="1"/>
          </p:cNvSpPr>
          <p:nvPr>
            <p:ph idx="1"/>
          </p:nvPr>
        </p:nvSpPr>
        <p:spPr/>
        <p:txBody>
          <a:bodyPr/>
          <a:lstStyle/>
          <a:p>
            <a:r>
              <a:rPr lang="en-US" altLang="zh-CN">
                <a:ea typeface="宋体" panose="02010600030101010101" pitchFamily="2" charset="-122"/>
              </a:rPr>
              <a:t>10.8.3  </a:t>
            </a:r>
            <a:r>
              <a:rPr lang="zh-CN" altLang="zh-CN">
                <a:ea typeface="宋体" panose="02010600030101010101" pitchFamily="2" charset="-122"/>
              </a:rPr>
              <a:t>排错策略</a:t>
            </a:r>
          </a:p>
          <a:p>
            <a:r>
              <a:rPr lang="en-US" altLang="zh-CN">
                <a:ea typeface="宋体" panose="02010600030101010101" pitchFamily="2" charset="-122"/>
              </a:rPr>
              <a:t>4</a:t>
            </a:r>
            <a:r>
              <a:rPr lang="zh-CN" altLang="zh-CN">
                <a:ea typeface="宋体" panose="02010600030101010101" pitchFamily="2" charset="-122"/>
              </a:rPr>
              <a:t>．二分查找（</a:t>
            </a:r>
            <a:r>
              <a:rPr lang="en-US" altLang="zh-CN">
                <a:ea typeface="宋体" panose="02010600030101010101" pitchFamily="2" charset="-122"/>
              </a:rPr>
              <a:t>Binary-search</a:t>
            </a:r>
            <a:r>
              <a:rPr lang="zh-CN" altLang="zh-CN">
                <a:ea typeface="宋体" panose="02010600030101010101" pitchFamily="2" charset="-122"/>
              </a:rPr>
              <a:t>）逼近法</a:t>
            </a:r>
            <a:endParaRPr lang="en-US" altLang="zh-CN">
              <a:ea typeface="宋体" panose="02010600030101010101" pitchFamily="2" charset="-122"/>
            </a:endParaRPr>
          </a:p>
          <a:p>
            <a:r>
              <a:rPr lang="zh-CN" altLang="en-US">
                <a:ea typeface="宋体" panose="02010600030101010101" pitchFamily="2" charset="-122"/>
              </a:rPr>
              <a:t>   在某些部位观察已知其正确值的变量，如果输出实施对的，表示错误在后半部分，反之在前半部分。</a:t>
            </a:r>
            <a:endParaRPr lang="zh-CN" altLang="zh-CN">
              <a:ea typeface="宋体" panose="02010600030101010101" pitchFamily="2" charset="-122"/>
            </a:endParaRPr>
          </a:p>
          <a:p>
            <a:r>
              <a:rPr lang="en-US" altLang="zh-CN">
                <a:ea typeface="宋体" panose="02010600030101010101" pitchFamily="2" charset="-122"/>
              </a:rPr>
              <a:t>5</a:t>
            </a:r>
            <a:r>
              <a:rPr lang="zh-CN" altLang="zh-CN">
                <a:ea typeface="宋体" panose="02010600030101010101" pitchFamily="2" charset="-122"/>
              </a:rPr>
              <a:t>．归纳法（</a:t>
            </a:r>
            <a:r>
              <a:rPr lang="en-US" altLang="zh-CN">
                <a:ea typeface="宋体" panose="02010600030101010101" pitchFamily="2" charset="-122"/>
              </a:rPr>
              <a:t>Induction</a:t>
            </a:r>
            <a:r>
              <a:rPr lang="zh-CN" altLang="zh-CN">
                <a:ea typeface="宋体" panose="02010600030101010101" pitchFamily="2" charset="-122"/>
              </a:rPr>
              <a:t>）</a:t>
            </a:r>
          </a:p>
          <a:p>
            <a:endParaRPr lang="zh-CN" altLang="en-US">
              <a:ea typeface="宋体" panose="02010600030101010101" pitchFamily="2" charset="-122"/>
            </a:endParaRPr>
          </a:p>
        </p:txBody>
      </p:sp>
      <p:sp>
        <p:nvSpPr>
          <p:cNvPr id="102403" name="灯片编号占位符 3">
            <a:extLst>
              <a:ext uri="{FF2B5EF4-FFF2-40B4-BE49-F238E27FC236}">
                <a16:creationId xmlns:a16="http://schemas.microsoft.com/office/drawing/2014/main" id="{0C5967C5-B62C-45D1-86AE-E6C7C25AB3B5}"/>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F11F9C8-0A28-49BA-97BD-0F5615B37164}"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104170900"/>
      </p:ext>
    </p:extLst>
  </p:cSld>
  <p:clrMapOvr>
    <a:masterClrMapping/>
  </p:clrMapOvr>
</p:sld>
</file>

<file path=ppt/slides/slide9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a:extLst>
              <a:ext uri="{FF2B5EF4-FFF2-40B4-BE49-F238E27FC236}">
                <a16:creationId xmlns:a16="http://schemas.microsoft.com/office/drawing/2014/main" id="{4F0F87B5-B543-426D-A5E8-DAD73FE70A8E}"/>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归纳法按以下步骤进行：</a:t>
            </a:r>
          </a:p>
          <a:p>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）收集有用信息。</a:t>
            </a:r>
          </a:p>
          <a:p>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）确定出错的类型。</a:t>
            </a:r>
          </a:p>
          <a:p>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）构想出一个或若干假设。</a:t>
            </a:r>
          </a:p>
          <a:p>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）审查假设，看其能否成立。</a:t>
            </a:r>
          </a:p>
          <a:p>
            <a:r>
              <a:rPr lang="zh-CN" altLang="zh-CN">
                <a:ea typeface="宋体" panose="02010600030101010101" pitchFamily="2" charset="-122"/>
              </a:rPr>
              <a:t>（</a:t>
            </a:r>
            <a:r>
              <a:rPr lang="en-US" altLang="zh-CN">
                <a:ea typeface="宋体" panose="02010600030101010101" pitchFamily="2" charset="-122"/>
              </a:rPr>
              <a:t>5</a:t>
            </a:r>
            <a:r>
              <a:rPr lang="zh-CN" altLang="zh-CN">
                <a:ea typeface="宋体" panose="02010600030101010101" pitchFamily="2" charset="-122"/>
              </a:rPr>
              <a:t>）作适当的修正。</a:t>
            </a:r>
          </a:p>
          <a:p>
            <a:r>
              <a:rPr lang="zh-CN" altLang="zh-CN">
                <a:ea typeface="宋体" panose="02010600030101010101" pitchFamily="2" charset="-122"/>
              </a:rPr>
              <a:t>（</a:t>
            </a:r>
            <a:r>
              <a:rPr lang="en-US" altLang="zh-CN">
                <a:ea typeface="宋体" panose="02010600030101010101" pitchFamily="2" charset="-122"/>
              </a:rPr>
              <a:t>6</a:t>
            </a:r>
            <a:r>
              <a:rPr lang="zh-CN" altLang="zh-CN">
                <a:ea typeface="宋体" panose="02010600030101010101" pitchFamily="2" charset="-122"/>
              </a:rPr>
              <a:t>）验证修正</a:t>
            </a:r>
            <a:r>
              <a:rPr lang="zh-CN" altLang="en-US">
                <a:ea typeface="宋体" panose="02010600030101010101" pitchFamily="2" charset="-122"/>
              </a:rPr>
              <a:t>，看看能不能消除错误</a:t>
            </a:r>
            <a:r>
              <a:rPr lang="zh-CN" altLang="zh-CN">
                <a:ea typeface="宋体" panose="02010600030101010101" pitchFamily="2" charset="-122"/>
              </a:rPr>
              <a:t>。</a:t>
            </a:r>
          </a:p>
          <a:p>
            <a:endParaRPr lang="zh-CN" altLang="en-US">
              <a:ea typeface="宋体" panose="02010600030101010101" pitchFamily="2" charset="-122"/>
            </a:endParaRPr>
          </a:p>
        </p:txBody>
      </p:sp>
      <p:sp>
        <p:nvSpPr>
          <p:cNvPr id="103427" name="灯片编号占位符 3">
            <a:extLst>
              <a:ext uri="{FF2B5EF4-FFF2-40B4-BE49-F238E27FC236}">
                <a16:creationId xmlns:a16="http://schemas.microsoft.com/office/drawing/2014/main" id="{EF8339DC-1F2E-46B4-BC1A-706764D32C7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EA667C0-3F63-439B-8E7E-7C17A345779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20953564"/>
      </p:ext>
    </p:extLst>
  </p:cSld>
  <p:clrMapOvr>
    <a:masterClrMapping/>
  </p:clrMapOvr>
</p:sld>
</file>

<file path=ppt/slides/slide9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a:extLst>
              <a:ext uri="{FF2B5EF4-FFF2-40B4-BE49-F238E27FC236}">
                <a16:creationId xmlns:a16="http://schemas.microsoft.com/office/drawing/2014/main" id="{D510ED65-214C-4EC5-AA26-D0F68891BE08}"/>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10.6</a:t>
            </a:r>
            <a:r>
              <a:rPr lang="zh-CN" altLang="zh-CN">
                <a:ea typeface="宋体" panose="02010600030101010101" pitchFamily="2" charset="-122"/>
              </a:rPr>
              <a:t>形象地表达了归纳法进行排错的过程。</a:t>
            </a:r>
          </a:p>
          <a:p>
            <a:endParaRPr lang="zh-CN" altLang="en-US">
              <a:ea typeface="宋体" panose="02010600030101010101" pitchFamily="2" charset="-122"/>
            </a:endParaRPr>
          </a:p>
        </p:txBody>
      </p:sp>
      <p:pic>
        <p:nvPicPr>
          <p:cNvPr id="104451" name="Picture 2" descr="1008">
            <a:extLst>
              <a:ext uri="{FF2B5EF4-FFF2-40B4-BE49-F238E27FC236}">
                <a16:creationId xmlns:a16="http://schemas.microsoft.com/office/drawing/2014/main" id="{1C9191AA-DF8C-4725-94B9-C75F27C91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61769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矩形 4">
            <a:extLst>
              <a:ext uri="{FF2B5EF4-FFF2-40B4-BE49-F238E27FC236}">
                <a16:creationId xmlns:a16="http://schemas.microsoft.com/office/drawing/2014/main" id="{052763A4-3679-41C9-BD09-073A4C8402D5}"/>
              </a:ext>
            </a:extLst>
          </p:cNvPr>
          <p:cNvSpPr>
            <a:spLocks noChangeArrowheads="1"/>
          </p:cNvSpPr>
          <p:nvPr/>
        </p:nvSpPr>
        <p:spPr bwMode="auto">
          <a:xfrm>
            <a:off x="3124200" y="6248400"/>
            <a:ext cx="260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10.6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归纳法排错过程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4453" name="灯片编号占位符 3">
            <a:extLst>
              <a:ext uri="{FF2B5EF4-FFF2-40B4-BE49-F238E27FC236}">
                <a16:creationId xmlns:a16="http://schemas.microsoft.com/office/drawing/2014/main" id="{A471FC3F-3F43-4EF3-855A-7857DA72E9C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73DACA8E-06FB-49BB-8B7A-E062039D5179}"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32494484"/>
      </p:ext>
    </p:extLst>
  </p:cSld>
  <p:clrMapOvr>
    <a:masterClrMapping/>
  </p:clrMapOvr>
</p:sld>
</file>

<file path=ppt/slides/slide9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内容占位符 2">
            <a:extLst>
              <a:ext uri="{FF2B5EF4-FFF2-40B4-BE49-F238E27FC236}">
                <a16:creationId xmlns:a16="http://schemas.microsoft.com/office/drawing/2014/main" id="{5AE5BC62-603D-46D1-AEDD-570CE5DD8680}"/>
              </a:ext>
            </a:extLst>
          </p:cNvPr>
          <p:cNvSpPr>
            <a:spLocks noGrp="1"/>
          </p:cNvSpPr>
          <p:nvPr>
            <p:ph idx="1"/>
          </p:nvPr>
        </p:nvSpPr>
        <p:spPr/>
        <p:txBody>
          <a:bodyPr/>
          <a:lstStyle/>
          <a:p>
            <a:r>
              <a:rPr lang="en-US" altLang="zh-CN">
                <a:ea typeface="宋体" panose="02010600030101010101" pitchFamily="2" charset="-122"/>
              </a:rPr>
              <a:t>	6</a:t>
            </a:r>
            <a:r>
              <a:rPr lang="zh-CN" altLang="zh-CN">
                <a:ea typeface="宋体" panose="02010600030101010101" pitchFamily="2" charset="-122"/>
              </a:rPr>
              <a:t>．演绎法（</a:t>
            </a:r>
            <a:r>
              <a:rPr lang="en-US" altLang="zh-CN">
                <a:ea typeface="宋体" panose="02010600030101010101" pitchFamily="2" charset="-122"/>
              </a:rPr>
              <a:t>Deduction</a:t>
            </a:r>
            <a:r>
              <a:rPr lang="zh-CN" altLang="zh-CN">
                <a:ea typeface="宋体" panose="02010600030101010101" pitchFamily="2" charset="-122"/>
              </a:rPr>
              <a:t>）</a:t>
            </a:r>
          </a:p>
          <a:p>
            <a:r>
              <a:rPr lang="en-US" altLang="zh-CN">
                <a:ea typeface="宋体" panose="02010600030101010101" pitchFamily="2" charset="-122"/>
              </a:rPr>
              <a:t>		  </a:t>
            </a:r>
            <a:r>
              <a:rPr lang="zh-CN" altLang="zh-CN">
                <a:ea typeface="宋体" panose="02010600030101010101" pitchFamily="2" charset="-122"/>
              </a:rPr>
              <a:t>大致可按以下步骤进行：</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）枚举若干可能的原因和假设。</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）利用掌握的资料排除一些原因。</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）精心研究保留的假设。</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4</a:t>
            </a:r>
            <a:r>
              <a:rPr lang="zh-CN" altLang="zh-CN">
                <a:ea typeface="宋体" panose="02010600030101010101" pitchFamily="2" charset="-122"/>
              </a:rPr>
              <a:t>）证明保留的假设。</a:t>
            </a:r>
          </a:p>
          <a:p>
            <a:r>
              <a:rPr lang="en-US" altLang="zh-CN">
                <a:ea typeface="宋体" panose="02010600030101010101" pitchFamily="2" charset="-122"/>
              </a:rPr>
              <a:t>		  </a:t>
            </a:r>
            <a:r>
              <a:rPr lang="zh-CN" altLang="zh-CN">
                <a:ea typeface="宋体" panose="02010600030101010101" pitchFamily="2" charset="-122"/>
              </a:rPr>
              <a:t>图</a:t>
            </a:r>
            <a:r>
              <a:rPr lang="en-US" altLang="zh-CN">
                <a:ea typeface="宋体" panose="02010600030101010101" pitchFamily="2" charset="-122"/>
              </a:rPr>
              <a:t>10.7</a:t>
            </a:r>
            <a:r>
              <a:rPr lang="zh-CN" altLang="zh-CN">
                <a:ea typeface="宋体" panose="02010600030101010101" pitchFamily="2" charset="-122"/>
              </a:rPr>
              <a:t>表示了演绎法排错的过程。</a:t>
            </a:r>
          </a:p>
          <a:p>
            <a:endParaRPr lang="zh-CN" altLang="en-US">
              <a:ea typeface="宋体" panose="02010600030101010101" pitchFamily="2" charset="-122"/>
            </a:endParaRPr>
          </a:p>
        </p:txBody>
      </p:sp>
      <p:sp>
        <p:nvSpPr>
          <p:cNvPr id="105475" name="灯片编号占位符 3">
            <a:extLst>
              <a:ext uri="{FF2B5EF4-FFF2-40B4-BE49-F238E27FC236}">
                <a16:creationId xmlns:a16="http://schemas.microsoft.com/office/drawing/2014/main" id="{BDF11C19-91BF-4E2E-B096-EFE5474E8FC3}"/>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8A5AF0-EADA-4E3E-92F1-00A75079B06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246568730"/>
      </p:ext>
    </p:extLst>
  </p:cSld>
  <p:clrMapOvr>
    <a:masterClrMapping/>
  </p:clrMapOvr>
</p:sld>
</file>

<file path=ppt/slides/slide9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6498" name="Picture 2" descr="1009">
            <a:extLst>
              <a:ext uri="{FF2B5EF4-FFF2-40B4-BE49-F238E27FC236}">
                <a16:creationId xmlns:a16="http://schemas.microsoft.com/office/drawing/2014/main" id="{AF0A5B41-84C3-4800-A036-B896B93C5AB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219200" y="1905000"/>
            <a:ext cx="6616700" cy="3581400"/>
          </a:xfrm>
          <a:noFill/>
        </p:spPr>
      </p:pic>
      <p:sp>
        <p:nvSpPr>
          <p:cNvPr id="106499" name="矩形 4">
            <a:extLst>
              <a:ext uri="{FF2B5EF4-FFF2-40B4-BE49-F238E27FC236}">
                <a16:creationId xmlns:a16="http://schemas.microsoft.com/office/drawing/2014/main" id="{18F4D01E-52A7-4B24-9E9D-7597C3964601}"/>
              </a:ext>
            </a:extLst>
          </p:cNvPr>
          <p:cNvSpPr>
            <a:spLocks noChangeArrowheads="1"/>
          </p:cNvSpPr>
          <p:nvPr/>
        </p:nvSpPr>
        <p:spPr bwMode="auto">
          <a:xfrm>
            <a:off x="3352800" y="5562600"/>
            <a:ext cx="2608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10.7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演绎法排错过程</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6500" name="灯片编号占位符 3">
            <a:extLst>
              <a:ext uri="{FF2B5EF4-FFF2-40B4-BE49-F238E27FC236}">
                <a16:creationId xmlns:a16="http://schemas.microsoft.com/office/drawing/2014/main" id="{DF7DAD1B-3BAB-4CD7-B135-4472B00D37A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EA17DDC-C8AC-4E48-84FA-7BA5BE169172}"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907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358934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内容占位符 2">
            <a:extLst>
              <a:ext uri="{FF2B5EF4-FFF2-40B4-BE49-F238E27FC236}">
                <a16:creationId xmlns:a16="http://schemas.microsoft.com/office/drawing/2014/main" id="{E2614F94-1551-4CA4-B521-71FA36C9A880}"/>
              </a:ext>
            </a:extLst>
          </p:cNvPr>
          <p:cNvSpPr>
            <a:spLocks noGrp="1"/>
          </p:cNvSpPr>
          <p:nvPr>
            <p:ph idx="1"/>
          </p:nvPr>
        </p:nvSpPr>
        <p:spPr>
          <a:xfrm>
            <a:off x="-381000" y="1295400"/>
            <a:ext cx="9525000" cy="4953000"/>
          </a:xfrm>
        </p:spPr>
        <p:txBody>
          <a:bodyPr/>
          <a:lstStyle/>
          <a:p>
            <a:r>
              <a:rPr lang="en-US" altLang="zh-CN">
                <a:ea typeface="宋体" panose="02010600030101010101" pitchFamily="2" charset="-122"/>
              </a:rPr>
              <a:t>		  </a:t>
            </a:r>
            <a:r>
              <a:rPr lang="zh-CN" altLang="zh-CN">
                <a:ea typeface="宋体" panose="02010600030101010101" pitchFamily="2" charset="-122"/>
              </a:rPr>
              <a:t>测试结果评估主要依靠信息比较，也就是将测试结果与期望输出进行比较，通过各种量化方法，对测试的有效性及结果的可信性提供量化的依据。</a:t>
            </a:r>
          </a:p>
          <a:p>
            <a:r>
              <a:rPr lang="en-US" altLang="zh-CN">
                <a:ea typeface="宋体" panose="02010600030101010101" pitchFamily="2" charset="-122"/>
              </a:rPr>
              <a:t>		  </a:t>
            </a:r>
            <a:r>
              <a:rPr lang="zh-CN" altLang="zh-CN">
                <a:ea typeface="宋体" panose="02010600030101010101" pitchFamily="2" charset="-122"/>
              </a:rPr>
              <a:t>对于发现的错误数，可以进行多方位的统计，包括：错误数与时间的函数关系图（见图</a:t>
            </a:r>
            <a:r>
              <a:rPr lang="en-US" altLang="zh-CN">
                <a:ea typeface="宋体" panose="02010600030101010101" pitchFamily="2" charset="-122"/>
              </a:rPr>
              <a:t>2.3</a:t>
            </a:r>
            <a:r>
              <a:rPr lang="zh-CN" altLang="zh-CN">
                <a:ea typeface="宋体" panose="02010600030101010101" pitchFamily="2" charset="-122"/>
              </a:rPr>
              <a:t>）；错误数与功能点的函数关系（见图</a:t>
            </a:r>
            <a:r>
              <a:rPr lang="en-US" altLang="zh-CN">
                <a:ea typeface="宋体" panose="02010600030101010101" pitchFamily="2" charset="-122"/>
              </a:rPr>
              <a:t>2.4</a:t>
            </a:r>
            <a:r>
              <a:rPr lang="zh-CN" altLang="zh-CN">
                <a:ea typeface="宋体" panose="02010600030101010101" pitchFamily="2" charset="-122"/>
              </a:rPr>
              <a:t>）；错误数与开发人员的关系等。</a:t>
            </a:r>
          </a:p>
          <a:p>
            <a:endParaRPr lang="zh-CN" altLang="en-US">
              <a:ea typeface="宋体" panose="02010600030101010101" pitchFamily="2" charset="-122"/>
            </a:endParaRPr>
          </a:p>
        </p:txBody>
      </p:sp>
      <p:sp>
        <p:nvSpPr>
          <p:cNvPr id="20483" name="灯片编号占位符 1">
            <a:extLst>
              <a:ext uri="{FF2B5EF4-FFF2-40B4-BE49-F238E27FC236}">
                <a16:creationId xmlns:a16="http://schemas.microsoft.com/office/drawing/2014/main" id="{A8A4C6D9-6B1C-4CED-9B64-A2D168683DC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99E737E-B331-47E2-85CA-B6B30A3D795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91</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5224824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766E914D-AD46-4AA9-B0C8-EA63C58A2F7F}"/>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1507" name="Object 1">
            <a:extLst>
              <a:ext uri="{FF2B5EF4-FFF2-40B4-BE49-F238E27FC236}">
                <a16:creationId xmlns:a16="http://schemas.microsoft.com/office/drawing/2014/main" id="{DC1270E2-6F14-452B-ADD9-3E3DACE47C64}"/>
              </a:ext>
            </a:extLst>
          </p:cNvPr>
          <p:cNvGraphicFramePr>
            <a:graphicFrameLocks noChangeAspect="1"/>
          </p:cNvGraphicFramePr>
          <p:nvPr/>
        </p:nvGraphicFramePr>
        <p:xfrm>
          <a:off x="381000" y="2819400"/>
          <a:ext cx="8255000" cy="1828800"/>
        </p:xfrm>
        <a:graphic>
          <a:graphicData uri="http://schemas.openxmlformats.org/presentationml/2006/ole">
            <mc:AlternateContent xmlns:mc="http://schemas.openxmlformats.org/markup-compatibility/2006">
              <mc:Choice xmlns:v="urn:schemas-microsoft-com:vml" Requires="v">
                <p:oleObj spid="_x0000_s97285" name="Picture" r:id="rId3" imgW="4781520" imgH="1666800" progId="Word.Picture.8">
                  <p:embed/>
                </p:oleObj>
              </mc:Choice>
              <mc:Fallback>
                <p:oleObj name="Picture" r:id="rId3" imgW="4781520" imgH="1666800" progId="Word.Picture.8">
                  <p:embed/>
                  <p:pic>
                    <p:nvPicPr>
                      <p:cNvPr id="21507" name="Object 1">
                        <a:extLst>
                          <a:ext uri="{FF2B5EF4-FFF2-40B4-BE49-F238E27FC236}">
                            <a16:creationId xmlns:a16="http://schemas.microsoft.com/office/drawing/2014/main" id="{DC1270E2-6F14-452B-ADD9-3E3DACE47C6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9877" b="26653"/>
                      <a:stretch>
                        <a:fillRect/>
                      </a:stretch>
                    </p:blipFill>
                    <p:spPr bwMode="auto">
                      <a:xfrm>
                        <a:off x="381000" y="2819400"/>
                        <a:ext cx="82550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8" name="矩形 5">
            <a:extLst>
              <a:ext uri="{FF2B5EF4-FFF2-40B4-BE49-F238E27FC236}">
                <a16:creationId xmlns:a16="http://schemas.microsoft.com/office/drawing/2014/main" id="{4FDDDE45-8A0C-43F0-8C2B-6FAF14A991E2}"/>
              </a:ext>
            </a:extLst>
          </p:cNvPr>
          <p:cNvSpPr>
            <a:spLocks noChangeArrowheads="1"/>
          </p:cNvSpPr>
          <p:nvPr/>
        </p:nvSpPr>
        <p:spPr bwMode="auto">
          <a:xfrm>
            <a:off x="2819400" y="5257800"/>
            <a:ext cx="36337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2.3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测试各个阶段发现的错误数</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1509" name="灯片编号占位符 1">
            <a:extLst>
              <a:ext uri="{FF2B5EF4-FFF2-40B4-BE49-F238E27FC236}">
                <a16:creationId xmlns:a16="http://schemas.microsoft.com/office/drawing/2014/main" id="{8D081948-0272-4640-8DA0-1A9E5390965F}"/>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63D1C80-24CA-42B2-8DF3-B305F164641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92</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594638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BFA19690-305D-45E8-8F1B-8472264A3BC4}"/>
              </a:ext>
            </a:extLst>
          </p:cNvPr>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graphicFrame>
        <p:nvGraphicFramePr>
          <p:cNvPr id="22531" name="Object 1">
            <a:extLst>
              <a:ext uri="{FF2B5EF4-FFF2-40B4-BE49-F238E27FC236}">
                <a16:creationId xmlns:a16="http://schemas.microsoft.com/office/drawing/2014/main" id="{7021C625-046A-4C89-B84A-5A3DB977DEEA}"/>
              </a:ext>
            </a:extLst>
          </p:cNvPr>
          <p:cNvGraphicFramePr>
            <a:graphicFrameLocks noChangeAspect="1"/>
          </p:cNvGraphicFramePr>
          <p:nvPr/>
        </p:nvGraphicFramePr>
        <p:xfrm>
          <a:off x="762000" y="2057400"/>
          <a:ext cx="7699375" cy="3352800"/>
        </p:xfrm>
        <a:graphic>
          <a:graphicData uri="http://schemas.openxmlformats.org/presentationml/2006/ole">
            <mc:AlternateContent xmlns:mc="http://schemas.openxmlformats.org/markup-compatibility/2006">
              <mc:Choice xmlns:v="urn:schemas-microsoft-com:vml" Requires="v">
                <p:oleObj spid="_x0000_s98309" name="Picture" r:id="rId3" imgW="3543120" imgH="2114640" progId="Word.Picture.8">
                  <p:embed/>
                </p:oleObj>
              </mc:Choice>
              <mc:Fallback>
                <p:oleObj name="Picture" r:id="rId3" imgW="3543120" imgH="2114640" progId="Word.Picture.8">
                  <p:embed/>
                  <p:pic>
                    <p:nvPicPr>
                      <p:cNvPr id="22531" name="Object 1">
                        <a:extLst>
                          <a:ext uri="{FF2B5EF4-FFF2-40B4-BE49-F238E27FC236}">
                            <a16:creationId xmlns:a16="http://schemas.microsoft.com/office/drawing/2014/main" id="{7021C625-046A-4C89-B84A-5A3DB977DE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5666" b="11412"/>
                      <a:stretch>
                        <a:fillRect/>
                      </a:stretch>
                    </p:blipFill>
                    <p:spPr bwMode="auto">
                      <a:xfrm>
                        <a:off x="762000" y="2057400"/>
                        <a:ext cx="76993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2532" name="矩形 5">
            <a:extLst>
              <a:ext uri="{FF2B5EF4-FFF2-40B4-BE49-F238E27FC236}">
                <a16:creationId xmlns:a16="http://schemas.microsoft.com/office/drawing/2014/main" id="{7CBB7C22-8405-400B-890D-8CE45F84C333}"/>
              </a:ext>
            </a:extLst>
          </p:cNvPr>
          <p:cNvSpPr>
            <a:spLocks noChangeArrowheads="1"/>
          </p:cNvSpPr>
          <p:nvPr/>
        </p:nvSpPr>
        <p:spPr bwMode="auto">
          <a:xfrm>
            <a:off x="2895600" y="6019800"/>
            <a:ext cx="3403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2.4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各个功能点的错误数统计</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533" name="灯片编号占位符 1">
            <a:extLst>
              <a:ext uri="{FF2B5EF4-FFF2-40B4-BE49-F238E27FC236}">
                <a16:creationId xmlns:a16="http://schemas.microsoft.com/office/drawing/2014/main" id="{1DBD6606-D310-4FAB-939D-244599DF2009}"/>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C37FE16D-AEF0-4A6C-85AD-7BF20C69FCDF}"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93</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848560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ABDE37D9-C5DC-43F0-B32C-B0B689026238}"/>
              </a:ext>
            </a:extLst>
          </p:cNvPr>
          <p:cNvSpPr>
            <a:spLocks noGrp="1"/>
          </p:cNvSpPr>
          <p:nvPr>
            <p:ph type="title"/>
          </p:nvPr>
        </p:nvSpPr>
        <p:spPr/>
        <p:txBody>
          <a:bodyPr/>
          <a:lstStyle/>
          <a:p>
            <a:r>
              <a:rPr lang="en-US" altLang="zh-CN">
                <a:ea typeface="宋体" panose="02010600030101010101" pitchFamily="2" charset="-122"/>
              </a:rPr>
              <a:t>2.2  </a:t>
            </a:r>
            <a:r>
              <a:rPr lang="zh-CN" altLang="zh-CN">
                <a:ea typeface="宋体" panose="02010600030101010101" pitchFamily="2" charset="-122"/>
              </a:rPr>
              <a:t>测 试 步 骤</a:t>
            </a:r>
            <a:endParaRPr lang="zh-CN" altLang="en-US">
              <a:ea typeface="宋体" panose="02010600030101010101" pitchFamily="2" charset="-122"/>
            </a:endParaRPr>
          </a:p>
        </p:txBody>
      </p:sp>
      <p:pic>
        <p:nvPicPr>
          <p:cNvPr id="23555" name="Picture 1" descr="0205">
            <a:extLst>
              <a:ext uri="{FF2B5EF4-FFF2-40B4-BE49-F238E27FC236}">
                <a16:creationId xmlns:a16="http://schemas.microsoft.com/office/drawing/2014/main" id="{F02D065B-5B4D-4BCB-B765-9D0732F3E96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133600" y="1447800"/>
            <a:ext cx="5292725" cy="3657600"/>
          </a:xfrm>
          <a:noFill/>
        </p:spPr>
      </p:pic>
      <p:sp>
        <p:nvSpPr>
          <p:cNvPr id="23556" name="矩形 5">
            <a:extLst>
              <a:ext uri="{FF2B5EF4-FFF2-40B4-BE49-F238E27FC236}">
                <a16:creationId xmlns:a16="http://schemas.microsoft.com/office/drawing/2014/main" id="{DED0D06C-C1DF-4472-838E-6DC80BACD319}"/>
              </a:ext>
            </a:extLst>
          </p:cNvPr>
          <p:cNvSpPr>
            <a:spLocks noChangeArrowheads="1"/>
          </p:cNvSpPr>
          <p:nvPr/>
        </p:nvSpPr>
        <p:spPr bwMode="auto">
          <a:xfrm>
            <a:off x="3505200" y="5791200"/>
            <a:ext cx="2249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2.5  </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软件测试策略</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3557" name="灯片编号占位符 1">
            <a:extLst>
              <a:ext uri="{FF2B5EF4-FFF2-40B4-BE49-F238E27FC236}">
                <a16:creationId xmlns:a16="http://schemas.microsoft.com/office/drawing/2014/main" id="{23C8E5E4-78BC-4C23-B6D2-ECFD21FBE56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BB1558D-8034-49B2-8340-11E9BAAB5BA6}"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94</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21145748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内容占位符 2">
            <a:extLst>
              <a:ext uri="{FF2B5EF4-FFF2-40B4-BE49-F238E27FC236}">
                <a16:creationId xmlns:a16="http://schemas.microsoft.com/office/drawing/2014/main" id="{D90E6515-2D61-49C1-9888-243AEEE22B04}"/>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软件测试工作也可从这一螺旋线上体现出来。</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在螺旋线的核心点针对每个单元的源代码进行单元测试。</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在各单元测试完成以后，沿螺旋线向外前进，开始针对软件整体构造和设计的集成测试。</a:t>
            </a:r>
            <a:endParaRPr lang="zh-CN" altLang="en-US">
              <a:ea typeface="宋体" panose="02010600030101010101" pitchFamily="2" charset="-122"/>
            </a:endParaRPr>
          </a:p>
        </p:txBody>
      </p:sp>
      <p:sp>
        <p:nvSpPr>
          <p:cNvPr id="24579" name="灯片编号占位符 1">
            <a:extLst>
              <a:ext uri="{FF2B5EF4-FFF2-40B4-BE49-F238E27FC236}">
                <a16:creationId xmlns:a16="http://schemas.microsoft.com/office/drawing/2014/main" id="{A95A0761-809F-49B5-BE30-6532861576AB}"/>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E38F4E59-9AD5-493F-9DC5-C40DC0089A0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95</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9558249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内容占位符 2">
            <a:extLst>
              <a:ext uri="{FF2B5EF4-FFF2-40B4-BE49-F238E27FC236}">
                <a16:creationId xmlns:a16="http://schemas.microsoft.com/office/drawing/2014/main" id="{E1B11218-5033-4C17-B1C8-18AB83ED1AF7}"/>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然后是检验软件需求能否得到满足的确认测试，最后，来到螺旋线的最外层，把软件和系统的其他部分协调起来，当作一个整体，完成系统测试。这样，沿着螺旋线，从内向外，逐步扩展了测试的范围。</a:t>
            </a:r>
            <a:endParaRPr lang="en-US" altLang="zh-CN">
              <a:ea typeface="宋体" panose="02010600030101010101" pitchFamily="2" charset="-122"/>
            </a:endParaRPr>
          </a:p>
          <a:p>
            <a:r>
              <a:rPr lang="en-US" altLang="zh-CN">
                <a:ea typeface="宋体" panose="02010600030101010101" pitchFamily="2" charset="-122"/>
              </a:rPr>
              <a:t>		  </a:t>
            </a:r>
            <a:r>
              <a:rPr lang="zh-CN" altLang="zh-CN">
                <a:ea typeface="宋体" panose="02010600030101010101" pitchFamily="2" charset="-122"/>
              </a:rPr>
              <a:t>以上用螺旋线表明的测试过程按</a:t>
            </a:r>
            <a:r>
              <a:rPr lang="en-US" altLang="zh-CN">
                <a:ea typeface="宋体" panose="02010600030101010101" pitchFamily="2" charset="-122"/>
              </a:rPr>
              <a:t>4</a:t>
            </a:r>
            <a:r>
              <a:rPr lang="zh-CN" altLang="zh-CN">
                <a:ea typeface="宋体" panose="02010600030101010101" pitchFamily="2" charset="-122"/>
              </a:rPr>
              <a:t>个步骤进行，即单元测试、集成测试、确认测试和系统测试。图</a:t>
            </a:r>
            <a:r>
              <a:rPr lang="en-US" altLang="zh-CN">
                <a:ea typeface="宋体" panose="02010600030101010101" pitchFamily="2" charset="-122"/>
              </a:rPr>
              <a:t>2.6</a:t>
            </a:r>
            <a:r>
              <a:rPr lang="zh-CN" altLang="zh-CN">
                <a:ea typeface="宋体" panose="02010600030101010101" pitchFamily="2" charset="-122"/>
              </a:rPr>
              <a:t>所示为测试的</a:t>
            </a:r>
            <a:r>
              <a:rPr lang="en-US" altLang="zh-CN">
                <a:ea typeface="宋体" panose="02010600030101010101" pitchFamily="2" charset="-122"/>
              </a:rPr>
              <a:t>4</a:t>
            </a:r>
            <a:r>
              <a:rPr lang="zh-CN" altLang="zh-CN">
                <a:ea typeface="宋体" panose="02010600030101010101" pitchFamily="2" charset="-122"/>
              </a:rPr>
              <a:t>个步骤。</a:t>
            </a:r>
            <a:endParaRPr lang="zh-CN" altLang="en-US">
              <a:ea typeface="宋体" panose="02010600030101010101" pitchFamily="2" charset="-122"/>
            </a:endParaRPr>
          </a:p>
          <a:p>
            <a:endParaRPr lang="zh-CN" altLang="zh-CN">
              <a:ea typeface="宋体" panose="02010600030101010101" pitchFamily="2" charset="-122"/>
            </a:endParaRP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5603" name="灯片编号占位符 1">
            <a:extLst>
              <a:ext uri="{FF2B5EF4-FFF2-40B4-BE49-F238E27FC236}">
                <a16:creationId xmlns:a16="http://schemas.microsoft.com/office/drawing/2014/main" id="{3FE50647-B6D8-42DB-BC5C-2B5C7287DDAC}"/>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2E7D3FDD-450E-439C-BF83-CAACEB81DBFC}"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96</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10972625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1" descr="0206">
            <a:extLst>
              <a:ext uri="{FF2B5EF4-FFF2-40B4-BE49-F238E27FC236}">
                <a16:creationId xmlns:a16="http://schemas.microsoft.com/office/drawing/2014/main" id="{A5F5B78C-DF07-4E67-9C75-75E8543A18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1981200"/>
            <a:ext cx="6743700" cy="3124200"/>
          </a:xfrm>
          <a:noFill/>
        </p:spPr>
      </p:pic>
      <p:sp>
        <p:nvSpPr>
          <p:cNvPr id="26627" name="矩形 4">
            <a:extLst>
              <a:ext uri="{FF2B5EF4-FFF2-40B4-BE49-F238E27FC236}">
                <a16:creationId xmlns:a16="http://schemas.microsoft.com/office/drawing/2014/main" id="{3F55FE62-6FFA-4D29-96E9-8F50D41EFFEB}"/>
              </a:ext>
            </a:extLst>
          </p:cNvPr>
          <p:cNvSpPr>
            <a:spLocks noChangeArrowheads="1"/>
          </p:cNvSpPr>
          <p:nvPr/>
        </p:nvSpPr>
        <p:spPr bwMode="auto">
          <a:xfrm>
            <a:off x="3352800" y="5486400"/>
            <a:ext cx="23526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图</a:t>
            </a:r>
            <a:r>
              <a:rPr kumimoji="0" lang="en-US"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2.6</a:t>
            </a:r>
            <a:r>
              <a:rPr kumimoji="0" lang="zh-CN" altLang="zh-CN"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软件测试步骤</a:t>
            </a:r>
            <a:endParaRPr kumimoji="0" lang="zh-CN" altLang="en-US" sz="18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6628" name="灯片编号占位符 1">
            <a:extLst>
              <a:ext uri="{FF2B5EF4-FFF2-40B4-BE49-F238E27FC236}">
                <a16:creationId xmlns:a16="http://schemas.microsoft.com/office/drawing/2014/main" id="{5AA878FB-63A8-4889-AA37-3A42CCD2B658}"/>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4576FB89-1FF4-442D-932A-D213575C2437}"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97</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42100002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a:extLst>
              <a:ext uri="{FF2B5EF4-FFF2-40B4-BE49-F238E27FC236}">
                <a16:creationId xmlns:a16="http://schemas.microsoft.com/office/drawing/2014/main" id="{EEB776E3-7C73-4BEB-B4BA-0A1EB43198E4}"/>
              </a:ext>
            </a:extLst>
          </p:cNvPr>
          <p:cNvSpPr>
            <a:spLocks noGrp="1"/>
          </p:cNvSpPr>
          <p:nvPr>
            <p:ph idx="1"/>
          </p:nvPr>
        </p:nvSpPr>
        <p:spPr/>
        <p:txBody>
          <a:bodyPr/>
          <a:lstStyle/>
          <a:p>
            <a:r>
              <a:rPr lang="en-US" altLang="zh-CN">
                <a:ea typeface="宋体" panose="02010600030101010101" pitchFamily="2" charset="-122"/>
              </a:rPr>
              <a:t>	2.2.1  </a:t>
            </a:r>
            <a:r>
              <a:rPr lang="zh-CN" altLang="zh-CN">
                <a:ea typeface="宋体" panose="02010600030101010101" pitchFamily="2" charset="-122"/>
              </a:rPr>
              <a:t>单元测试</a:t>
            </a:r>
          </a:p>
          <a:p>
            <a:r>
              <a:rPr lang="en-US" altLang="zh-CN">
                <a:ea typeface="宋体" panose="02010600030101010101" pitchFamily="2" charset="-122"/>
              </a:rPr>
              <a:t>		  </a:t>
            </a:r>
            <a:r>
              <a:rPr lang="zh-CN" altLang="zh-CN">
                <a:ea typeface="宋体" panose="02010600030101010101" pitchFamily="2" charset="-122"/>
              </a:rPr>
              <a:t>单元（</a:t>
            </a:r>
            <a:r>
              <a:rPr lang="en-US" altLang="zh-CN">
                <a:ea typeface="宋体" panose="02010600030101010101" pitchFamily="2" charset="-122"/>
              </a:rPr>
              <a:t>unit</a:t>
            </a:r>
            <a:r>
              <a:rPr lang="zh-CN" altLang="zh-CN">
                <a:ea typeface="宋体" panose="02010600030101010101" pitchFamily="2" charset="-122"/>
              </a:rPr>
              <a:t>）是程序的最小组成单位，它具有以下的特征。</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1</a:t>
            </a:r>
            <a:r>
              <a:rPr lang="zh-CN" altLang="zh-CN">
                <a:ea typeface="宋体" panose="02010600030101010101" pitchFamily="2" charset="-122"/>
              </a:rPr>
              <a:t>）通常可分配给某个程序人员开发，在单元之间或与外界除去有技术接口（如相互调用）、引用数据库以外，总会有操作的界面需要协调。</a:t>
            </a:r>
          </a:p>
        </p:txBody>
      </p:sp>
      <p:sp>
        <p:nvSpPr>
          <p:cNvPr id="27651" name="灯片编号占位符 1">
            <a:extLst>
              <a:ext uri="{FF2B5EF4-FFF2-40B4-BE49-F238E27FC236}">
                <a16:creationId xmlns:a16="http://schemas.microsoft.com/office/drawing/2014/main" id="{840F7CDE-F29C-404B-BC3B-2FDEB3DBC172}"/>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16CE545E-CD79-4779-9BEA-208414E1474A}"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98</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24903607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内容占位符 2">
            <a:extLst>
              <a:ext uri="{FF2B5EF4-FFF2-40B4-BE49-F238E27FC236}">
                <a16:creationId xmlns:a16="http://schemas.microsoft.com/office/drawing/2014/main" id="{FFF95CB3-BD13-4D3A-AB42-91277C63D3AB}"/>
              </a:ext>
            </a:extLst>
          </p:cNvPr>
          <p:cNvSpPr>
            <a:spLocks noGrp="1"/>
          </p:cNvSpPr>
          <p:nvPr>
            <p:ph idx="1"/>
          </p:nvPr>
        </p:nvSpPr>
        <p:spPr/>
        <p:txBody>
          <a:bodyPr/>
          <a:lstStyle/>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2</a:t>
            </a:r>
            <a:r>
              <a:rPr lang="zh-CN" altLang="zh-CN">
                <a:ea typeface="宋体" panose="02010600030101010101" pitchFamily="2" charset="-122"/>
              </a:rPr>
              <a:t>）单元接受数据输入后，经过加工，得到一些结果，这时可能给出输出数据，也可能仅仅发生一些状态的改变。但如果输入、加工和输出三者缺少任何一个，这个程序单元都不是完整的。</a:t>
            </a:r>
          </a:p>
          <a:p>
            <a:r>
              <a:rPr lang="en-US" altLang="zh-CN">
                <a:ea typeface="宋体" panose="02010600030101010101" pitchFamily="2" charset="-122"/>
              </a:rPr>
              <a:t> </a:t>
            </a:r>
            <a:r>
              <a:rPr lang="zh-CN" altLang="zh-CN">
                <a:ea typeface="宋体" panose="02010600030101010101" pitchFamily="2" charset="-122"/>
              </a:rPr>
              <a:t>（</a:t>
            </a:r>
            <a:r>
              <a:rPr lang="en-US" altLang="zh-CN">
                <a:ea typeface="宋体" panose="02010600030101010101" pitchFamily="2" charset="-122"/>
              </a:rPr>
              <a:t>3</a:t>
            </a:r>
            <a:r>
              <a:rPr lang="zh-CN" altLang="zh-CN">
                <a:ea typeface="宋体" panose="02010600030101010101" pitchFamily="2" charset="-122"/>
              </a:rPr>
              <a:t>）原则上说，每个程序单元都应有正规的规格说明，使之对其输入、加工和输出的关系做出明确的描述。</a:t>
            </a:r>
          </a:p>
          <a:p>
            <a:endParaRPr lang="zh-CN" altLang="en-US">
              <a:ea typeface="宋体" panose="02010600030101010101" pitchFamily="2" charset="-122"/>
            </a:endParaRPr>
          </a:p>
          <a:p>
            <a:endParaRPr lang="zh-CN" altLang="en-US">
              <a:ea typeface="宋体" panose="02010600030101010101" pitchFamily="2" charset="-122"/>
            </a:endParaRPr>
          </a:p>
        </p:txBody>
      </p:sp>
      <p:sp>
        <p:nvSpPr>
          <p:cNvPr id="28675" name="灯片编号占位符 1">
            <a:extLst>
              <a:ext uri="{FF2B5EF4-FFF2-40B4-BE49-F238E27FC236}">
                <a16:creationId xmlns:a16="http://schemas.microsoft.com/office/drawing/2014/main" id="{793E0D35-6513-4215-8277-4A65E4BF5996}"/>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DD18799D-A295-4A4F-BACD-CD335F21011D}" type="slidenum">
              <a:rPr kumimoji="0" lang="zh-CN" altLang="en-US" sz="14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99</a:t>
            </a:fld>
            <a:endPar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05108776"/>
      </p:ext>
    </p:extLst>
  </p:cSld>
  <p:clrMapOvr>
    <a:masterClrMapping/>
  </p:clrMapOvr>
</p:sld>
</file>

<file path=ppt/theme/theme1.xml><?xml version="1.0" encoding="utf-8"?>
<a:theme xmlns:a="http://schemas.openxmlformats.org/drawingml/2006/main" name="默认设计模板">
  <a:themeElements>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66"/>
        </a:dk2>
        <a:lt2>
          <a:srgbClr val="969696"/>
        </a:lt2>
        <a:accent1>
          <a:srgbClr val="6F4EE6"/>
        </a:accent1>
        <a:accent2>
          <a:srgbClr val="69BFF9"/>
        </a:accent2>
        <a:accent3>
          <a:srgbClr val="FFFFFF"/>
        </a:accent3>
        <a:accent4>
          <a:srgbClr val="000000"/>
        </a:accent4>
        <a:accent5>
          <a:srgbClr val="BBB2F0"/>
        </a:accent5>
        <a:accent6>
          <a:srgbClr val="5EADE2"/>
        </a:accent6>
        <a:hlink>
          <a:srgbClr val="D17FB6"/>
        </a:hlink>
        <a:folHlink>
          <a:srgbClr val="76B749"/>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165E86"/>
        </a:dk2>
        <a:lt2>
          <a:srgbClr val="969696"/>
        </a:lt2>
        <a:accent1>
          <a:srgbClr val="33C5A9"/>
        </a:accent1>
        <a:accent2>
          <a:srgbClr val="90DE88"/>
        </a:accent2>
        <a:accent3>
          <a:srgbClr val="FFFFFF"/>
        </a:accent3>
        <a:accent4>
          <a:srgbClr val="000000"/>
        </a:accent4>
        <a:accent5>
          <a:srgbClr val="ADDFD1"/>
        </a:accent5>
        <a:accent6>
          <a:srgbClr val="82C97B"/>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默认设计模板">
  <a:themeElements>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66"/>
        </a:dk2>
        <a:lt2>
          <a:srgbClr val="969696"/>
        </a:lt2>
        <a:accent1>
          <a:srgbClr val="6F4EE6"/>
        </a:accent1>
        <a:accent2>
          <a:srgbClr val="69BFF9"/>
        </a:accent2>
        <a:accent3>
          <a:srgbClr val="FFFFFF"/>
        </a:accent3>
        <a:accent4>
          <a:srgbClr val="000000"/>
        </a:accent4>
        <a:accent5>
          <a:srgbClr val="BBB2F0"/>
        </a:accent5>
        <a:accent6>
          <a:srgbClr val="5EADE2"/>
        </a:accent6>
        <a:hlink>
          <a:srgbClr val="D17FB6"/>
        </a:hlink>
        <a:folHlink>
          <a:srgbClr val="76B749"/>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165E86"/>
        </a:dk2>
        <a:lt2>
          <a:srgbClr val="969696"/>
        </a:lt2>
        <a:accent1>
          <a:srgbClr val="33C5A9"/>
        </a:accent1>
        <a:accent2>
          <a:srgbClr val="90DE88"/>
        </a:accent2>
        <a:accent3>
          <a:srgbClr val="FFFFFF"/>
        </a:accent3>
        <a:accent4>
          <a:srgbClr val="000000"/>
        </a:accent4>
        <a:accent5>
          <a:srgbClr val="ADDFD1"/>
        </a:accent5>
        <a:accent6>
          <a:srgbClr val="82C97B"/>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默认设计模板">
  <a:themeElements>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66"/>
        </a:dk2>
        <a:lt2>
          <a:srgbClr val="969696"/>
        </a:lt2>
        <a:accent1>
          <a:srgbClr val="6F4EE6"/>
        </a:accent1>
        <a:accent2>
          <a:srgbClr val="69BFF9"/>
        </a:accent2>
        <a:accent3>
          <a:srgbClr val="FFFFFF"/>
        </a:accent3>
        <a:accent4>
          <a:srgbClr val="000000"/>
        </a:accent4>
        <a:accent5>
          <a:srgbClr val="BBB2F0"/>
        </a:accent5>
        <a:accent6>
          <a:srgbClr val="5EADE2"/>
        </a:accent6>
        <a:hlink>
          <a:srgbClr val="D17FB6"/>
        </a:hlink>
        <a:folHlink>
          <a:srgbClr val="76B749"/>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165E86"/>
        </a:dk2>
        <a:lt2>
          <a:srgbClr val="969696"/>
        </a:lt2>
        <a:accent1>
          <a:srgbClr val="33C5A9"/>
        </a:accent1>
        <a:accent2>
          <a:srgbClr val="90DE88"/>
        </a:accent2>
        <a:accent3>
          <a:srgbClr val="FFFFFF"/>
        </a:accent3>
        <a:accent4>
          <a:srgbClr val="000000"/>
        </a:accent4>
        <a:accent5>
          <a:srgbClr val="ADDFD1"/>
        </a:accent5>
        <a:accent6>
          <a:srgbClr val="82C97B"/>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默认设计模板">
  <a:themeElements>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fontScheme name="默认设计模板">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66"/>
        </a:dk2>
        <a:lt2>
          <a:srgbClr val="969696"/>
        </a:lt2>
        <a:accent1>
          <a:srgbClr val="6F4EE6"/>
        </a:accent1>
        <a:accent2>
          <a:srgbClr val="69BFF9"/>
        </a:accent2>
        <a:accent3>
          <a:srgbClr val="FFFFFF"/>
        </a:accent3>
        <a:accent4>
          <a:srgbClr val="000000"/>
        </a:accent4>
        <a:accent5>
          <a:srgbClr val="BBB2F0"/>
        </a:accent5>
        <a:accent6>
          <a:srgbClr val="5EADE2"/>
        </a:accent6>
        <a:hlink>
          <a:srgbClr val="D17FB6"/>
        </a:hlink>
        <a:folHlink>
          <a:srgbClr val="76B749"/>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165E86"/>
        </a:dk2>
        <a:lt2>
          <a:srgbClr val="969696"/>
        </a:lt2>
        <a:accent1>
          <a:srgbClr val="33C5A9"/>
        </a:accent1>
        <a:accent2>
          <a:srgbClr val="90DE88"/>
        </a:accent2>
        <a:accent3>
          <a:srgbClr val="FFFFFF"/>
        </a:accent3>
        <a:accent4>
          <a:srgbClr val="000000"/>
        </a:accent4>
        <a:accent5>
          <a:srgbClr val="ADDFD1"/>
        </a:accent5>
        <a:accent6>
          <a:srgbClr val="82C97B"/>
        </a:accent6>
        <a:hlink>
          <a:srgbClr val="7D96D3"/>
        </a:hlink>
        <a:folHlink>
          <a:srgbClr val="DEDB7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37399B"/>
        </a:dk2>
        <a:lt2>
          <a:srgbClr val="C0C0C0"/>
        </a:lt2>
        <a:accent1>
          <a:srgbClr val="699DE9"/>
        </a:accent1>
        <a:accent2>
          <a:srgbClr val="EFB049"/>
        </a:accent2>
        <a:accent3>
          <a:srgbClr val="FFFFFF"/>
        </a:accent3>
        <a:accent4>
          <a:srgbClr val="000000"/>
        </a:accent4>
        <a:accent5>
          <a:srgbClr val="B9CCF2"/>
        </a:accent5>
        <a:accent6>
          <a:srgbClr val="D99F41"/>
        </a:accent6>
        <a:hlink>
          <a:srgbClr val="7476DC"/>
        </a:hlink>
        <a:folHlink>
          <a:srgbClr val="9AC664"/>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1186</TotalTime>
  <Words>59500</Words>
  <Application>Microsoft Office PowerPoint</Application>
  <PresentationFormat>全屏显示(4:3)</PresentationFormat>
  <Paragraphs>5742</Paragraphs>
  <Slides>907</Slides>
  <Notes>10</Notes>
  <HiddenSlides>0</HiddenSlides>
  <MMClips>0</MMClips>
  <ScaleCrop>false</ScaleCrop>
  <HeadingPairs>
    <vt:vector size="8" baseType="variant">
      <vt:variant>
        <vt:lpstr>已用的字体</vt:lpstr>
      </vt:variant>
      <vt:variant>
        <vt:i4>12</vt:i4>
      </vt:variant>
      <vt:variant>
        <vt:lpstr>主题</vt:lpstr>
      </vt:variant>
      <vt:variant>
        <vt:i4>4</vt:i4>
      </vt:variant>
      <vt:variant>
        <vt:lpstr>嵌入 OLE 服务器</vt:lpstr>
      </vt:variant>
      <vt:variant>
        <vt:i4>6</vt:i4>
      </vt:variant>
      <vt:variant>
        <vt:lpstr>幻灯片标题</vt:lpstr>
      </vt:variant>
      <vt:variant>
        <vt:i4>907</vt:i4>
      </vt:variant>
    </vt:vector>
  </HeadingPairs>
  <TitlesOfParts>
    <vt:vector size="929" baseType="lpstr">
      <vt:lpstr>PMingLiU</vt:lpstr>
      <vt:lpstr>方正书宋简体</vt:lpstr>
      <vt:lpstr>黑体</vt:lpstr>
      <vt:lpstr>华文中宋</vt:lpstr>
      <vt:lpstr>楷体_GB2312</vt:lpstr>
      <vt:lpstr>隶书</vt:lpstr>
      <vt:lpstr>宋体</vt:lpstr>
      <vt:lpstr>Arial</vt:lpstr>
      <vt:lpstr>Bookman Old Style</vt:lpstr>
      <vt:lpstr>Times New Roman</vt:lpstr>
      <vt:lpstr>Verdana</vt:lpstr>
      <vt:lpstr>Wingdings</vt:lpstr>
      <vt:lpstr>默认设计模板</vt:lpstr>
      <vt:lpstr>1_默认设计模板</vt:lpstr>
      <vt:lpstr>2_默认设计模板</vt:lpstr>
      <vt:lpstr>3_默认设计模板</vt:lpstr>
      <vt:lpstr>Image</vt:lpstr>
      <vt:lpstr>剪辑</vt:lpstr>
      <vt:lpstr>Clip</vt:lpstr>
      <vt:lpstr>Picture</vt:lpstr>
      <vt:lpstr>Microsoft Visio 2003-2010 Drawing</vt:lpstr>
      <vt:lpstr>Adobe Photoshop Image</vt:lpstr>
      <vt:lpstr>软 件 测 试 Software Testing</vt:lpstr>
      <vt:lpstr>PowerPoint 演示文稿</vt:lpstr>
      <vt:lpstr>测试的目标</vt:lpstr>
      <vt:lpstr>测试人员的职责</vt:lpstr>
      <vt:lpstr>课程主要内容</vt:lpstr>
      <vt:lpstr>测试技术：如何做测试？</vt:lpstr>
      <vt:lpstr>专项测试技术</vt:lpstr>
      <vt:lpstr>课程的目标</vt:lpstr>
      <vt:lpstr>第1章  绪论</vt:lpstr>
      <vt:lpstr>本章主要内容</vt:lpstr>
      <vt:lpstr>1.1  软件危机和软件生存期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1.2  软件测试的意义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  什么是软件测试</vt:lpstr>
      <vt:lpstr>PowerPoint 演示文稿</vt:lpstr>
      <vt:lpstr>PowerPoint 演示文稿</vt:lpstr>
      <vt:lpstr>PowerPoint 演示文稿</vt:lpstr>
      <vt:lpstr>PowerPoint 演示文稿</vt:lpstr>
      <vt:lpstr>1.4  应该怎样认识软件测试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1.5  软件测试发展的历史回顾</vt:lpstr>
      <vt:lpstr>PowerPoint 演示文稿</vt:lpstr>
      <vt:lpstr>PowerPoint 演示文稿</vt:lpstr>
      <vt:lpstr>PowerPoint 演示文稿</vt:lpstr>
      <vt:lpstr>PowerPoint 演示文稿</vt:lpstr>
      <vt:lpstr>PowerPoint 演示文稿</vt:lpstr>
      <vt:lpstr>PowerPoint 演示文稿</vt:lpstr>
      <vt:lpstr>第2章  软件测试策略</vt:lpstr>
      <vt:lpstr>本章主要内容</vt:lpstr>
      <vt:lpstr>软件测试与软件工程模型</vt:lpstr>
      <vt:lpstr>2.1  测试的生命周期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2.2  测 试 步 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2.3  静态方法与动态方法</vt:lpstr>
      <vt:lpstr>2.4  黑盒测试与白盒测试</vt:lpstr>
      <vt:lpstr>PowerPoint 演示文稿</vt:lpstr>
      <vt:lpstr>PowerPoint 演示文稿</vt:lpstr>
      <vt:lpstr>PowerPoint 演示文稿</vt:lpstr>
      <vt:lpstr>PowerPoint 演示文稿</vt:lpstr>
      <vt:lpstr>PowerPoint 演示文稿</vt:lpstr>
      <vt:lpstr>PowerPoint 演示文稿</vt:lpstr>
      <vt:lpstr>2.5  回归测试方法</vt:lpstr>
      <vt:lpstr>PowerPoint 演示文稿</vt:lpstr>
      <vt:lpstr>PowerPoint 演示文稿</vt:lpstr>
      <vt:lpstr>2.6  人工测试与自动测试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第3章  黑盒测试</vt:lpstr>
      <vt:lpstr>3.1  等价类划分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因  果  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3.3  正交实验设计法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3.4  边 值 分 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3.5  判定表驱动测试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3.6  功 能 测 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第4章  白盒测试</vt:lpstr>
      <vt:lpstr>4.1  程序结构分析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4.3  域  测  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4.4  符 号 测 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4.5  路 径 分 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第5章    集成测试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第6章  系统测试</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第7章  测试组织和管理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第8章  测试工具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第9章  软件评审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第10章 软件质量与软件质量管理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ThemeGallery</dc:creator>
  <cp:lastModifiedBy>刘江山</cp:lastModifiedBy>
  <cp:revision>56</cp:revision>
  <dcterms:created xsi:type="dcterms:W3CDTF">2004-07-21T02:43:03Z</dcterms:created>
  <dcterms:modified xsi:type="dcterms:W3CDTF">2020-05-10T04:18:32Z</dcterms:modified>
</cp:coreProperties>
</file>